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30"/>
  </p:notesMasterIdLst>
  <p:handoutMasterIdLst>
    <p:handoutMasterId r:id="rId31"/>
  </p:handoutMasterIdLst>
  <p:sldIdLst>
    <p:sldId id="312" r:id="rId2"/>
    <p:sldId id="273" r:id="rId3"/>
    <p:sldId id="308" r:id="rId4"/>
    <p:sldId id="257" r:id="rId5"/>
    <p:sldId id="310" r:id="rId6"/>
    <p:sldId id="288" r:id="rId7"/>
    <p:sldId id="289" r:id="rId8"/>
    <p:sldId id="290" r:id="rId9"/>
    <p:sldId id="291" r:id="rId10"/>
    <p:sldId id="276" r:id="rId11"/>
    <p:sldId id="292" r:id="rId12"/>
    <p:sldId id="293" r:id="rId13"/>
    <p:sldId id="294" r:id="rId14"/>
    <p:sldId id="295" r:id="rId15"/>
    <p:sldId id="309" r:id="rId16"/>
    <p:sldId id="296" r:id="rId17"/>
    <p:sldId id="297" r:id="rId18"/>
    <p:sldId id="298" r:id="rId19"/>
    <p:sldId id="306" r:id="rId20"/>
    <p:sldId id="299" r:id="rId21"/>
    <p:sldId id="300" r:id="rId22"/>
    <p:sldId id="301" r:id="rId23"/>
    <p:sldId id="303" r:id="rId24"/>
    <p:sldId id="281" r:id="rId25"/>
    <p:sldId id="307" r:id="rId26"/>
    <p:sldId id="302" r:id="rId27"/>
    <p:sldId id="311" r:id="rId28"/>
    <p:sldId id="305" r:id="rId29"/>
  </p:sldIdLst>
  <p:sldSz cx="12192000" cy="6858000"/>
  <p:notesSz cx="6858000" cy="9144000"/>
  <p:embeddedFontLst>
    <p:embeddedFont>
      <p:font typeface="方正仿宋_GB2312" panose="02010600030101010101" charset="-122"/>
      <p:regular r:id="rId32"/>
    </p:embeddedFont>
    <p:embeddedFont>
      <p:font typeface="方正楷体_GB2312" panose="02010600030101010101" charset="-122"/>
      <p:regular r:id="rId33"/>
    </p:embeddedFont>
    <p:embeddedFont>
      <p:font typeface="微软雅黑" panose="020B0503020204020204" pitchFamily="34" charset="-122"/>
      <p:regular r:id="rId34"/>
      <p:bold r:id="rId35"/>
    </p:embeddedFont>
  </p:embeddedFontLst>
  <p:custDataLst>
    <p:tags r:id="rId36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1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483810881" name="WPS_1679281038" initials="W" lastIdx="1" clrIdx="2"/>
  <p:cmAuthor id="1" name="zheng yanxin" initials="zy" lastIdx="1" clrIdx="0"/>
  <p:cmAuthor id="2" name="作者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8DEF0"/>
    <a:srgbClr val="4096FF"/>
    <a:srgbClr val="E8EFFF"/>
    <a:srgbClr val="A3CCFF"/>
    <a:srgbClr val="FFFFFF"/>
    <a:srgbClr val="DCDCDC"/>
    <a:srgbClr val="F0F0F0"/>
    <a:srgbClr val="E6E6E6"/>
    <a:srgbClr val="C8C8C8"/>
    <a:srgbClr val="FAFA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中度样式 2 - 强调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115" d="100"/>
          <a:sy n="115" d="100"/>
        </p:scale>
        <p:origin x="498" y="96"/>
      </p:cViewPr>
      <p:guideLst>
        <p:guide orient="horz" pos="231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font" Target="fonts/font3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1.fntdata"/><Relationship Id="rId37" Type="http://schemas.openxmlformats.org/officeDocument/2006/relationships/commentAuthors" Target="commentAuthors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4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2.fntdata"/><Relationship Id="rId38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>
              <a:latin typeface="方正仿宋_GB2312" panose="02000000000000000000" charset="-122"/>
              <a:ea typeface="方正仿宋_GB2312" panose="02000000000000000000" charset="-122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>
                <a:latin typeface="方正仿宋_GB2312" panose="02000000000000000000" charset="-122"/>
                <a:ea typeface="方正仿宋_GB2312" panose="02000000000000000000" charset="-122"/>
              </a:rPr>
              <a:t>2025-10-13</a:t>
            </a:fld>
            <a:endParaRPr lang="zh-CN" altLang="en-US">
              <a:latin typeface="方正仿宋_GB2312" panose="02000000000000000000" charset="-122"/>
              <a:ea typeface="方正仿宋_GB2312" panose="02000000000000000000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>
              <a:latin typeface="方正仿宋_GB2312" panose="02000000000000000000" charset="-122"/>
              <a:ea typeface="方正仿宋_GB2312" panose="02000000000000000000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>
                <a:latin typeface="方正仿宋_GB2312" panose="02000000000000000000" charset="-122"/>
                <a:ea typeface="方正仿宋_GB2312" panose="02000000000000000000" charset="-122"/>
              </a:rPr>
              <a:t>‹#›</a:t>
            </a:fld>
            <a:endParaRPr lang="zh-CN" altLang="en-US">
              <a:latin typeface="方正仿宋_GB2312" panose="02000000000000000000" charset="-122"/>
              <a:ea typeface="方正仿宋_GB2312" panose="02000000000000000000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方正仿宋_GB2312" panose="02000000000000000000" charset="-122"/>
                <a:ea typeface="方正仿宋_GB2312" panose="02000000000000000000" charset="-122"/>
              </a:defRPr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方正仿宋_GB2312" panose="02000000000000000000" charset="-122"/>
                <a:ea typeface="方正仿宋_GB2312" panose="02000000000000000000" charset="-122"/>
              </a:defRPr>
            </a:lvl1pPr>
          </a:lstStyle>
          <a:p>
            <a:fld id="{D2A48B96-639E-45A3-A0BA-2464DFDB1FAA}" type="datetimeFigureOut">
              <a:rPr lang="zh-CN" altLang="en-US" smtClean="0"/>
              <a:t>2025-10-13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方正仿宋_GB2312" panose="02000000000000000000" charset="-122"/>
                <a:ea typeface="方正仿宋_GB2312" panose="02000000000000000000" charset="-122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方正仿宋_GB2312" panose="02000000000000000000" charset="-122"/>
                <a:ea typeface="方正仿宋_GB2312" panose="02000000000000000000" charset="-122"/>
              </a:defRPr>
            </a:lvl1pPr>
          </a:lstStyle>
          <a:p>
            <a:fld id="{A6837353-30EB-4A48-80EB-173D804AEFB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方正仿宋_GB2312" panose="02000000000000000000" charset="-122"/>
        <a:ea typeface="方正仿宋_GB2312" panose="02000000000000000000" charset="-122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方正仿宋_GB2312" panose="02000000000000000000" charset="-122"/>
        <a:ea typeface="方正仿宋_GB2312" panose="02000000000000000000" charset="-122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方正仿宋_GB2312" panose="02000000000000000000" charset="-122"/>
        <a:ea typeface="方正仿宋_GB2312" panose="02000000000000000000" charset="-122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方正仿宋_GB2312" panose="02000000000000000000" charset="-122"/>
        <a:ea typeface="方正仿宋_GB2312" panose="02000000000000000000" charset="-122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方正仿宋_GB2312" panose="02000000000000000000" charset="-122"/>
        <a:ea typeface="方正仿宋_GB2312" panose="02000000000000000000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tags" Target="../tags/tag10.xml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2.xml"/><Relationship Id="rId4" Type="http://schemas.openxmlformats.org/officeDocument/2006/relationships/tags" Target="../tags/tag1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tags" Target="../tags/tag57.xml"/><Relationship Id="rId2" Type="http://schemas.openxmlformats.org/officeDocument/2006/relationships/tags" Target="../tags/tag56.xml"/><Relationship Id="rId1" Type="http://schemas.openxmlformats.org/officeDocument/2006/relationships/tags" Target="../tags/tag55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58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tags" Target="../tags/tag61.xml"/><Relationship Id="rId2" Type="http://schemas.openxmlformats.org/officeDocument/2006/relationships/tags" Target="../tags/tag60.xml"/><Relationship Id="rId1" Type="http://schemas.openxmlformats.org/officeDocument/2006/relationships/tags" Target="../tags/tag59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63.xml"/><Relationship Id="rId4" Type="http://schemas.openxmlformats.org/officeDocument/2006/relationships/tags" Target="../tags/tag6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tags" Target="../tags/tag15.xml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7.xml"/><Relationship Id="rId4" Type="http://schemas.openxmlformats.org/officeDocument/2006/relationships/tags" Target="../tags/tag16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tags" Target="../tags/tag20.xml"/><Relationship Id="rId2" Type="http://schemas.openxmlformats.org/officeDocument/2006/relationships/tags" Target="../tags/tag19.xml"/><Relationship Id="rId1" Type="http://schemas.openxmlformats.org/officeDocument/2006/relationships/tags" Target="../tags/tag18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22.xml"/><Relationship Id="rId4" Type="http://schemas.openxmlformats.org/officeDocument/2006/relationships/tags" Target="../tags/tag2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tags" Target="../tags/tag25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24.xml"/><Relationship Id="rId1" Type="http://schemas.openxmlformats.org/officeDocument/2006/relationships/tags" Target="../tags/tag23.xml"/><Relationship Id="rId6" Type="http://schemas.openxmlformats.org/officeDocument/2006/relationships/tags" Target="../tags/tag28.xml"/><Relationship Id="rId5" Type="http://schemas.openxmlformats.org/officeDocument/2006/relationships/tags" Target="../tags/tag27.xml"/><Relationship Id="rId4" Type="http://schemas.openxmlformats.org/officeDocument/2006/relationships/tags" Target="../tags/tag26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tags" Target="../tags/tag36.xml"/><Relationship Id="rId3" Type="http://schemas.openxmlformats.org/officeDocument/2006/relationships/tags" Target="../tags/tag31.xml"/><Relationship Id="rId7" Type="http://schemas.openxmlformats.org/officeDocument/2006/relationships/tags" Target="../tags/tag35.xml"/><Relationship Id="rId2" Type="http://schemas.openxmlformats.org/officeDocument/2006/relationships/tags" Target="../tags/tag30.xml"/><Relationship Id="rId1" Type="http://schemas.openxmlformats.org/officeDocument/2006/relationships/tags" Target="../tags/tag29.xml"/><Relationship Id="rId6" Type="http://schemas.openxmlformats.org/officeDocument/2006/relationships/tags" Target="../tags/tag34.xml"/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9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tags" Target="../tags/tag39.xml"/><Relationship Id="rId2" Type="http://schemas.openxmlformats.org/officeDocument/2006/relationships/tags" Target="../tags/tag38.xml"/><Relationship Id="rId1" Type="http://schemas.openxmlformats.org/officeDocument/2006/relationships/tags" Target="../tags/tag37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40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tags" Target="../tags/tag43.xml"/><Relationship Id="rId2" Type="http://schemas.openxmlformats.org/officeDocument/2006/relationships/tags" Target="../tags/tag42.xml"/><Relationship Id="rId1" Type="http://schemas.openxmlformats.org/officeDocument/2006/relationships/tags" Target="../tags/tag41.xml"/><Relationship Id="rId4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tags" Target="../tags/tag46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45.xml"/><Relationship Id="rId1" Type="http://schemas.openxmlformats.org/officeDocument/2006/relationships/tags" Target="../tags/tag44.xml"/><Relationship Id="rId6" Type="http://schemas.openxmlformats.org/officeDocument/2006/relationships/tags" Target="../tags/tag49.xml"/><Relationship Id="rId5" Type="http://schemas.openxmlformats.org/officeDocument/2006/relationships/tags" Target="../tags/tag48.xml"/><Relationship Id="rId4" Type="http://schemas.openxmlformats.org/officeDocument/2006/relationships/tags" Target="../tags/tag47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tags" Target="../tags/tag52.xml"/><Relationship Id="rId2" Type="http://schemas.openxmlformats.org/officeDocument/2006/relationships/tags" Target="../tags/tag51.xml"/><Relationship Id="rId1" Type="http://schemas.openxmlformats.org/officeDocument/2006/relationships/tags" Target="../tags/tag50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54.xml"/><Relationship Id="rId4" Type="http://schemas.openxmlformats.org/officeDocument/2006/relationships/tags" Target="../tags/tag5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zh-CN" altLang="en-US" smtClean="0">
                <a:cs typeface="方正仿宋_GB2312" panose="02000000000000000000" charset="-122"/>
                <a:sym typeface="+mn-ea"/>
              </a:rPr>
              <a:t>小红书</a:t>
            </a:r>
            <a:r>
              <a:rPr lang="en-US" altLang="zh-CN" smtClean="0">
                <a:cs typeface="方正仿宋_GB2312" panose="02000000000000000000" charset="-122"/>
                <a:sym typeface="+mn-ea"/>
              </a:rPr>
              <a:t>CQYGFXGFST</a:t>
            </a:r>
            <a:endParaRPr lang="en-US" altLang="zh-CN" smtClean="0">
              <a:cs typeface="方正仿宋_GB2312" panose="02000000000000000000" charset="-122"/>
            </a:endParaRPr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>
            <a:lvl1pPr>
              <a:defRPr>
                <a:cs typeface="方正仿宋_GB2312" panose="02000000000000000000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2025-10-13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>
            <a:lvl1pPr>
              <a:defRPr>
                <a:cs typeface="方正仿宋_GB2312" panose="02000000000000000000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2025-10-13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5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>
              <a:defRPr u="none" strike="noStrike" kern="1200" cap="none" spc="300" normalizeH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方正楷体_GB2312" panose="02000000000000000000" charset="-122"/>
                <a:ea typeface="方正楷体_GB2312" panose="02000000000000000000" charset="-122"/>
              </a:defRPr>
            </a:lvl1pPr>
          </a:lstStyle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>
            <a:lvl1pPr>
              <a:defRPr u="none" strike="noStrike" kern="1200" cap="none" spc="150" normalizeH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方正楷体_GB2312" panose="02000000000000000000" charset="-122"/>
                <a:ea typeface="方正楷体_GB2312" panose="02000000000000000000" charset="-122"/>
              </a:defRPr>
            </a:lvl1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r>
              <a:rPr lang="zh-CN" altLang="en-US" smtClean="0">
                <a:cs typeface="方正仿宋_GB2312" panose="02000000000000000000" charset="-122"/>
                <a:sym typeface="+mn-ea"/>
              </a:rPr>
              <a:t>小红书</a:t>
            </a:r>
            <a:r>
              <a:rPr lang="en-US" altLang="zh-CN" smtClean="0">
                <a:cs typeface="方正仿宋_GB2312" panose="02000000000000000000" charset="-122"/>
                <a:sym typeface="+mn-ea"/>
              </a:rPr>
              <a:t>CQYGFXGFST</a:t>
            </a:r>
            <a:endParaRPr lang="zh-CN" altLang="en-US">
              <a:cs typeface="方正仿宋_GB2312" panose="02000000000000000000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r>
              <a:rPr lang="zh-CN" altLang="en-US" smtClean="0">
                <a:cs typeface="方正仿宋_GB2312" panose="02000000000000000000" charset="-122"/>
                <a:sym typeface="+mn-ea"/>
              </a:rPr>
              <a:t>小红书</a:t>
            </a:r>
            <a:r>
              <a:rPr lang="en-US" altLang="zh-CN" smtClean="0">
                <a:cs typeface="方正仿宋_GB2312" panose="02000000000000000000" charset="-122"/>
                <a:sym typeface="+mn-ea"/>
              </a:rPr>
              <a:t>CQYGFXGFST</a:t>
            </a:r>
            <a:endParaRPr lang="zh-CN" altLang="en-US">
              <a:cs typeface="方正仿宋_GB2312" panose="02000000000000000000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r>
              <a:rPr lang="zh-CN" altLang="en-US" smtClean="0">
                <a:cs typeface="方正仿宋_GB2312" panose="02000000000000000000" charset="-122"/>
                <a:sym typeface="+mn-ea"/>
              </a:rPr>
              <a:t>小红书</a:t>
            </a:r>
            <a:r>
              <a:rPr lang="en-US" altLang="zh-CN" smtClean="0">
                <a:cs typeface="方正仿宋_GB2312" panose="02000000000000000000" charset="-122"/>
                <a:sym typeface="+mn-ea"/>
              </a:rPr>
              <a:t>CQYGFXGFST</a:t>
            </a:r>
            <a:endParaRPr lang="zh-CN" altLang="en-US">
              <a:cs typeface="方正仿宋_GB2312" panose="02000000000000000000" charset="-122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r>
              <a:rPr lang="zh-CN" altLang="en-US" smtClean="0">
                <a:cs typeface="方正仿宋_GB2312" panose="02000000000000000000" charset="-122"/>
                <a:sym typeface="+mn-ea"/>
              </a:rPr>
              <a:t>小红书</a:t>
            </a:r>
            <a:r>
              <a:rPr lang="en-US" altLang="zh-CN" smtClean="0">
                <a:cs typeface="方正仿宋_GB2312" panose="02000000000000000000" charset="-122"/>
                <a:sym typeface="+mn-ea"/>
              </a:rPr>
              <a:t>CQYGFXGFST</a:t>
            </a:r>
            <a:endParaRPr lang="zh-CN" altLang="en-US">
              <a:cs typeface="方正仿宋_GB2312" panose="02000000000000000000" charset="-122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>
            <a:lvl1pPr>
              <a:defRPr>
                <a:cs typeface="方正仿宋_GB2312" panose="02000000000000000000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2025-10-13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>
            <a:lvl1pPr>
              <a:defRPr>
                <a:cs typeface="方正仿宋_GB2312" panose="02000000000000000000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2025-10-13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>
                <a:cs typeface="方正仿宋_GB2312" panose="02000000000000000000" charset="-122"/>
              </a:defRPr>
            </a:lvl1pPr>
          </a:lstStyle>
          <a:p>
            <a:fld id="{9EFD9D74-47D9-4702-A33C-335B63B48DBF}" type="datetimeFigureOut">
              <a:rPr lang="zh-CN" altLang="en-US" smtClean="0"/>
              <a:t>2025-10-13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1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>
                <a:cs typeface="方正仿宋_GB2312" panose="02000000000000000000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2025-10-13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2.xml"/><Relationship Id="rId18" Type="http://schemas.openxmlformats.org/officeDocument/2006/relationships/tags" Target="../tags/tag7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tags" Target="../tags/tag6.xml"/><Relationship Id="rId2" Type="http://schemas.openxmlformats.org/officeDocument/2006/relationships/slideLayout" Target="../slideLayouts/slideLayout2.xml"/><Relationship Id="rId16" Type="http://schemas.openxmlformats.org/officeDocument/2006/relationships/tags" Target="../tags/tag5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ags" Target="../tags/tag4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4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5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6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zh-CN" altLang="en-US" smtClean="0">
                <a:latin typeface="方正仿宋_GB2312" panose="02000000000000000000" charset="-122"/>
                <a:ea typeface="方正仿宋_GB2312" panose="02000000000000000000" charset="-122"/>
                <a:cs typeface="方正仿宋_GB2312" panose="02000000000000000000" charset="-122"/>
                <a:sym typeface="+mn-ea"/>
              </a:rPr>
              <a:t>小红书</a:t>
            </a:r>
            <a:r>
              <a:rPr lang="en-US" altLang="zh-CN" smtClean="0">
                <a:latin typeface="方正仿宋_GB2312" panose="02000000000000000000" charset="-122"/>
                <a:ea typeface="方正仿宋_GB2312" panose="02000000000000000000" charset="-122"/>
                <a:cs typeface="方正仿宋_GB2312" panose="02000000000000000000" charset="-122"/>
                <a:sym typeface="+mn-ea"/>
              </a:rPr>
              <a:t>CQYGFXGFST</a:t>
            </a:r>
            <a:endParaRPr lang="zh-CN" altLang="en-US">
              <a:latin typeface="方正仿宋_GB2312" panose="02000000000000000000" charset="-122"/>
              <a:ea typeface="方正仿宋_GB2312" panose="02000000000000000000" charset="-122"/>
              <a:cs typeface="方正仿宋_GB2312" panose="02000000000000000000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7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方正仿宋_GB2312" panose="02000000000000000000" charset="-122"/>
                <a:ea typeface="方正仿宋_GB2312" panose="02000000000000000000" charset="-122"/>
                <a:cs typeface="方正仿宋_GB2312" panose="02000000000000000000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8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方正仿宋_GB2312" panose="02000000000000000000" charset="-122"/>
                <a:ea typeface="方正仿宋_GB2312" panose="02000000000000000000" charset="-122"/>
                <a:cs typeface="方正仿宋_GB2312" panose="02000000000000000000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  <p:sp>
        <p:nvSpPr>
          <p:cNvPr id="15" name="任意多边形 14"/>
          <p:cNvSpPr/>
          <p:nvPr userDrawn="1"/>
        </p:nvSpPr>
        <p:spPr>
          <a:xfrm>
            <a:off x="1905" y="0"/>
            <a:ext cx="12190095" cy="686689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9197" h="10814">
                <a:moveTo>
                  <a:pt x="1881" y="224"/>
                </a:moveTo>
                <a:cubicBezTo>
                  <a:pt x="924" y="224"/>
                  <a:pt x="148" y="1000"/>
                  <a:pt x="148" y="1957"/>
                </a:cubicBezTo>
                <a:lnTo>
                  <a:pt x="148" y="8887"/>
                </a:lnTo>
                <a:cubicBezTo>
                  <a:pt x="148" y="9844"/>
                  <a:pt x="924" y="10620"/>
                  <a:pt x="1881" y="10620"/>
                </a:cubicBezTo>
                <a:lnTo>
                  <a:pt x="17289" y="10620"/>
                </a:lnTo>
                <a:cubicBezTo>
                  <a:pt x="18246" y="10620"/>
                  <a:pt x="19022" y="9844"/>
                  <a:pt x="19022" y="8887"/>
                </a:cubicBezTo>
                <a:lnTo>
                  <a:pt x="19022" y="1957"/>
                </a:lnTo>
                <a:cubicBezTo>
                  <a:pt x="19022" y="1000"/>
                  <a:pt x="18246" y="224"/>
                  <a:pt x="17289" y="224"/>
                </a:cubicBezTo>
                <a:lnTo>
                  <a:pt x="1881" y="224"/>
                </a:lnTo>
                <a:close/>
                <a:moveTo>
                  <a:pt x="0" y="0"/>
                </a:moveTo>
                <a:lnTo>
                  <a:pt x="19197" y="0"/>
                </a:lnTo>
                <a:lnTo>
                  <a:pt x="19197" y="10814"/>
                </a:lnTo>
                <a:lnTo>
                  <a:pt x="0" y="10814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latin typeface="方正仿宋_GB2312" panose="02000000000000000000" charset="-122"/>
              <a:ea typeface="方正仿宋_GB2312" panose="02000000000000000000" charset="-122"/>
              <a:cs typeface="方正仿宋_GB2312" panose="02000000000000000000" charset="-122"/>
            </a:endParaRPr>
          </a:p>
        </p:txBody>
      </p:sp>
    </p:spTree>
    <p:custDataLst>
      <p:tags r:id="rId13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0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方正仿宋_GB2312" panose="02000000000000000000" charset="-122"/>
          <a:ea typeface="方正仿宋_GB2312" panose="02000000000000000000" charset="-122"/>
          <a:cs typeface="方正仿宋_GB2312" panose="02000000000000000000" charset="-122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方正仿宋_GB2312" panose="02000000000000000000" charset="-122"/>
          <a:ea typeface="方正仿宋_GB2312" panose="02000000000000000000" charset="-122"/>
          <a:cs typeface="方正仿宋_GB2312" panose="02000000000000000000" charset="-122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方正仿宋_GB2312" panose="02000000000000000000" charset="-122"/>
          <a:ea typeface="方正仿宋_GB2312" panose="02000000000000000000" charset="-122"/>
          <a:cs typeface="方正仿宋_GB2312" panose="02000000000000000000" charset="-122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方正仿宋_GB2312" panose="02000000000000000000" charset="-122"/>
          <a:ea typeface="方正仿宋_GB2312" panose="02000000000000000000" charset="-122"/>
          <a:cs typeface="方正仿宋_GB2312" panose="02000000000000000000" charset="-122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方正仿宋_GB2312" panose="02000000000000000000" charset="-122"/>
          <a:ea typeface="方正仿宋_GB2312" panose="02000000000000000000" charset="-122"/>
          <a:cs typeface="方正仿宋_GB2312" panose="02000000000000000000" charset="-122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方正仿宋_GB2312" panose="02000000000000000000" charset="-122"/>
          <a:ea typeface="方正仿宋_GB2312" panose="02000000000000000000" charset="-122"/>
          <a:cs typeface="方正仿宋_GB2312" panose="02000000000000000000" charset="-122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3" Type="http://schemas.openxmlformats.org/officeDocument/2006/relationships/tags" Target="../tags/tag82.xml"/><Relationship Id="rId7" Type="http://schemas.openxmlformats.org/officeDocument/2006/relationships/image" Target="../media/image10.png"/><Relationship Id="rId2" Type="http://schemas.openxmlformats.org/officeDocument/2006/relationships/tags" Target="../tags/tag81.xml"/><Relationship Id="rId1" Type="http://schemas.openxmlformats.org/officeDocument/2006/relationships/tags" Target="../tags/tag80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tags" Target="../tags/tag85.xml"/><Relationship Id="rId7" Type="http://schemas.openxmlformats.org/officeDocument/2006/relationships/hyperlink" Target="http://10.88.110.88/lx1.html" TargetMode="External"/><Relationship Id="rId2" Type="http://schemas.openxmlformats.org/officeDocument/2006/relationships/tags" Target="../tags/tag84.xml"/><Relationship Id="rId1" Type="http://schemas.openxmlformats.org/officeDocument/2006/relationships/tags" Target="../tags/tag83.xml"/><Relationship Id="rId6" Type="http://schemas.openxmlformats.org/officeDocument/2006/relationships/image" Target="../media/image11.png"/><Relationship Id="rId5" Type="http://schemas.openxmlformats.org/officeDocument/2006/relationships/image" Target="../media/image8.png"/><Relationship Id="rId4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tags" Target="../tags/tag88.xml"/><Relationship Id="rId7" Type="http://schemas.openxmlformats.org/officeDocument/2006/relationships/hyperlink" Target="http://10.88.110.88/viewimg.asp?zp=zp2" TargetMode="External"/><Relationship Id="rId2" Type="http://schemas.openxmlformats.org/officeDocument/2006/relationships/tags" Target="../tags/tag87.xml"/><Relationship Id="rId1" Type="http://schemas.openxmlformats.org/officeDocument/2006/relationships/tags" Target="../tags/tag86.xml"/><Relationship Id="rId6" Type="http://schemas.openxmlformats.org/officeDocument/2006/relationships/image" Target="../media/image11.png"/><Relationship Id="rId5" Type="http://schemas.openxmlformats.org/officeDocument/2006/relationships/image" Target="../media/image8.png"/><Relationship Id="rId4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tags" Target="../tags/tag91.xml"/><Relationship Id="rId7" Type="http://schemas.openxmlformats.org/officeDocument/2006/relationships/image" Target="../media/image12.png"/><Relationship Id="rId2" Type="http://schemas.openxmlformats.org/officeDocument/2006/relationships/tags" Target="../tags/tag90.xml"/><Relationship Id="rId1" Type="http://schemas.openxmlformats.org/officeDocument/2006/relationships/tags" Target="../tags/tag89.xml"/><Relationship Id="rId6" Type="http://schemas.openxmlformats.org/officeDocument/2006/relationships/slideLayout" Target="../slideLayouts/slideLayout7.xml"/><Relationship Id="rId5" Type="http://schemas.openxmlformats.org/officeDocument/2006/relationships/video" Target="../media/media1.mp4"/><Relationship Id="rId4" Type="http://schemas.microsoft.com/office/2007/relationships/media" Target="../media/media1.mp4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tags" Target="../tags/tag94.xml"/><Relationship Id="rId7" Type="http://schemas.openxmlformats.org/officeDocument/2006/relationships/hyperlink" Target="http://10.88.110.88/lx2.html" TargetMode="External"/><Relationship Id="rId2" Type="http://schemas.openxmlformats.org/officeDocument/2006/relationships/tags" Target="../tags/tag93.xml"/><Relationship Id="rId1" Type="http://schemas.openxmlformats.org/officeDocument/2006/relationships/tags" Target="../tags/tag92.xml"/><Relationship Id="rId6" Type="http://schemas.openxmlformats.org/officeDocument/2006/relationships/image" Target="../media/image12.png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9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tags" Target="../tags/tag98.xml"/><Relationship Id="rId2" Type="http://schemas.openxmlformats.org/officeDocument/2006/relationships/tags" Target="../tags/tag97.xml"/><Relationship Id="rId1" Type="http://schemas.openxmlformats.org/officeDocument/2006/relationships/tags" Target="../tags/tag96.xml"/><Relationship Id="rId6" Type="http://schemas.openxmlformats.org/officeDocument/2006/relationships/hyperlink" Target="http://10.88.110.88/viewimg.asp?zp=zp3" TargetMode="External"/><Relationship Id="rId5" Type="http://schemas.openxmlformats.org/officeDocument/2006/relationships/image" Target="../media/image12.png"/><Relationship Id="rId4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tags" Target="../tags/tag101.xml"/><Relationship Id="rId2" Type="http://schemas.openxmlformats.org/officeDocument/2006/relationships/tags" Target="../tags/tag100.xml"/><Relationship Id="rId1" Type="http://schemas.openxmlformats.org/officeDocument/2006/relationships/tags" Target="../tags/tag99.xml"/><Relationship Id="rId6" Type="http://schemas.openxmlformats.org/officeDocument/2006/relationships/image" Target="../media/image12.png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10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tags" Target="../tags/tag105.xml"/><Relationship Id="rId2" Type="http://schemas.openxmlformats.org/officeDocument/2006/relationships/tags" Target="../tags/tag104.xml"/><Relationship Id="rId1" Type="http://schemas.openxmlformats.org/officeDocument/2006/relationships/tags" Target="../tags/tag103.xml"/><Relationship Id="rId5" Type="http://schemas.openxmlformats.org/officeDocument/2006/relationships/image" Target="../media/image7.png"/><Relationship Id="rId4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tags" Target="../tags/tag108.xml"/><Relationship Id="rId7" Type="http://schemas.openxmlformats.org/officeDocument/2006/relationships/hyperlink" Target="http://10.88.110.88/ai1.html" TargetMode="External"/><Relationship Id="rId2" Type="http://schemas.openxmlformats.org/officeDocument/2006/relationships/tags" Target="../tags/tag107.xml"/><Relationship Id="rId1" Type="http://schemas.openxmlformats.org/officeDocument/2006/relationships/tags" Target="../tags/tag106.xml"/><Relationship Id="rId6" Type="http://schemas.openxmlformats.org/officeDocument/2006/relationships/image" Target="../media/image8.png"/><Relationship Id="rId5" Type="http://schemas.openxmlformats.org/officeDocument/2006/relationships/image" Target="../media/image12.png"/><Relationship Id="rId4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tags" Target="../tags/tag111.xml"/><Relationship Id="rId2" Type="http://schemas.openxmlformats.org/officeDocument/2006/relationships/tags" Target="../tags/tag110.xml"/><Relationship Id="rId1" Type="http://schemas.openxmlformats.org/officeDocument/2006/relationships/tags" Target="../tags/tag109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tags" Target="../tags/tag66.xml"/><Relationship Id="rId2" Type="http://schemas.openxmlformats.org/officeDocument/2006/relationships/tags" Target="../tags/tag65.xml"/><Relationship Id="rId1" Type="http://schemas.openxmlformats.org/officeDocument/2006/relationships/tags" Target="../tags/tag64.xml"/><Relationship Id="rId6" Type="http://schemas.openxmlformats.org/officeDocument/2006/relationships/hyperlink" Target="http://10.88.110.88/td98.html" TargetMode="Externa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tags" Target="../tags/tag114.xml"/><Relationship Id="rId2" Type="http://schemas.openxmlformats.org/officeDocument/2006/relationships/tags" Target="../tags/tag113.xml"/><Relationship Id="rId1" Type="http://schemas.openxmlformats.org/officeDocument/2006/relationships/tags" Target="../tags/tag112.xml"/><Relationship Id="rId6" Type="http://schemas.openxmlformats.org/officeDocument/2006/relationships/hyperlink" Target="http://10.88.110.88/xcx.html" TargetMode="External"/><Relationship Id="rId5" Type="http://schemas.openxmlformats.org/officeDocument/2006/relationships/image" Target="../media/image16.png"/><Relationship Id="rId4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tags" Target="../tags/tag117.xml"/><Relationship Id="rId2" Type="http://schemas.openxmlformats.org/officeDocument/2006/relationships/tags" Target="../tags/tag116.xml"/><Relationship Id="rId1" Type="http://schemas.openxmlformats.org/officeDocument/2006/relationships/tags" Target="../tags/tag115.xml"/><Relationship Id="rId4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tags" Target="../tags/tag120.xml"/><Relationship Id="rId7" Type="http://schemas.openxmlformats.org/officeDocument/2006/relationships/image" Target="../media/image16.svg"/><Relationship Id="rId2" Type="http://schemas.openxmlformats.org/officeDocument/2006/relationships/tags" Target="../tags/tag119.xml"/><Relationship Id="rId1" Type="http://schemas.openxmlformats.org/officeDocument/2006/relationships/tags" Target="../tags/tag118.xml"/><Relationship Id="rId6" Type="http://schemas.openxmlformats.org/officeDocument/2006/relationships/image" Target="../media/image18.png"/><Relationship Id="rId5" Type="http://schemas.openxmlformats.org/officeDocument/2006/relationships/image" Target="../media/image17.jpe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8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tags" Target="../tags/tag123.xml"/><Relationship Id="rId2" Type="http://schemas.openxmlformats.org/officeDocument/2006/relationships/tags" Target="../tags/tag122.xml"/><Relationship Id="rId1" Type="http://schemas.openxmlformats.org/officeDocument/2006/relationships/tags" Target="../tags/tag121.xml"/><Relationship Id="rId6" Type="http://schemas.openxmlformats.org/officeDocument/2006/relationships/hyperlink" Target="http://www.cjsy.net/deepseek.html" TargetMode="External"/><Relationship Id="rId5" Type="http://schemas.openxmlformats.org/officeDocument/2006/relationships/hyperlink" Target="http://10.88.110.88/lx3.html" TargetMode="External"/><Relationship Id="rId4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tags" Target="../tags/tag126.xml"/><Relationship Id="rId2" Type="http://schemas.openxmlformats.org/officeDocument/2006/relationships/tags" Target="../tags/tag125.xml"/><Relationship Id="rId1" Type="http://schemas.openxmlformats.org/officeDocument/2006/relationships/tags" Target="../tags/tag124.xml"/><Relationship Id="rId5" Type="http://schemas.openxmlformats.org/officeDocument/2006/relationships/hyperlink" Target="http://10.88.110.88/viewimg.asp?zp=zp4" TargetMode="External"/><Relationship Id="rId4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129.xml"/><Relationship Id="rId1" Type="http://schemas.openxmlformats.org/officeDocument/2006/relationships/tags" Target="../tags/tag128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tags" Target="../tags/tag69.xml"/><Relationship Id="rId2" Type="http://schemas.openxmlformats.org/officeDocument/2006/relationships/tags" Target="../tags/tag68.xml"/><Relationship Id="rId1" Type="http://schemas.openxmlformats.org/officeDocument/2006/relationships/tags" Target="../tags/tag67.xml"/><Relationship Id="rId6" Type="http://schemas.openxmlformats.org/officeDocument/2006/relationships/hyperlink" Target="http://10.88.110.88/viewimg.asp?zp=zp1" TargetMode="Externa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7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1.xml"/><Relationship Id="rId4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73.xml"/><Relationship Id="rId1" Type="http://schemas.openxmlformats.org/officeDocument/2006/relationships/tags" Target="../tags/tag72.xml"/><Relationship Id="rId6" Type="http://schemas.openxmlformats.org/officeDocument/2006/relationships/image" Target="../media/image2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75.xml"/><Relationship Id="rId1" Type="http://schemas.openxmlformats.org/officeDocument/2006/relationships/tags" Target="../tags/tag74.xml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77.xml"/><Relationship Id="rId1" Type="http://schemas.openxmlformats.org/officeDocument/2006/relationships/tags" Target="../tags/tag76.xml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79.xml"/><Relationship Id="rId1" Type="http://schemas.openxmlformats.org/officeDocument/2006/relationships/tags" Target="../tags/tag78.xml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9029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/>
          <p:nvPr/>
        </p:nvPicPr>
        <p:blipFill>
          <a:blip r:embed="rId5"/>
          <a:srcRect l="6765" r="24982"/>
          <a:stretch>
            <a:fillRect/>
          </a:stretch>
        </p:blipFill>
        <p:spPr>
          <a:xfrm>
            <a:off x="2218690" y="2918460"/>
            <a:ext cx="3088005" cy="3124200"/>
          </a:xfrm>
          <a:prstGeom prst="rect">
            <a:avLst/>
          </a:prstGeom>
        </p:spPr>
      </p:pic>
      <p:sp>
        <p:nvSpPr>
          <p:cNvPr id="7" name="标题 1"/>
          <p:cNvSpPr>
            <a:spLocks noGrp="1"/>
          </p:cNvSpPr>
          <p:nvPr>
            <p:custDataLst>
              <p:tags r:id="rId2"/>
            </p:custDataLst>
          </p:nvPr>
        </p:nvSpPr>
        <p:spPr>
          <a:xfrm>
            <a:off x="695960" y="360000"/>
            <a:ext cx="10800000" cy="720000"/>
          </a:xfrm>
          <a:prstGeom prst="rect">
            <a:avLst/>
          </a:prstGeom>
        </p:spPr>
        <p:txBody>
          <a:bodyPr vert="horz" wrap="square" lIns="0" tIns="0" rIns="0" bIns="0" rtlCol="0" anchor="b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tabLst>
                <a:tab pos="2060575" algn="l"/>
              </a:tabLst>
              <a:defRPr sz="3200" b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>
              <a:buClrTx/>
              <a:buSzTx/>
              <a:buFontTx/>
            </a:pPr>
            <a:r>
              <a:rPr lang="zh-CN" altLang="en-US" dirty="0">
                <a:sym typeface="+mn-ea"/>
              </a:rPr>
              <a:t>三、台灯系统的研究</a:t>
            </a:r>
          </a:p>
        </p:txBody>
      </p:sp>
      <p:grpSp>
        <p:nvGrpSpPr>
          <p:cNvPr id="3" name="组合 2"/>
          <p:cNvGrpSpPr/>
          <p:nvPr/>
        </p:nvGrpSpPr>
        <p:grpSpPr>
          <a:xfrm>
            <a:off x="494030" y="1276985"/>
            <a:ext cx="772795" cy="655955"/>
            <a:chOff x="324" y="2488"/>
            <a:chExt cx="1575" cy="1346"/>
          </a:xfrm>
          <a:solidFill>
            <a:schemeClr val="accent4">
              <a:lumMod val="40000"/>
              <a:lumOff val="60000"/>
            </a:schemeClr>
          </a:solidFill>
        </p:grpSpPr>
        <p:sp>
          <p:nvSpPr>
            <p:cNvPr id="5" name="流程图: 决策 4"/>
            <p:cNvSpPr/>
            <p:nvPr/>
          </p:nvSpPr>
          <p:spPr>
            <a:xfrm>
              <a:off x="324" y="2488"/>
              <a:ext cx="1165" cy="1347"/>
            </a:xfrm>
            <a:prstGeom prst="flowChartDecision">
              <a:avLst/>
            </a:prstGeom>
            <a:solidFill>
              <a:schemeClr val="accent4">
                <a:lumMod val="40000"/>
                <a:lumOff val="60000"/>
                <a:alpha val="73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方正仿宋_GB2312" panose="02000000000000000000" charset="-122"/>
              </a:endParaRPr>
            </a:p>
          </p:txBody>
        </p:sp>
        <p:sp>
          <p:nvSpPr>
            <p:cNvPr id="6" name="流程图: 决策 5"/>
            <p:cNvSpPr/>
            <p:nvPr/>
          </p:nvSpPr>
          <p:spPr>
            <a:xfrm>
              <a:off x="735" y="2488"/>
              <a:ext cx="1165" cy="1347"/>
            </a:xfrm>
            <a:prstGeom prst="flowChartDecision">
              <a:avLst/>
            </a:prstGeom>
            <a:solidFill>
              <a:schemeClr val="accent4">
                <a:lumMod val="40000"/>
                <a:lumOff val="60000"/>
                <a:alpha val="73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方正仿宋_GB2312" panose="02000000000000000000" charset="-122"/>
              </a:endParaRPr>
            </a:p>
          </p:txBody>
        </p:sp>
      </p:grpSp>
      <p:sp>
        <p:nvSpPr>
          <p:cNvPr id="9" name="文本框 8"/>
          <p:cNvSpPr txBox="1"/>
          <p:nvPr>
            <p:custDataLst>
              <p:tags r:id="rId3"/>
            </p:custDataLst>
          </p:nvPr>
        </p:nvSpPr>
        <p:spPr>
          <a:xfrm>
            <a:off x="1395730" y="1227455"/>
            <a:ext cx="4973320" cy="81788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rgbClr val="FFFFFF"/>
          </a:lnRef>
          <a:fillRef idx="3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/>
          <a:lstStyle/>
          <a:p>
            <a:pPr>
              <a:lnSpc>
                <a:spcPct val="150000"/>
              </a:lnSpc>
            </a:pPr>
            <a:r>
              <a:rPr lang="zh-CN" altLang="en-US" sz="2400">
                <a:solidFill>
                  <a:schemeClr val="tx1"/>
                </a:solidFill>
                <a:latin typeface="方正楷体_GB2312" panose="02000000000000000000" charset="-122"/>
                <a:ea typeface="方正楷体_GB2312" panose="02000000000000000000" charset="-122"/>
                <a:cs typeface="方正楷体_GB2312" panose="02000000000000000000" charset="-122"/>
              </a:rPr>
              <a:t>这些部分都是台灯系统的要素吗？</a:t>
            </a:r>
          </a:p>
        </p:txBody>
      </p:sp>
      <p:sp>
        <p:nvSpPr>
          <p:cNvPr id="16" name="文本框 15"/>
          <p:cNvSpPr txBox="1"/>
          <p:nvPr/>
        </p:nvSpPr>
        <p:spPr>
          <a:xfrm>
            <a:off x="949325" y="4489450"/>
            <a:ext cx="126936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>
                <a:latin typeface="方正楷体_GB2312" panose="02000000000000000000" charset="-122"/>
                <a:ea typeface="方正楷体_GB2312" panose="02000000000000000000" charset="-122"/>
              </a:rPr>
              <a:t>电源线</a:t>
            </a:r>
          </a:p>
        </p:txBody>
      </p:sp>
      <p:sp>
        <p:nvSpPr>
          <p:cNvPr id="20" name="文本框 19"/>
          <p:cNvSpPr txBox="1"/>
          <p:nvPr/>
        </p:nvSpPr>
        <p:spPr>
          <a:xfrm>
            <a:off x="5726430" y="3569335"/>
            <a:ext cx="132651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>
                <a:latin typeface="方正楷体_GB2312" panose="02000000000000000000" charset="-122"/>
                <a:ea typeface="方正楷体_GB2312" panose="02000000000000000000" charset="-122"/>
              </a:rPr>
              <a:t>灯泡</a:t>
            </a:r>
          </a:p>
        </p:txBody>
      </p:sp>
      <p:sp>
        <p:nvSpPr>
          <p:cNvPr id="25" name="文本框 24"/>
          <p:cNvSpPr txBox="1"/>
          <p:nvPr/>
        </p:nvSpPr>
        <p:spPr>
          <a:xfrm>
            <a:off x="4610100" y="6046470"/>
            <a:ext cx="101155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>
                <a:latin typeface="方正楷体_GB2312" panose="02000000000000000000" charset="-122"/>
                <a:ea typeface="方正楷体_GB2312" panose="02000000000000000000" charset="-122"/>
              </a:rPr>
              <a:t>开关</a:t>
            </a:r>
          </a:p>
        </p:txBody>
      </p:sp>
      <p:sp>
        <p:nvSpPr>
          <p:cNvPr id="29" name="文本框 28"/>
          <p:cNvSpPr txBox="1"/>
          <p:nvPr/>
        </p:nvSpPr>
        <p:spPr>
          <a:xfrm>
            <a:off x="2522220" y="4088765"/>
            <a:ext cx="121094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>
                <a:latin typeface="方正楷体_GB2312" panose="02000000000000000000" charset="-122"/>
                <a:ea typeface="方正楷体_GB2312" panose="02000000000000000000" charset="-122"/>
              </a:rPr>
              <a:t>支架</a:t>
            </a:r>
          </a:p>
        </p:txBody>
      </p:sp>
      <p:sp>
        <p:nvSpPr>
          <p:cNvPr id="30" name="文本框 29"/>
          <p:cNvSpPr txBox="1"/>
          <p:nvPr/>
        </p:nvSpPr>
        <p:spPr>
          <a:xfrm>
            <a:off x="1370330" y="5659120"/>
            <a:ext cx="124142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CN" altLang="en-US" sz="2400">
                <a:latin typeface="方正楷体_GB2312" panose="02000000000000000000" charset="-122"/>
                <a:ea typeface="方正楷体_GB2312" panose="02000000000000000000" charset="-122"/>
              </a:rPr>
              <a:t>底座</a:t>
            </a:r>
          </a:p>
        </p:txBody>
      </p:sp>
      <p:sp>
        <p:nvSpPr>
          <p:cNvPr id="31" name="文本框 30"/>
          <p:cNvSpPr txBox="1"/>
          <p:nvPr/>
        </p:nvSpPr>
        <p:spPr>
          <a:xfrm>
            <a:off x="4846320" y="2396490"/>
            <a:ext cx="137096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>
                <a:latin typeface="方正楷体_GB2312" panose="02000000000000000000" charset="-122"/>
                <a:ea typeface="方正楷体_GB2312" panose="02000000000000000000" charset="-122"/>
              </a:rPr>
              <a:t>灯罩</a:t>
            </a:r>
          </a:p>
        </p:txBody>
      </p:sp>
      <p:cxnSp>
        <p:nvCxnSpPr>
          <p:cNvPr id="22" name="直接箭头连接符 21"/>
          <p:cNvCxnSpPr/>
          <p:nvPr/>
        </p:nvCxnSpPr>
        <p:spPr>
          <a:xfrm flipV="1">
            <a:off x="4610100" y="2755265"/>
            <a:ext cx="434975" cy="608965"/>
          </a:xfrm>
          <a:prstGeom prst="straightConnector1">
            <a:avLst/>
          </a:prstGeom>
          <a:ln>
            <a:solidFill>
              <a:schemeClr val="accent4">
                <a:lumMod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38" name="直接箭头连接符 37"/>
          <p:cNvCxnSpPr/>
          <p:nvPr/>
        </p:nvCxnSpPr>
        <p:spPr>
          <a:xfrm flipV="1">
            <a:off x="4754880" y="3769995"/>
            <a:ext cx="971550" cy="14605"/>
          </a:xfrm>
          <a:prstGeom prst="straightConnector1">
            <a:avLst/>
          </a:prstGeom>
          <a:ln>
            <a:solidFill>
              <a:schemeClr val="accent4">
                <a:lumMod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47" name="直接箭头连接符 46"/>
          <p:cNvCxnSpPr/>
          <p:nvPr/>
        </p:nvCxnSpPr>
        <p:spPr>
          <a:xfrm flipH="1">
            <a:off x="3305175" y="4306570"/>
            <a:ext cx="608965" cy="5080"/>
          </a:xfrm>
          <a:prstGeom prst="straightConnector1">
            <a:avLst/>
          </a:prstGeom>
          <a:ln>
            <a:solidFill>
              <a:schemeClr val="accent4">
                <a:lumMod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48" name="直接箭头连接符 47"/>
          <p:cNvCxnSpPr/>
          <p:nvPr/>
        </p:nvCxnSpPr>
        <p:spPr>
          <a:xfrm flipH="1">
            <a:off x="2522220" y="5539105"/>
            <a:ext cx="1348740" cy="318770"/>
          </a:xfrm>
          <a:prstGeom prst="straightConnector1">
            <a:avLst/>
          </a:prstGeom>
          <a:ln>
            <a:solidFill>
              <a:schemeClr val="accent4">
                <a:lumMod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49" name="直接箭头连接符 48"/>
          <p:cNvCxnSpPr/>
          <p:nvPr/>
        </p:nvCxnSpPr>
        <p:spPr>
          <a:xfrm>
            <a:off x="4363720" y="5509895"/>
            <a:ext cx="527685" cy="475615"/>
          </a:xfrm>
          <a:prstGeom prst="straightConnector1">
            <a:avLst/>
          </a:prstGeom>
          <a:ln>
            <a:solidFill>
              <a:schemeClr val="accent4">
                <a:lumMod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50" name="直接箭头连接符 49"/>
          <p:cNvCxnSpPr/>
          <p:nvPr/>
        </p:nvCxnSpPr>
        <p:spPr>
          <a:xfrm flipH="1" flipV="1">
            <a:off x="1942465" y="4857750"/>
            <a:ext cx="812165" cy="492760"/>
          </a:xfrm>
          <a:prstGeom prst="straightConnector1">
            <a:avLst/>
          </a:prstGeom>
          <a:ln>
            <a:solidFill>
              <a:schemeClr val="accent4">
                <a:lumMod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pic>
        <p:nvPicPr>
          <p:cNvPr id="51" name="图片 50"/>
          <p:cNvPicPr/>
          <p:nvPr/>
        </p:nvPicPr>
        <p:blipFill>
          <a:blip r:embed="rId6">
            <a:clrChange>
              <a:clrFrom>
                <a:srgbClr val="F7F4F4">
                  <a:alpha val="100000"/>
                </a:srgbClr>
              </a:clrFrom>
              <a:clrTo>
                <a:srgbClr val="F7F4F4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045075" y="4489450"/>
            <a:ext cx="694690" cy="1240155"/>
          </a:xfrm>
          <a:prstGeom prst="rect">
            <a:avLst/>
          </a:prstGeom>
        </p:spPr>
      </p:pic>
      <p:cxnSp>
        <p:nvCxnSpPr>
          <p:cNvPr id="52" name="直接箭头连接符 51"/>
          <p:cNvCxnSpPr/>
          <p:nvPr/>
        </p:nvCxnSpPr>
        <p:spPr>
          <a:xfrm flipV="1">
            <a:off x="5397500" y="5248910"/>
            <a:ext cx="971550" cy="14605"/>
          </a:xfrm>
          <a:prstGeom prst="straightConnector1">
            <a:avLst/>
          </a:prstGeom>
          <a:ln>
            <a:solidFill>
              <a:schemeClr val="accent4">
                <a:lumMod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53" name="文本框 52"/>
          <p:cNvSpPr txBox="1"/>
          <p:nvPr/>
        </p:nvSpPr>
        <p:spPr>
          <a:xfrm>
            <a:off x="6369050" y="4949825"/>
            <a:ext cx="96393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>
                <a:latin typeface="方正楷体_GB2312" panose="02000000000000000000" charset="-122"/>
                <a:ea typeface="方正楷体_GB2312" panose="02000000000000000000" charset="-122"/>
              </a:rPr>
              <a:t>笔筒</a:t>
            </a:r>
          </a:p>
        </p:txBody>
      </p:sp>
      <p:pic>
        <p:nvPicPr>
          <p:cNvPr id="54" name="图片 53" descr="错误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891405" y="4799330"/>
            <a:ext cx="871220" cy="871220"/>
          </a:xfrm>
          <a:prstGeom prst="rect">
            <a:avLst/>
          </a:prstGeom>
        </p:spPr>
      </p:pic>
      <p:sp>
        <p:nvSpPr>
          <p:cNvPr id="56" name="文本框 55"/>
          <p:cNvSpPr txBox="1"/>
          <p:nvPr/>
        </p:nvSpPr>
        <p:spPr>
          <a:xfrm>
            <a:off x="6993890" y="4946015"/>
            <a:ext cx="446595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>
                <a:solidFill>
                  <a:srgbClr val="FF0000"/>
                </a:solidFill>
                <a:latin typeface="方正楷体_GB2312" panose="02000000000000000000" charset="-122"/>
                <a:ea typeface="方正楷体_GB2312" panose="02000000000000000000" charset="-122"/>
              </a:rPr>
              <a:t>和这个系统的功能没有关联。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p14:dur="500">
        <p159:morph option="byObject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  <p:bldP spid="16" grpId="0"/>
      <p:bldP spid="16" grpId="1"/>
      <p:bldP spid="20" grpId="0"/>
      <p:bldP spid="20" grpId="1"/>
      <p:bldP spid="25" grpId="0"/>
      <p:bldP spid="25" grpId="1"/>
      <p:bldP spid="29" grpId="0"/>
      <p:bldP spid="29" grpId="1"/>
      <p:bldP spid="30" grpId="0"/>
      <p:bldP spid="30" grpId="1"/>
      <p:bldP spid="31" grpId="0"/>
      <p:bldP spid="31" grpId="1"/>
      <p:bldP spid="53" grpId="0"/>
      <p:bldP spid="53" grpId="1"/>
      <p:bldP spid="56" grpId="0"/>
      <p:bldP spid="56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/>
          <p:nvPr/>
        </p:nvPicPr>
        <p:blipFill>
          <a:blip r:embed="rId5"/>
          <a:srcRect l="6765" r="24982"/>
          <a:stretch>
            <a:fillRect/>
          </a:stretch>
        </p:blipFill>
        <p:spPr>
          <a:xfrm>
            <a:off x="1605280" y="2933700"/>
            <a:ext cx="3088005" cy="3124200"/>
          </a:xfrm>
          <a:prstGeom prst="rect">
            <a:avLst/>
          </a:prstGeom>
        </p:spPr>
      </p:pic>
      <p:sp>
        <p:nvSpPr>
          <p:cNvPr id="7" name="标题 1"/>
          <p:cNvSpPr>
            <a:spLocks noGrp="1"/>
          </p:cNvSpPr>
          <p:nvPr>
            <p:custDataLst>
              <p:tags r:id="rId2"/>
            </p:custDataLst>
          </p:nvPr>
        </p:nvSpPr>
        <p:spPr>
          <a:xfrm>
            <a:off x="695960" y="360000"/>
            <a:ext cx="10800000" cy="720000"/>
          </a:xfrm>
          <a:prstGeom prst="rect">
            <a:avLst/>
          </a:prstGeom>
        </p:spPr>
        <p:txBody>
          <a:bodyPr vert="horz" wrap="square" lIns="0" tIns="0" rIns="0" bIns="0" rtlCol="0" anchor="b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tabLst>
                <a:tab pos="2060575" algn="l"/>
              </a:tabLst>
              <a:defRPr sz="3200" b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>
              <a:buClrTx/>
              <a:buSzTx/>
              <a:buFontTx/>
            </a:pPr>
            <a:r>
              <a:rPr lang="zh-CN" altLang="en-US" dirty="0">
                <a:sym typeface="+mn-ea"/>
              </a:rPr>
              <a:t>三、台灯系统的研究</a:t>
            </a:r>
          </a:p>
        </p:txBody>
      </p:sp>
      <p:grpSp>
        <p:nvGrpSpPr>
          <p:cNvPr id="3" name="组合 2"/>
          <p:cNvGrpSpPr/>
          <p:nvPr/>
        </p:nvGrpSpPr>
        <p:grpSpPr>
          <a:xfrm>
            <a:off x="133985" y="1276985"/>
            <a:ext cx="772795" cy="655955"/>
            <a:chOff x="324" y="2488"/>
            <a:chExt cx="1575" cy="1346"/>
          </a:xfrm>
          <a:solidFill>
            <a:schemeClr val="accent4">
              <a:lumMod val="40000"/>
              <a:lumOff val="60000"/>
            </a:schemeClr>
          </a:solidFill>
        </p:grpSpPr>
        <p:sp>
          <p:nvSpPr>
            <p:cNvPr id="5" name="流程图: 决策 4"/>
            <p:cNvSpPr/>
            <p:nvPr/>
          </p:nvSpPr>
          <p:spPr>
            <a:xfrm>
              <a:off x="324" y="2488"/>
              <a:ext cx="1165" cy="1347"/>
            </a:xfrm>
            <a:prstGeom prst="flowChartDecision">
              <a:avLst/>
            </a:prstGeom>
            <a:solidFill>
              <a:schemeClr val="accent4">
                <a:lumMod val="40000"/>
                <a:lumOff val="60000"/>
                <a:alpha val="73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方正仿宋_GB2312" panose="02000000000000000000" charset="-122"/>
              </a:endParaRPr>
            </a:p>
          </p:txBody>
        </p:sp>
        <p:sp>
          <p:nvSpPr>
            <p:cNvPr id="6" name="流程图: 决策 5"/>
            <p:cNvSpPr/>
            <p:nvPr/>
          </p:nvSpPr>
          <p:spPr>
            <a:xfrm>
              <a:off x="735" y="2488"/>
              <a:ext cx="1165" cy="1347"/>
            </a:xfrm>
            <a:prstGeom prst="flowChartDecision">
              <a:avLst/>
            </a:prstGeom>
            <a:solidFill>
              <a:schemeClr val="accent4">
                <a:lumMod val="40000"/>
                <a:lumOff val="60000"/>
                <a:alpha val="73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方正仿宋_GB2312" panose="02000000000000000000" charset="-122"/>
              </a:endParaRPr>
            </a:p>
          </p:txBody>
        </p:sp>
      </p:grpSp>
      <p:sp>
        <p:nvSpPr>
          <p:cNvPr id="9" name="文本框 8"/>
          <p:cNvSpPr txBox="1"/>
          <p:nvPr>
            <p:custDataLst>
              <p:tags r:id="rId3"/>
            </p:custDataLst>
          </p:nvPr>
        </p:nvSpPr>
        <p:spPr>
          <a:xfrm>
            <a:off x="992505" y="1212850"/>
            <a:ext cx="5227955" cy="79121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rgbClr val="FFFFFF"/>
          </a:lnRef>
          <a:fillRef idx="3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/>
          <a:lstStyle/>
          <a:p>
            <a:pPr>
              <a:lnSpc>
                <a:spcPct val="150000"/>
              </a:lnSpc>
            </a:pPr>
            <a:r>
              <a:rPr lang="zh-CN" altLang="en-US" sz="2400">
                <a:solidFill>
                  <a:schemeClr val="tx1"/>
                </a:solidFill>
                <a:latin typeface="方正楷体_GB2312" panose="02000000000000000000" charset="-122"/>
                <a:ea typeface="方正楷体_GB2312" panose="02000000000000000000" charset="-122"/>
                <a:cs typeface="方正楷体_GB2312" panose="02000000000000000000" charset="-122"/>
              </a:rPr>
              <a:t>任务</a:t>
            </a:r>
            <a:r>
              <a:rPr lang="en-US" altLang="zh-CN" sz="2400">
                <a:solidFill>
                  <a:schemeClr val="tx1"/>
                </a:solidFill>
                <a:latin typeface="方正楷体_GB2312" panose="02000000000000000000" charset="-122"/>
                <a:ea typeface="方正楷体_GB2312" panose="02000000000000000000" charset="-122"/>
                <a:cs typeface="方正楷体_GB2312" panose="02000000000000000000" charset="-122"/>
              </a:rPr>
              <a:t>1</a:t>
            </a:r>
            <a:r>
              <a:rPr lang="zh-CN" altLang="en-US" sz="2400">
                <a:solidFill>
                  <a:schemeClr val="tx1"/>
                </a:solidFill>
                <a:latin typeface="方正楷体_GB2312" panose="02000000000000000000" charset="-122"/>
                <a:ea typeface="方正楷体_GB2312" panose="02000000000000000000" charset="-122"/>
                <a:cs typeface="方正楷体_GB2312" panose="02000000000000000000" charset="-122"/>
              </a:rPr>
              <a:t>：这些要素发挥着什么作用？</a:t>
            </a:r>
            <a:r>
              <a:rPr lang="en-US" altLang="zh-CN" sz="1200">
                <a:solidFill>
                  <a:schemeClr val="tx1"/>
                </a:solidFill>
                <a:latin typeface="方正楷体_GB2312" panose="02000000000000000000" charset="-122"/>
                <a:ea typeface="方正楷体_GB2312" panose="02000000000000000000" charset="-122"/>
                <a:cs typeface="方正楷体_GB2312" panose="02000000000000000000" charset="-122"/>
              </a:rPr>
              <a:t>P23</a:t>
            </a:r>
          </a:p>
        </p:txBody>
      </p:sp>
      <p:sp>
        <p:nvSpPr>
          <p:cNvPr id="16" name="文本框 15"/>
          <p:cNvSpPr txBox="1"/>
          <p:nvPr/>
        </p:nvSpPr>
        <p:spPr>
          <a:xfrm>
            <a:off x="335915" y="4504690"/>
            <a:ext cx="126936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>
                <a:latin typeface="方正楷体_GB2312" panose="02000000000000000000" charset="-122"/>
                <a:ea typeface="方正楷体_GB2312" panose="02000000000000000000" charset="-122"/>
              </a:rPr>
              <a:t>电源线</a:t>
            </a:r>
          </a:p>
        </p:txBody>
      </p:sp>
      <p:sp>
        <p:nvSpPr>
          <p:cNvPr id="20" name="文本框 19"/>
          <p:cNvSpPr txBox="1"/>
          <p:nvPr/>
        </p:nvSpPr>
        <p:spPr>
          <a:xfrm>
            <a:off x="5113020" y="3584575"/>
            <a:ext cx="132651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>
                <a:latin typeface="方正楷体_GB2312" panose="02000000000000000000" charset="-122"/>
                <a:ea typeface="方正楷体_GB2312" panose="02000000000000000000" charset="-122"/>
              </a:rPr>
              <a:t>灯泡</a:t>
            </a:r>
          </a:p>
        </p:txBody>
      </p:sp>
      <p:sp>
        <p:nvSpPr>
          <p:cNvPr id="25" name="文本框 24"/>
          <p:cNvSpPr txBox="1"/>
          <p:nvPr/>
        </p:nvSpPr>
        <p:spPr>
          <a:xfrm>
            <a:off x="3996690" y="6061710"/>
            <a:ext cx="101155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>
                <a:latin typeface="方正楷体_GB2312" panose="02000000000000000000" charset="-122"/>
                <a:ea typeface="方正楷体_GB2312" panose="02000000000000000000" charset="-122"/>
              </a:rPr>
              <a:t>开关</a:t>
            </a:r>
          </a:p>
        </p:txBody>
      </p:sp>
      <p:sp>
        <p:nvSpPr>
          <p:cNvPr id="29" name="文本框 28"/>
          <p:cNvSpPr txBox="1"/>
          <p:nvPr/>
        </p:nvSpPr>
        <p:spPr>
          <a:xfrm>
            <a:off x="1908810" y="4104005"/>
            <a:ext cx="121094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>
                <a:latin typeface="方正楷体_GB2312" panose="02000000000000000000" charset="-122"/>
                <a:ea typeface="方正楷体_GB2312" panose="02000000000000000000" charset="-122"/>
              </a:rPr>
              <a:t>支架</a:t>
            </a:r>
          </a:p>
        </p:txBody>
      </p:sp>
      <p:sp>
        <p:nvSpPr>
          <p:cNvPr id="30" name="文本框 29"/>
          <p:cNvSpPr txBox="1"/>
          <p:nvPr/>
        </p:nvSpPr>
        <p:spPr>
          <a:xfrm>
            <a:off x="756920" y="5674360"/>
            <a:ext cx="124142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CN" altLang="en-US" sz="2400">
                <a:latin typeface="方正楷体_GB2312" panose="02000000000000000000" charset="-122"/>
                <a:ea typeface="方正楷体_GB2312" panose="02000000000000000000" charset="-122"/>
              </a:rPr>
              <a:t>底座</a:t>
            </a:r>
          </a:p>
        </p:txBody>
      </p:sp>
      <p:sp>
        <p:nvSpPr>
          <p:cNvPr id="31" name="文本框 30"/>
          <p:cNvSpPr txBox="1"/>
          <p:nvPr/>
        </p:nvSpPr>
        <p:spPr>
          <a:xfrm>
            <a:off x="4232910" y="2411730"/>
            <a:ext cx="137096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>
                <a:latin typeface="方正楷体_GB2312" panose="02000000000000000000" charset="-122"/>
                <a:ea typeface="方正楷体_GB2312" panose="02000000000000000000" charset="-122"/>
              </a:rPr>
              <a:t>灯罩</a:t>
            </a:r>
          </a:p>
        </p:txBody>
      </p:sp>
      <p:cxnSp>
        <p:nvCxnSpPr>
          <p:cNvPr id="22" name="直接箭头连接符 21"/>
          <p:cNvCxnSpPr/>
          <p:nvPr/>
        </p:nvCxnSpPr>
        <p:spPr>
          <a:xfrm flipV="1">
            <a:off x="3996690" y="2770505"/>
            <a:ext cx="434975" cy="608965"/>
          </a:xfrm>
          <a:prstGeom prst="straightConnector1">
            <a:avLst/>
          </a:prstGeom>
          <a:ln>
            <a:solidFill>
              <a:schemeClr val="accent4">
                <a:lumMod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38" name="直接箭头连接符 37"/>
          <p:cNvCxnSpPr/>
          <p:nvPr/>
        </p:nvCxnSpPr>
        <p:spPr>
          <a:xfrm flipV="1">
            <a:off x="4141470" y="3785235"/>
            <a:ext cx="971550" cy="14605"/>
          </a:xfrm>
          <a:prstGeom prst="straightConnector1">
            <a:avLst/>
          </a:prstGeom>
          <a:ln>
            <a:solidFill>
              <a:schemeClr val="accent4">
                <a:lumMod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47" name="直接箭头连接符 46"/>
          <p:cNvCxnSpPr/>
          <p:nvPr/>
        </p:nvCxnSpPr>
        <p:spPr>
          <a:xfrm flipH="1">
            <a:off x="2691765" y="4321810"/>
            <a:ext cx="608965" cy="5080"/>
          </a:xfrm>
          <a:prstGeom prst="straightConnector1">
            <a:avLst/>
          </a:prstGeom>
          <a:ln>
            <a:solidFill>
              <a:schemeClr val="accent4">
                <a:lumMod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48" name="直接箭头连接符 47"/>
          <p:cNvCxnSpPr/>
          <p:nvPr/>
        </p:nvCxnSpPr>
        <p:spPr>
          <a:xfrm flipH="1">
            <a:off x="1908810" y="5554345"/>
            <a:ext cx="1348740" cy="318770"/>
          </a:xfrm>
          <a:prstGeom prst="straightConnector1">
            <a:avLst/>
          </a:prstGeom>
          <a:ln>
            <a:solidFill>
              <a:schemeClr val="accent4">
                <a:lumMod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49" name="直接箭头连接符 48"/>
          <p:cNvCxnSpPr/>
          <p:nvPr/>
        </p:nvCxnSpPr>
        <p:spPr>
          <a:xfrm>
            <a:off x="3750310" y="5525135"/>
            <a:ext cx="527685" cy="475615"/>
          </a:xfrm>
          <a:prstGeom prst="straightConnector1">
            <a:avLst/>
          </a:prstGeom>
          <a:ln>
            <a:solidFill>
              <a:schemeClr val="accent4">
                <a:lumMod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50" name="直接箭头连接符 49"/>
          <p:cNvCxnSpPr/>
          <p:nvPr/>
        </p:nvCxnSpPr>
        <p:spPr>
          <a:xfrm flipH="1" flipV="1">
            <a:off x="1329055" y="4872990"/>
            <a:ext cx="812165" cy="492760"/>
          </a:xfrm>
          <a:prstGeom prst="straightConnector1">
            <a:avLst/>
          </a:prstGeom>
          <a:ln>
            <a:solidFill>
              <a:schemeClr val="accent4">
                <a:lumMod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pic>
        <p:nvPicPr>
          <p:cNvPr id="2" name="图片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20485" y="1276985"/>
            <a:ext cx="5484495" cy="290322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4" name="文本框 3"/>
          <p:cNvSpPr txBox="1"/>
          <p:nvPr/>
        </p:nvSpPr>
        <p:spPr>
          <a:xfrm>
            <a:off x="6786880" y="1341120"/>
            <a:ext cx="914400" cy="368300"/>
          </a:xfrm>
          <a:prstGeom prst="rect">
            <a:avLst/>
          </a:prstGeom>
          <a:solidFill>
            <a:srgbClr val="B8DE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>
                <a:solidFill>
                  <a:srgbClr val="FF0000"/>
                </a:solidFill>
                <a:latin typeface="方正楷体_GB2312" panose="02000000000000000000" charset="-122"/>
                <a:ea typeface="方正楷体_GB2312" panose="02000000000000000000" charset="-122"/>
              </a:rPr>
              <a:t>要素</a:t>
            </a:r>
          </a:p>
        </p:txBody>
      </p:sp>
      <p:sp>
        <p:nvSpPr>
          <p:cNvPr id="8" name="文本框 7">
            <a:hlinkClick r:id="rId7"/>
          </p:cNvPr>
          <p:cNvSpPr txBox="1"/>
          <p:nvPr/>
        </p:nvSpPr>
        <p:spPr>
          <a:xfrm>
            <a:off x="7244080" y="4934704"/>
            <a:ext cx="40067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请同学们填写</a:t>
            </a:r>
            <a:r>
              <a:rPr lang="en-US" altLang="zh-CN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《</a:t>
            </a: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学习单一</a:t>
            </a:r>
            <a:r>
              <a:rPr lang="en-US" altLang="zh-CN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》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p14:dur="500">
        <p159:morph option="byObject"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  <p:bldLst>
      <p:bldP spid="9" grpId="1" animBg="1"/>
      <p:bldP spid="16" grpId="1"/>
      <p:bldP spid="20" grpId="1"/>
      <p:bldP spid="25" grpId="1"/>
      <p:bldP spid="29" grpId="1"/>
      <p:bldP spid="30" grpId="1"/>
      <p:bldP spid="31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1"/>
          <p:cNvSpPr>
            <a:spLocks noGrp="1"/>
          </p:cNvSpPr>
          <p:nvPr>
            <p:custDataLst>
              <p:tags r:id="rId2"/>
            </p:custDataLst>
          </p:nvPr>
        </p:nvSpPr>
        <p:spPr>
          <a:xfrm>
            <a:off x="695960" y="360000"/>
            <a:ext cx="10800000" cy="720000"/>
          </a:xfrm>
          <a:prstGeom prst="rect">
            <a:avLst/>
          </a:prstGeom>
        </p:spPr>
        <p:txBody>
          <a:bodyPr vert="horz" wrap="square" lIns="0" tIns="0" rIns="0" bIns="0" rtlCol="0" anchor="b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tabLst>
                <a:tab pos="2060575" algn="l"/>
              </a:tabLst>
              <a:defRPr sz="3200" b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>
              <a:buClrTx/>
              <a:buSzTx/>
              <a:buFontTx/>
            </a:pPr>
            <a:r>
              <a:rPr lang="zh-CN" altLang="en-US" dirty="0">
                <a:sym typeface="+mn-ea"/>
              </a:rPr>
              <a:t>三、台灯系统的研究</a:t>
            </a:r>
          </a:p>
        </p:txBody>
      </p:sp>
      <p:pic>
        <p:nvPicPr>
          <p:cNvPr id="13" name="图片 12"/>
          <p:cNvPicPr/>
          <p:nvPr/>
        </p:nvPicPr>
        <p:blipFill>
          <a:blip r:embed="rId5"/>
          <a:srcRect l="6765" r="24982"/>
          <a:stretch>
            <a:fillRect/>
          </a:stretch>
        </p:blipFill>
        <p:spPr>
          <a:xfrm>
            <a:off x="1261745" y="1686560"/>
            <a:ext cx="3088005" cy="3124200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-7620" y="3257550"/>
            <a:ext cx="126936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>
                <a:latin typeface="方正楷体_GB2312" panose="02000000000000000000" charset="-122"/>
                <a:ea typeface="方正楷体_GB2312" panose="02000000000000000000" charset="-122"/>
              </a:rPr>
              <a:t>电源线</a:t>
            </a:r>
          </a:p>
        </p:txBody>
      </p:sp>
      <p:sp>
        <p:nvSpPr>
          <p:cNvPr id="20" name="文本框 19"/>
          <p:cNvSpPr txBox="1"/>
          <p:nvPr/>
        </p:nvSpPr>
        <p:spPr>
          <a:xfrm>
            <a:off x="4769485" y="2337435"/>
            <a:ext cx="132651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>
                <a:latin typeface="方正楷体_GB2312" panose="02000000000000000000" charset="-122"/>
                <a:ea typeface="方正楷体_GB2312" panose="02000000000000000000" charset="-122"/>
              </a:rPr>
              <a:t>灯泡</a:t>
            </a:r>
          </a:p>
        </p:txBody>
      </p:sp>
      <p:sp>
        <p:nvSpPr>
          <p:cNvPr id="25" name="文本框 24"/>
          <p:cNvSpPr txBox="1"/>
          <p:nvPr/>
        </p:nvSpPr>
        <p:spPr>
          <a:xfrm>
            <a:off x="3653155" y="4814570"/>
            <a:ext cx="101155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>
                <a:latin typeface="方正楷体_GB2312" panose="02000000000000000000" charset="-122"/>
                <a:ea typeface="方正楷体_GB2312" panose="02000000000000000000" charset="-122"/>
              </a:rPr>
              <a:t>开关</a:t>
            </a:r>
          </a:p>
        </p:txBody>
      </p:sp>
      <p:sp>
        <p:nvSpPr>
          <p:cNvPr id="29" name="文本框 28"/>
          <p:cNvSpPr txBox="1"/>
          <p:nvPr/>
        </p:nvSpPr>
        <p:spPr>
          <a:xfrm>
            <a:off x="1565275" y="2856865"/>
            <a:ext cx="121094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>
                <a:latin typeface="方正楷体_GB2312" panose="02000000000000000000" charset="-122"/>
                <a:ea typeface="方正楷体_GB2312" panose="02000000000000000000" charset="-122"/>
              </a:rPr>
              <a:t>支架</a:t>
            </a:r>
          </a:p>
        </p:txBody>
      </p:sp>
      <p:sp>
        <p:nvSpPr>
          <p:cNvPr id="30" name="文本框 29"/>
          <p:cNvSpPr txBox="1"/>
          <p:nvPr/>
        </p:nvSpPr>
        <p:spPr>
          <a:xfrm>
            <a:off x="413385" y="4427220"/>
            <a:ext cx="124142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CN" altLang="en-US" sz="2000">
                <a:latin typeface="方正楷体_GB2312" panose="02000000000000000000" charset="-122"/>
                <a:ea typeface="方正楷体_GB2312" panose="02000000000000000000" charset="-122"/>
              </a:rPr>
              <a:t>底座</a:t>
            </a:r>
          </a:p>
        </p:txBody>
      </p:sp>
      <p:sp>
        <p:nvSpPr>
          <p:cNvPr id="31" name="文本框 30"/>
          <p:cNvSpPr txBox="1"/>
          <p:nvPr/>
        </p:nvSpPr>
        <p:spPr>
          <a:xfrm>
            <a:off x="4250055" y="1328420"/>
            <a:ext cx="137096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>
                <a:latin typeface="方正楷体_GB2312" panose="02000000000000000000" charset="-122"/>
                <a:ea typeface="方正楷体_GB2312" panose="02000000000000000000" charset="-122"/>
              </a:rPr>
              <a:t>灯罩</a:t>
            </a:r>
          </a:p>
        </p:txBody>
      </p:sp>
      <p:cxnSp>
        <p:nvCxnSpPr>
          <p:cNvPr id="22" name="直接箭头连接符 21"/>
          <p:cNvCxnSpPr>
            <a:endCxn id="31" idx="1"/>
          </p:cNvCxnSpPr>
          <p:nvPr/>
        </p:nvCxnSpPr>
        <p:spPr>
          <a:xfrm flipV="1">
            <a:off x="3653155" y="1527810"/>
            <a:ext cx="596900" cy="604520"/>
          </a:xfrm>
          <a:prstGeom prst="straightConnector1">
            <a:avLst/>
          </a:prstGeom>
          <a:ln>
            <a:solidFill>
              <a:schemeClr val="accent4">
                <a:lumMod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38" name="直接箭头连接符 37"/>
          <p:cNvCxnSpPr/>
          <p:nvPr/>
        </p:nvCxnSpPr>
        <p:spPr>
          <a:xfrm flipV="1">
            <a:off x="3797935" y="2538095"/>
            <a:ext cx="971550" cy="14605"/>
          </a:xfrm>
          <a:prstGeom prst="straightConnector1">
            <a:avLst/>
          </a:prstGeom>
          <a:ln>
            <a:solidFill>
              <a:schemeClr val="accent4">
                <a:lumMod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47" name="直接箭头连接符 46"/>
          <p:cNvCxnSpPr/>
          <p:nvPr/>
        </p:nvCxnSpPr>
        <p:spPr>
          <a:xfrm flipH="1">
            <a:off x="2348230" y="3074670"/>
            <a:ext cx="608965" cy="5080"/>
          </a:xfrm>
          <a:prstGeom prst="straightConnector1">
            <a:avLst/>
          </a:prstGeom>
          <a:ln>
            <a:solidFill>
              <a:schemeClr val="accent4">
                <a:lumMod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48" name="直接箭头连接符 47"/>
          <p:cNvCxnSpPr/>
          <p:nvPr/>
        </p:nvCxnSpPr>
        <p:spPr>
          <a:xfrm flipH="1">
            <a:off x="1565275" y="4307205"/>
            <a:ext cx="1348740" cy="318770"/>
          </a:xfrm>
          <a:prstGeom prst="straightConnector1">
            <a:avLst/>
          </a:prstGeom>
          <a:ln>
            <a:solidFill>
              <a:schemeClr val="accent4">
                <a:lumMod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49" name="直接箭头连接符 48"/>
          <p:cNvCxnSpPr/>
          <p:nvPr/>
        </p:nvCxnSpPr>
        <p:spPr>
          <a:xfrm>
            <a:off x="3406775" y="4277995"/>
            <a:ext cx="527685" cy="475615"/>
          </a:xfrm>
          <a:prstGeom prst="straightConnector1">
            <a:avLst/>
          </a:prstGeom>
          <a:ln>
            <a:solidFill>
              <a:schemeClr val="accent4">
                <a:lumMod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50" name="直接箭头连接符 49"/>
          <p:cNvCxnSpPr/>
          <p:nvPr/>
        </p:nvCxnSpPr>
        <p:spPr>
          <a:xfrm flipH="1" flipV="1">
            <a:off x="985520" y="3625850"/>
            <a:ext cx="812165" cy="492760"/>
          </a:xfrm>
          <a:prstGeom prst="straightConnector1">
            <a:avLst/>
          </a:prstGeom>
          <a:ln>
            <a:solidFill>
              <a:schemeClr val="accent4">
                <a:lumMod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pic>
        <p:nvPicPr>
          <p:cNvPr id="3" name="图片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90845" y="1727200"/>
            <a:ext cx="6292215" cy="345440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4" name="文本框 3"/>
          <p:cNvSpPr txBox="1"/>
          <p:nvPr/>
        </p:nvSpPr>
        <p:spPr>
          <a:xfrm>
            <a:off x="5836285" y="1890395"/>
            <a:ext cx="914400" cy="368300"/>
          </a:xfrm>
          <a:prstGeom prst="rect">
            <a:avLst/>
          </a:prstGeom>
          <a:solidFill>
            <a:srgbClr val="B8DE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>
                <a:solidFill>
                  <a:schemeClr val="tx1"/>
                </a:solidFill>
                <a:latin typeface="方正楷体_GB2312" panose="02000000000000000000" charset="-122"/>
                <a:ea typeface="方正楷体_GB2312" panose="02000000000000000000" charset="-122"/>
              </a:rPr>
              <a:t>要素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8450580" y="3782060"/>
            <a:ext cx="220853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dirty="0">
                <a:solidFill>
                  <a:schemeClr val="tx1"/>
                </a:solidFill>
                <a:latin typeface="方正楷体_GB2312" panose="02000000000000000000" charset="-122"/>
                <a:ea typeface="方正楷体_GB2312" panose="02000000000000000000" charset="-122"/>
              </a:rPr>
              <a:t>发光照明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8450580" y="4180840"/>
            <a:ext cx="220853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>
                <a:solidFill>
                  <a:schemeClr val="tx1"/>
                </a:solidFill>
                <a:latin typeface="方正楷体_GB2312" panose="02000000000000000000" charset="-122"/>
                <a:ea typeface="方正楷体_GB2312" panose="02000000000000000000" charset="-122"/>
              </a:rPr>
              <a:t>控制电路通断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8450580" y="4643120"/>
            <a:ext cx="220853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>
                <a:solidFill>
                  <a:schemeClr val="tx1"/>
                </a:solidFill>
                <a:latin typeface="方正楷体_GB2312" panose="02000000000000000000" charset="-122"/>
                <a:ea typeface="方正楷体_GB2312" panose="02000000000000000000" charset="-122"/>
              </a:rPr>
              <a:t>传输电能</a:t>
            </a:r>
          </a:p>
        </p:txBody>
      </p:sp>
      <p:grpSp>
        <p:nvGrpSpPr>
          <p:cNvPr id="9" name="组合 8"/>
          <p:cNvGrpSpPr/>
          <p:nvPr/>
        </p:nvGrpSpPr>
        <p:grpSpPr>
          <a:xfrm>
            <a:off x="488315" y="5504180"/>
            <a:ext cx="772795" cy="655955"/>
            <a:chOff x="324" y="2488"/>
            <a:chExt cx="1575" cy="1346"/>
          </a:xfrm>
          <a:solidFill>
            <a:schemeClr val="accent4">
              <a:lumMod val="40000"/>
              <a:lumOff val="60000"/>
            </a:schemeClr>
          </a:solidFill>
        </p:grpSpPr>
        <p:sp>
          <p:nvSpPr>
            <p:cNvPr id="10" name="流程图: 决策 9"/>
            <p:cNvSpPr/>
            <p:nvPr/>
          </p:nvSpPr>
          <p:spPr>
            <a:xfrm>
              <a:off x="324" y="2488"/>
              <a:ext cx="1165" cy="1347"/>
            </a:xfrm>
            <a:prstGeom prst="flowChartDecision">
              <a:avLst/>
            </a:prstGeom>
            <a:solidFill>
              <a:schemeClr val="accent4">
                <a:lumMod val="40000"/>
                <a:lumOff val="60000"/>
                <a:alpha val="73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方正仿宋_GB2312" panose="02000000000000000000" charset="-122"/>
              </a:endParaRPr>
            </a:p>
          </p:txBody>
        </p:sp>
        <p:sp>
          <p:nvSpPr>
            <p:cNvPr id="11" name="流程图: 决策 10"/>
            <p:cNvSpPr/>
            <p:nvPr/>
          </p:nvSpPr>
          <p:spPr>
            <a:xfrm>
              <a:off x="735" y="2488"/>
              <a:ext cx="1165" cy="1347"/>
            </a:xfrm>
            <a:prstGeom prst="flowChartDecision">
              <a:avLst/>
            </a:prstGeom>
            <a:solidFill>
              <a:schemeClr val="accent4">
                <a:lumMod val="40000"/>
                <a:lumOff val="60000"/>
                <a:alpha val="73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方正仿宋_GB2312" panose="02000000000000000000" charset="-122"/>
              </a:endParaRPr>
            </a:p>
          </p:txBody>
        </p:sp>
      </p:grpSp>
      <p:sp>
        <p:nvSpPr>
          <p:cNvPr id="12" name="文本框 11"/>
          <p:cNvSpPr txBox="1"/>
          <p:nvPr>
            <p:custDataLst>
              <p:tags r:id="rId3"/>
            </p:custDataLst>
          </p:nvPr>
        </p:nvSpPr>
        <p:spPr>
          <a:xfrm>
            <a:off x="1382395" y="5499100"/>
            <a:ext cx="5668645" cy="81661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rgbClr val="FFFFFF"/>
          </a:lnRef>
          <a:fillRef idx="3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/>
          <a:lstStyle/>
          <a:p>
            <a:pPr>
              <a:lnSpc>
                <a:spcPct val="150000"/>
              </a:lnSpc>
            </a:pPr>
            <a:r>
              <a:rPr lang="zh-CN" altLang="en-US" sz="2400" dirty="0">
                <a:solidFill>
                  <a:schemeClr val="tx1"/>
                </a:solidFill>
                <a:latin typeface="方正楷体_GB2312" panose="02000000000000000000" charset="-122"/>
                <a:ea typeface="方正楷体_GB2312" panose="02000000000000000000" charset="-122"/>
                <a:cs typeface="方正楷体_GB2312" panose="02000000000000000000" charset="-122"/>
              </a:rPr>
              <a:t>思考</a:t>
            </a:r>
            <a:r>
              <a:rPr lang="zh-CN" altLang="en-US" sz="3200" dirty="0">
                <a:solidFill>
                  <a:schemeClr val="tx1"/>
                </a:solidFill>
                <a:latin typeface="方正楷体_GB2312" panose="02000000000000000000" charset="-122"/>
                <a:ea typeface="方正楷体_GB2312" panose="02000000000000000000" charset="-122"/>
                <a:cs typeface="方正楷体_GB2312" panose="02000000000000000000" charset="-122"/>
              </a:rPr>
              <a:t>：灯泡</a:t>
            </a:r>
            <a:r>
              <a:rPr lang="zh-CN" altLang="en-US" sz="2400" dirty="0">
                <a:solidFill>
                  <a:schemeClr val="tx1"/>
                </a:solidFill>
                <a:latin typeface="方正楷体_GB2312" panose="02000000000000000000" charset="-122"/>
                <a:ea typeface="方正楷体_GB2312" panose="02000000000000000000" charset="-122"/>
                <a:cs typeface="方正楷体_GB2312" panose="02000000000000000000" charset="-122"/>
              </a:rPr>
              <a:t>是不是一个系统呢？</a:t>
            </a:r>
          </a:p>
        </p:txBody>
      </p:sp>
      <p:sp>
        <p:nvSpPr>
          <p:cNvPr id="26" name="文本框 25">
            <a:hlinkClick r:id="rId7"/>
          </p:cNvPr>
          <p:cNvSpPr txBox="1"/>
          <p:nvPr/>
        </p:nvSpPr>
        <p:spPr>
          <a:xfrm>
            <a:off x="8017915" y="5580380"/>
            <a:ext cx="27736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查看</a:t>
            </a:r>
            <a:r>
              <a:rPr lang="en-US" altLang="zh-CN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《</a:t>
            </a: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学习单一</a:t>
            </a:r>
            <a:r>
              <a:rPr lang="en-US" altLang="zh-CN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》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42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1"/>
      <p:bldP spid="16" grpId="2"/>
      <p:bldP spid="20" grpId="1"/>
      <p:bldP spid="20" grpId="2"/>
      <p:bldP spid="25" grpId="1"/>
      <p:bldP spid="25" grpId="2"/>
      <p:bldP spid="29" grpId="1"/>
      <p:bldP spid="29" grpId="2"/>
      <p:bldP spid="30" grpId="1"/>
      <p:bldP spid="30" grpId="2"/>
      <p:bldP spid="31" grpId="1"/>
      <p:bldP spid="31" grpId="2"/>
      <p:bldP spid="4" grpId="0" animBg="1"/>
      <p:bldP spid="5" grpId="0"/>
      <p:bldP spid="6" grpId="0"/>
      <p:bldP spid="8" grpId="0"/>
      <p:bldP spid="12" grpId="1" animBg="1"/>
      <p:bldP spid="12" grpId="2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1"/>
          <p:cNvSpPr>
            <a:spLocks noGrp="1"/>
          </p:cNvSpPr>
          <p:nvPr>
            <p:custDataLst>
              <p:tags r:id="rId2"/>
            </p:custDataLst>
          </p:nvPr>
        </p:nvSpPr>
        <p:spPr>
          <a:xfrm>
            <a:off x="695960" y="360000"/>
            <a:ext cx="10800000" cy="720000"/>
          </a:xfrm>
          <a:prstGeom prst="rect">
            <a:avLst/>
          </a:prstGeom>
        </p:spPr>
        <p:txBody>
          <a:bodyPr vert="horz" wrap="square" lIns="0" tIns="0" rIns="0" bIns="0" rtlCol="0" anchor="b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tabLst>
                <a:tab pos="2060575" algn="l"/>
              </a:tabLst>
              <a:defRPr sz="3200" b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>
              <a:buClrTx/>
              <a:buSzTx/>
              <a:buFontTx/>
            </a:pPr>
            <a:r>
              <a:rPr lang="zh-CN" altLang="en-US" dirty="0">
                <a:sym typeface="+mn-ea"/>
              </a:rPr>
              <a:t>四、灯泡的研究</a:t>
            </a:r>
          </a:p>
        </p:txBody>
      </p:sp>
      <p:grpSp>
        <p:nvGrpSpPr>
          <p:cNvPr id="9" name="组合 8"/>
          <p:cNvGrpSpPr/>
          <p:nvPr/>
        </p:nvGrpSpPr>
        <p:grpSpPr>
          <a:xfrm>
            <a:off x="704850" y="1333500"/>
            <a:ext cx="772795" cy="655955"/>
            <a:chOff x="324" y="2488"/>
            <a:chExt cx="1575" cy="1346"/>
          </a:xfrm>
          <a:solidFill>
            <a:schemeClr val="accent4">
              <a:lumMod val="40000"/>
              <a:lumOff val="60000"/>
            </a:schemeClr>
          </a:solidFill>
        </p:grpSpPr>
        <p:sp>
          <p:nvSpPr>
            <p:cNvPr id="10" name="流程图: 决策 9"/>
            <p:cNvSpPr/>
            <p:nvPr/>
          </p:nvSpPr>
          <p:spPr>
            <a:xfrm>
              <a:off x="324" y="2488"/>
              <a:ext cx="1165" cy="1347"/>
            </a:xfrm>
            <a:prstGeom prst="flowChartDecision">
              <a:avLst/>
            </a:prstGeom>
            <a:solidFill>
              <a:schemeClr val="accent4">
                <a:lumMod val="40000"/>
                <a:lumOff val="60000"/>
                <a:alpha val="73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方正仿宋_GB2312" panose="02000000000000000000" charset="-122"/>
              </a:endParaRPr>
            </a:p>
          </p:txBody>
        </p:sp>
        <p:sp>
          <p:nvSpPr>
            <p:cNvPr id="11" name="流程图: 决策 10"/>
            <p:cNvSpPr/>
            <p:nvPr/>
          </p:nvSpPr>
          <p:spPr>
            <a:xfrm>
              <a:off x="735" y="2488"/>
              <a:ext cx="1165" cy="1347"/>
            </a:xfrm>
            <a:prstGeom prst="flowChartDecision">
              <a:avLst/>
            </a:prstGeom>
            <a:solidFill>
              <a:schemeClr val="accent4">
                <a:lumMod val="40000"/>
                <a:lumOff val="60000"/>
                <a:alpha val="73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方正仿宋_GB2312" panose="02000000000000000000" charset="-122"/>
              </a:endParaRPr>
            </a:p>
          </p:txBody>
        </p:sp>
      </p:grpSp>
      <p:sp>
        <p:nvSpPr>
          <p:cNvPr id="12" name="文本框 11"/>
          <p:cNvSpPr txBox="1"/>
          <p:nvPr>
            <p:custDataLst>
              <p:tags r:id="rId3"/>
            </p:custDataLst>
          </p:nvPr>
        </p:nvSpPr>
        <p:spPr>
          <a:xfrm>
            <a:off x="1598930" y="1332865"/>
            <a:ext cx="6668770" cy="657225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rgbClr val="FFFFFF"/>
          </a:lnRef>
          <a:fillRef idx="3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/>
          <a:lstStyle/>
          <a:p>
            <a:pPr>
              <a:lnSpc>
                <a:spcPct val="150000"/>
              </a:lnSpc>
            </a:pPr>
            <a:r>
              <a:rPr lang="zh-CN" altLang="en-US" sz="2400">
                <a:solidFill>
                  <a:schemeClr val="tx1"/>
                </a:solidFill>
                <a:latin typeface="方正楷体_GB2312" panose="02000000000000000000" charset="-122"/>
                <a:ea typeface="方正楷体_GB2312" panose="02000000000000000000" charset="-122"/>
                <a:cs typeface="方正楷体_GB2312" panose="02000000000000000000" charset="-122"/>
              </a:rPr>
              <a:t>任务</a:t>
            </a:r>
            <a:r>
              <a:rPr lang="en-US" altLang="zh-CN" sz="2400">
                <a:solidFill>
                  <a:schemeClr val="tx1"/>
                </a:solidFill>
                <a:latin typeface="方正楷体_GB2312" panose="02000000000000000000" charset="-122"/>
                <a:ea typeface="方正楷体_GB2312" panose="02000000000000000000" charset="-122"/>
                <a:cs typeface="方正楷体_GB2312" panose="02000000000000000000" charset="-122"/>
              </a:rPr>
              <a:t>2</a:t>
            </a:r>
            <a:r>
              <a:rPr lang="zh-CN" altLang="en-US" sz="2400">
                <a:solidFill>
                  <a:schemeClr val="tx1"/>
                </a:solidFill>
                <a:latin typeface="方正楷体_GB2312" panose="02000000000000000000" charset="-122"/>
                <a:ea typeface="方正楷体_GB2312" panose="02000000000000000000" charset="-122"/>
                <a:cs typeface="方正楷体_GB2312" panose="02000000000000000000" charset="-122"/>
              </a:rPr>
              <a:t>：观看视频，填写白炽灯泡的组成部分。</a:t>
            </a:r>
          </a:p>
        </p:txBody>
      </p:sp>
      <p:pic>
        <p:nvPicPr>
          <p:cNvPr id="2" name="图片 1"/>
          <p:cNvPicPr/>
          <p:nvPr/>
        </p:nvPicPr>
        <p:blipFill>
          <a:blip r:embed="rId7"/>
          <a:stretch>
            <a:fillRect/>
          </a:stretch>
        </p:blipFill>
        <p:spPr>
          <a:xfrm>
            <a:off x="3549015" y="2632075"/>
            <a:ext cx="4603115" cy="3378835"/>
          </a:xfrm>
          <a:prstGeom prst="rect">
            <a:avLst/>
          </a:prstGeom>
        </p:spPr>
      </p:pic>
      <p:sp>
        <p:nvSpPr>
          <p:cNvPr id="14" name="矩形 13"/>
          <p:cNvSpPr/>
          <p:nvPr/>
        </p:nvSpPr>
        <p:spPr>
          <a:xfrm>
            <a:off x="6831330" y="2790190"/>
            <a:ext cx="1214755" cy="40322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>
              <a:solidFill>
                <a:srgbClr val="FF0000"/>
              </a:solidFill>
              <a:latin typeface="方正楷体_GB2312" panose="02000000000000000000" charset="-122"/>
              <a:ea typeface="方正楷体_GB2312" panose="02000000000000000000" charset="-122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6831330" y="3260725"/>
            <a:ext cx="1214755" cy="40322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>
              <a:solidFill>
                <a:srgbClr val="FF0000"/>
              </a:solidFill>
              <a:latin typeface="方正楷体_GB2312" panose="02000000000000000000" charset="-122"/>
              <a:ea typeface="方正楷体_GB2312" panose="02000000000000000000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6831330" y="2790190"/>
            <a:ext cx="1214755" cy="40322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b="1">
                <a:solidFill>
                  <a:srgbClr val="FF0000"/>
                </a:solidFill>
                <a:latin typeface="方正楷体_GB2312" panose="02000000000000000000" charset="-122"/>
                <a:ea typeface="方正楷体_GB2312" panose="02000000000000000000" charset="-122"/>
              </a:rPr>
              <a:t>玻璃外壳</a:t>
            </a:r>
          </a:p>
        </p:txBody>
      </p:sp>
      <p:sp>
        <p:nvSpPr>
          <p:cNvPr id="5" name="矩形 4"/>
          <p:cNvSpPr/>
          <p:nvPr/>
        </p:nvSpPr>
        <p:spPr>
          <a:xfrm>
            <a:off x="6831330" y="3260725"/>
            <a:ext cx="1214755" cy="40322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b="1">
                <a:solidFill>
                  <a:srgbClr val="FF0000"/>
                </a:solidFill>
                <a:latin typeface="方正楷体_GB2312" panose="02000000000000000000" charset="-122"/>
                <a:ea typeface="方正楷体_GB2312" panose="02000000000000000000" charset="-122"/>
              </a:rPr>
              <a:t>灯丝</a:t>
            </a:r>
          </a:p>
        </p:txBody>
      </p:sp>
      <p:pic>
        <p:nvPicPr>
          <p:cNvPr id="3" name="dp">
            <a:hlinkClick r:id="" action="ppaction://media"/>
          </p:cNvPr>
          <p:cNvPicPr>
            <a:picLocks noChangeAspect="1"/>
          </p:cNvPicPr>
          <p:nvPr>
            <a:vide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82842" y="3535336"/>
            <a:ext cx="2256746" cy="126942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 fullScrn="1">
              <p:cMediaNode vol="80000">
                <p:cTn id="2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12" grpId="0" bldLvl="0" animBg="1"/>
      <p:bldP spid="12" grpId="1" animBg="1"/>
      <p:bldP spid="4" grpId="0" animBg="1"/>
      <p:bldP spid="4" grpId="1" animBg="1"/>
      <p:bldP spid="5" grpId="0" animBg="1"/>
      <p:bldP spid="5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1"/>
          <p:cNvSpPr>
            <a:spLocks noGrp="1"/>
          </p:cNvSpPr>
          <p:nvPr>
            <p:custDataLst>
              <p:tags r:id="rId2"/>
            </p:custDataLst>
          </p:nvPr>
        </p:nvSpPr>
        <p:spPr>
          <a:xfrm>
            <a:off x="695960" y="360000"/>
            <a:ext cx="10800000" cy="720000"/>
          </a:xfrm>
          <a:prstGeom prst="rect">
            <a:avLst/>
          </a:prstGeom>
        </p:spPr>
        <p:txBody>
          <a:bodyPr vert="horz" wrap="square" lIns="0" tIns="0" rIns="0" bIns="0" rtlCol="0" anchor="b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tabLst>
                <a:tab pos="2060575" algn="l"/>
              </a:tabLst>
              <a:defRPr sz="3200" b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>
              <a:buClrTx/>
              <a:buSzTx/>
              <a:buFontTx/>
            </a:pPr>
            <a:r>
              <a:rPr lang="zh-CN" altLang="en-US" dirty="0">
                <a:sym typeface="+mn-ea"/>
              </a:rPr>
              <a:t>四、灯泡的研究</a:t>
            </a:r>
          </a:p>
        </p:txBody>
      </p:sp>
      <p:grpSp>
        <p:nvGrpSpPr>
          <p:cNvPr id="9" name="组合 8"/>
          <p:cNvGrpSpPr/>
          <p:nvPr/>
        </p:nvGrpSpPr>
        <p:grpSpPr>
          <a:xfrm>
            <a:off x="704850" y="1333500"/>
            <a:ext cx="772795" cy="655955"/>
            <a:chOff x="324" y="2488"/>
            <a:chExt cx="1575" cy="1346"/>
          </a:xfrm>
          <a:solidFill>
            <a:schemeClr val="accent4">
              <a:lumMod val="40000"/>
              <a:lumOff val="60000"/>
            </a:schemeClr>
          </a:solidFill>
        </p:grpSpPr>
        <p:sp>
          <p:nvSpPr>
            <p:cNvPr id="10" name="流程图: 决策 9"/>
            <p:cNvSpPr/>
            <p:nvPr/>
          </p:nvSpPr>
          <p:spPr>
            <a:xfrm>
              <a:off x="324" y="2488"/>
              <a:ext cx="1165" cy="1347"/>
            </a:xfrm>
            <a:prstGeom prst="flowChartDecision">
              <a:avLst/>
            </a:prstGeom>
            <a:solidFill>
              <a:schemeClr val="accent4">
                <a:lumMod val="40000"/>
                <a:lumOff val="60000"/>
                <a:alpha val="73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方正仿宋_GB2312" panose="02000000000000000000" charset="-122"/>
              </a:endParaRPr>
            </a:p>
          </p:txBody>
        </p:sp>
        <p:sp>
          <p:nvSpPr>
            <p:cNvPr id="11" name="流程图: 决策 10"/>
            <p:cNvSpPr/>
            <p:nvPr/>
          </p:nvSpPr>
          <p:spPr>
            <a:xfrm>
              <a:off x="735" y="2488"/>
              <a:ext cx="1165" cy="1347"/>
            </a:xfrm>
            <a:prstGeom prst="flowChartDecision">
              <a:avLst/>
            </a:prstGeom>
            <a:solidFill>
              <a:schemeClr val="accent4">
                <a:lumMod val="40000"/>
                <a:lumOff val="60000"/>
                <a:alpha val="73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方正仿宋_GB2312" panose="02000000000000000000" charset="-122"/>
              </a:endParaRPr>
            </a:p>
          </p:txBody>
        </p:sp>
      </p:grpSp>
      <p:sp>
        <p:nvSpPr>
          <p:cNvPr id="12" name="文本框 11"/>
          <p:cNvSpPr txBox="1"/>
          <p:nvPr>
            <p:custDataLst>
              <p:tags r:id="rId3"/>
            </p:custDataLst>
          </p:nvPr>
        </p:nvSpPr>
        <p:spPr>
          <a:xfrm>
            <a:off x="1598930" y="1332865"/>
            <a:ext cx="9897110" cy="657225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rgbClr val="FFFFFF"/>
          </a:lnRef>
          <a:fillRef idx="3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/>
          <a:lstStyle/>
          <a:p>
            <a:pPr>
              <a:lnSpc>
                <a:spcPct val="150000"/>
              </a:lnSpc>
            </a:pPr>
            <a:r>
              <a:rPr lang="zh-CN" altLang="en-US" sz="2400" dirty="0">
                <a:solidFill>
                  <a:schemeClr val="tx1"/>
                </a:solidFill>
                <a:latin typeface="方正楷体_GB2312" panose="02000000000000000000" charset="-122"/>
                <a:ea typeface="方正楷体_GB2312" panose="02000000000000000000" charset="-122"/>
                <a:cs typeface="方正楷体_GB2312" panose="02000000000000000000" charset="-122"/>
              </a:rPr>
              <a:t>任务</a:t>
            </a:r>
            <a:r>
              <a:rPr lang="en-US" altLang="zh-CN" sz="2400" dirty="0">
                <a:solidFill>
                  <a:schemeClr val="tx1"/>
                </a:solidFill>
                <a:latin typeface="方正楷体_GB2312" panose="02000000000000000000" charset="-122"/>
                <a:ea typeface="方正楷体_GB2312" panose="02000000000000000000" charset="-122"/>
                <a:cs typeface="方正楷体_GB2312" panose="02000000000000000000" charset="-122"/>
              </a:rPr>
              <a:t>3</a:t>
            </a:r>
            <a:r>
              <a:rPr lang="zh-CN" altLang="en-US" sz="2400" dirty="0">
                <a:solidFill>
                  <a:schemeClr val="tx1"/>
                </a:solidFill>
                <a:latin typeface="方正楷体_GB2312" panose="02000000000000000000" charset="-122"/>
                <a:ea typeface="方正楷体_GB2312" panose="02000000000000000000" charset="-122"/>
                <a:cs typeface="方正楷体_GB2312" panose="02000000000000000000" charset="-122"/>
              </a:rPr>
              <a:t>：阅读课本，填写白炽灯泡组成部分的作用</a:t>
            </a:r>
            <a:r>
              <a:rPr lang="zh-CN" altLang="en-US" sz="2400" dirty="0" smtClean="0">
                <a:solidFill>
                  <a:schemeClr val="tx1"/>
                </a:solidFill>
                <a:latin typeface="方正楷体_GB2312" panose="02000000000000000000" charset="-122"/>
                <a:ea typeface="方正楷体_GB2312" panose="02000000000000000000" charset="-122"/>
                <a:cs typeface="方正楷体_GB2312" panose="02000000000000000000" charset="-122"/>
              </a:rPr>
              <a:t>。</a:t>
            </a:r>
            <a:r>
              <a:rPr lang="en-US" altLang="zh-CN" sz="2400" dirty="0" smtClean="0">
                <a:solidFill>
                  <a:schemeClr val="tx1"/>
                </a:solidFill>
                <a:latin typeface="方正楷体_GB2312" panose="02000000000000000000" charset="-122"/>
                <a:ea typeface="方正楷体_GB2312" panose="02000000000000000000" charset="-122"/>
                <a:cs typeface="方正楷体_GB2312" panose="02000000000000000000" charset="-122"/>
              </a:rPr>
              <a:t>p25</a:t>
            </a:r>
            <a:endParaRPr lang="zh-CN" altLang="en-US" sz="2400" dirty="0">
              <a:solidFill>
                <a:schemeClr val="tx1"/>
              </a:solidFill>
              <a:latin typeface="方正楷体_GB2312" panose="02000000000000000000" charset="-122"/>
              <a:ea typeface="方正楷体_GB2312" panose="02000000000000000000" charset="-122"/>
              <a:cs typeface="方正楷体_GB2312" panose="02000000000000000000" charset="-122"/>
            </a:endParaRPr>
          </a:p>
        </p:txBody>
      </p:sp>
      <p:pic>
        <p:nvPicPr>
          <p:cNvPr id="2" name="图片 1"/>
          <p:cNvPicPr/>
          <p:nvPr/>
        </p:nvPicPr>
        <p:blipFill>
          <a:blip r:embed="rId6"/>
          <a:srcRect r="11146"/>
          <a:stretch>
            <a:fillRect/>
          </a:stretch>
        </p:blipFill>
        <p:spPr>
          <a:xfrm>
            <a:off x="330835" y="2589530"/>
            <a:ext cx="4090035" cy="3378835"/>
          </a:xfrm>
          <a:prstGeom prst="rect">
            <a:avLst/>
          </a:prstGeom>
          <a:ln w="3175">
            <a:noFill/>
          </a:ln>
        </p:spPr>
      </p:pic>
      <p:graphicFrame>
        <p:nvGraphicFramePr>
          <p:cNvPr id="18" name="表格 17"/>
          <p:cNvGraphicFramePr/>
          <p:nvPr>
            <p:custDataLst>
              <p:tags r:id="rId4"/>
            </p:custDataLst>
          </p:nvPr>
        </p:nvGraphicFramePr>
        <p:xfrm>
          <a:off x="4521835" y="2319020"/>
          <a:ext cx="6570345" cy="4156072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7202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8501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6992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400" dirty="0"/>
                        <a:t>组成部分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400" dirty="0"/>
                        <a:t>作用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101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zh-CN" altLang="en-US" sz="2000" dirty="0">
                          <a:latin typeface="方正楷体_GB2312" panose="02000000000000000000" charset="-122"/>
                          <a:ea typeface="方正楷体_GB2312" panose="02000000000000000000" charset="-122"/>
                          <a:cs typeface="方正楷体_GB2312" panose="02000000000000000000" charset="-122"/>
                          <a:sym typeface="+mn-ea"/>
                        </a:rPr>
                        <a:t>保护和隔离空气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6101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zh-CN" altLang="en-US" sz="2000" dirty="0">
                          <a:latin typeface="方正楷体_GB2312" panose="02000000000000000000" charset="-122"/>
                          <a:ea typeface="方正楷体_GB2312" panose="02000000000000000000" charset="-122"/>
                          <a:cs typeface="方正楷体_GB2312" panose="02000000000000000000" charset="-122"/>
                          <a:sym typeface="+mn-ea"/>
                        </a:rPr>
                        <a:t>将电流从灯头传导到灯丝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6101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zh-CN" altLang="en-US" sz="2000" dirty="0">
                          <a:latin typeface="方正楷体_GB2312" panose="02000000000000000000" charset="-122"/>
                          <a:ea typeface="方正楷体_GB2312" panose="02000000000000000000" charset="-122"/>
                          <a:cs typeface="方正楷体_GB2312" panose="02000000000000000000" charset="-122"/>
                          <a:sym typeface="+mn-ea"/>
                        </a:rPr>
                        <a:t>通电时被加热后发光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6101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zh-CN" altLang="en-US" sz="2000" dirty="0">
                          <a:latin typeface="方正楷体_GB2312" panose="02000000000000000000" charset="-122"/>
                          <a:ea typeface="方正楷体_GB2312" panose="02000000000000000000" charset="-122"/>
                          <a:cs typeface="方正楷体_GB2312" panose="02000000000000000000" charset="-122"/>
                          <a:sym typeface="+mn-ea"/>
                        </a:rPr>
                        <a:t>支撑灯丝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6101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zh-CN" altLang="en-US" sz="2000" dirty="0">
                          <a:latin typeface="方正楷体_GB2312" panose="02000000000000000000" charset="-122"/>
                          <a:ea typeface="方正楷体_GB2312" panose="02000000000000000000" charset="-122"/>
                          <a:cs typeface="方正楷体_GB2312" panose="02000000000000000000" charset="-122"/>
                          <a:sym typeface="+mn-ea"/>
                        </a:rPr>
                        <a:t>连接灯座和接通电源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6101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400" b="1" dirty="0">
                          <a:latin typeface="方正楷体_GB2312" panose="02000000000000000000" charset="-122"/>
                          <a:ea typeface="方正楷体_GB2312" panose="02000000000000000000" charset="-122"/>
                        </a:rPr>
                        <a:t>芯柱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zh-CN" altLang="en-US" sz="2000" dirty="0">
                          <a:latin typeface="方正楷体_GB2312" panose="02000000000000000000" charset="-122"/>
                          <a:ea typeface="方正楷体_GB2312" panose="02000000000000000000" charset="-122"/>
                          <a:cs typeface="方正楷体_GB2312" panose="02000000000000000000" charset="-122"/>
                          <a:sym typeface="+mn-ea"/>
                        </a:rPr>
                        <a:t>固定导丝等部件</a:t>
                      </a:r>
                      <a:r>
                        <a:rPr lang="en-US" altLang="zh-CN" sz="2000" dirty="0">
                          <a:latin typeface="方正楷体_GB2312" panose="02000000000000000000" charset="-122"/>
                          <a:ea typeface="方正楷体_GB2312" panose="02000000000000000000" charset="-122"/>
                          <a:cs typeface="方正楷体_GB2312" panose="02000000000000000000" charset="-122"/>
                          <a:sym typeface="+mn-ea"/>
                        </a:rPr>
                        <a:t> </a:t>
                      </a:r>
                      <a:r>
                        <a:rPr lang="zh-CN" altLang="en-US" sz="2000" dirty="0">
                          <a:latin typeface="方正楷体_GB2312" panose="02000000000000000000" charset="-122"/>
                          <a:ea typeface="方正楷体_GB2312" panose="02000000000000000000" charset="-122"/>
                          <a:cs typeface="方正楷体_GB2312" panose="02000000000000000000" charset="-122"/>
                          <a:sym typeface="+mn-ea"/>
                        </a:rPr>
                        <a:t>，并使各部件保持绝缘。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20087">
                <a:tc>
                  <a:txBody>
                    <a:bodyPr/>
                    <a:lstStyle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zh-CN" altLang="en-US" sz="2400" b="1" dirty="0">
                          <a:latin typeface="方正楷体_GB2312" panose="02000000000000000000" charset="-122"/>
                          <a:ea typeface="方正楷体_GB2312" panose="02000000000000000000" charset="-122"/>
                        </a:rPr>
                        <a:t>排气管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zh-CN" altLang="en-US" sz="2000" dirty="0">
                          <a:latin typeface="方正楷体_GB2312" panose="02000000000000000000" charset="-122"/>
                          <a:ea typeface="方正楷体_GB2312" panose="02000000000000000000" charset="-122"/>
                          <a:cs typeface="方正楷体_GB2312" panose="02000000000000000000" charset="-122"/>
                          <a:sym typeface="+mn-ea"/>
                        </a:rPr>
                        <a:t>在灯泡制造过程中抽出内部空气，</a:t>
                      </a:r>
                    </a:p>
                    <a:p>
                      <a:pPr algn="l">
                        <a:buNone/>
                      </a:pPr>
                      <a:r>
                        <a:rPr lang="en-US" altLang="zh-CN" sz="2000" dirty="0">
                          <a:latin typeface="方正楷体_GB2312" panose="02000000000000000000" charset="-122"/>
                          <a:ea typeface="方正楷体_GB2312" panose="02000000000000000000" charset="-122"/>
                          <a:cs typeface="方正楷体_GB2312" panose="02000000000000000000" charset="-122"/>
                          <a:sym typeface="+mn-ea"/>
                        </a:rPr>
                        <a:t> </a:t>
                      </a:r>
                      <a:r>
                        <a:rPr lang="zh-CN" altLang="en-US" sz="2000" dirty="0">
                          <a:latin typeface="方正楷体_GB2312" panose="02000000000000000000" charset="-122"/>
                          <a:ea typeface="方正楷体_GB2312" panose="02000000000000000000" charset="-122"/>
                          <a:cs typeface="方正楷体_GB2312" panose="02000000000000000000" charset="-122"/>
                          <a:sym typeface="+mn-ea"/>
                        </a:rPr>
                        <a:t>以维持内部真空或填充惰性气体。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14" name="文本框 13">
            <a:hlinkClick r:id="rId7"/>
          </p:cNvPr>
          <p:cNvSpPr txBox="1"/>
          <p:nvPr/>
        </p:nvSpPr>
        <p:spPr>
          <a:xfrm>
            <a:off x="8784177" y="6488668"/>
            <a:ext cx="40067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请同学们填写</a:t>
            </a:r>
            <a:r>
              <a:rPr lang="en-US" altLang="zh-CN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《</a:t>
            </a: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学习单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二</a:t>
            </a:r>
            <a:r>
              <a:rPr lang="en-US" altLang="zh-CN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》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ldLvl="0" animBg="1"/>
      <p:bldP spid="12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1"/>
          <p:cNvSpPr>
            <a:spLocks noGrp="1"/>
          </p:cNvSpPr>
          <p:nvPr>
            <p:custDataLst>
              <p:tags r:id="rId2"/>
            </p:custDataLst>
          </p:nvPr>
        </p:nvSpPr>
        <p:spPr>
          <a:xfrm>
            <a:off x="695960" y="360000"/>
            <a:ext cx="10800000" cy="720000"/>
          </a:xfrm>
          <a:prstGeom prst="rect">
            <a:avLst/>
          </a:prstGeom>
        </p:spPr>
        <p:txBody>
          <a:bodyPr vert="horz" wrap="square" lIns="0" tIns="0" rIns="0" bIns="0" rtlCol="0" anchor="b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tabLst>
                <a:tab pos="2060575" algn="l"/>
              </a:tabLst>
              <a:defRPr sz="3200" b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>
              <a:buClrTx/>
              <a:buSzTx/>
              <a:buFontTx/>
            </a:pPr>
            <a:r>
              <a:rPr lang="zh-CN" altLang="en-US" dirty="0">
                <a:sym typeface="+mn-ea"/>
              </a:rPr>
              <a:t>四、灯泡的研究</a:t>
            </a:r>
          </a:p>
        </p:txBody>
      </p:sp>
      <p:grpSp>
        <p:nvGrpSpPr>
          <p:cNvPr id="9" name="组合 8"/>
          <p:cNvGrpSpPr/>
          <p:nvPr/>
        </p:nvGrpSpPr>
        <p:grpSpPr>
          <a:xfrm>
            <a:off x="704850" y="1333500"/>
            <a:ext cx="772795" cy="655955"/>
            <a:chOff x="324" y="2488"/>
            <a:chExt cx="1575" cy="1346"/>
          </a:xfrm>
          <a:solidFill>
            <a:schemeClr val="accent4">
              <a:lumMod val="40000"/>
              <a:lumOff val="60000"/>
            </a:schemeClr>
          </a:solidFill>
        </p:grpSpPr>
        <p:sp>
          <p:nvSpPr>
            <p:cNvPr id="10" name="流程图: 决策 9"/>
            <p:cNvSpPr/>
            <p:nvPr/>
          </p:nvSpPr>
          <p:spPr>
            <a:xfrm>
              <a:off x="324" y="2488"/>
              <a:ext cx="1165" cy="1347"/>
            </a:xfrm>
            <a:prstGeom prst="flowChartDecision">
              <a:avLst/>
            </a:prstGeom>
            <a:solidFill>
              <a:schemeClr val="accent4">
                <a:lumMod val="40000"/>
                <a:lumOff val="60000"/>
                <a:alpha val="73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方正仿宋_GB2312" panose="02000000000000000000" charset="-122"/>
              </a:endParaRPr>
            </a:p>
          </p:txBody>
        </p:sp>
        <p:sp>
          <p:nvSpPr>
            <p:cNvPr id="11" name="流程图: 决策 10"/>
            <p:cNvSpPr/>
            <p:nvPr/>
          </p:nvSpPr>
          <p:spPr>
            <a:xfrm>
              <a:off x="735" y="2488"/>
              <a:ext cx="1165" cy="1347"/>
            </a:xfrm>
            <a:prstGeom prst="flowChartDecision">
              <a:avLst/>
            </a:prstGeom>
            <a:solidFill>
              <a:schemeClr val="accent4">
                <a:lumMod val="40000"/>
                <a:lumOff val="60000"/>
                <a:alpha val="73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方正仿宋_GB2312" panose="02000000000000000000" charset="-122"/>
              </a:endParaRPr>
            </a:p>
          </p:txBody>
        </p:sp>
      </p:grpSp>
      <p:sp>
        <p:nvSpPr>
          <p:cNvPr id="12" name="文本框 11"/>
          <p:cNvSpPr txBox="1"/>
          <p:nvPr>
            <p:custDataLst>
              <p:tags r:id="rId3"/>
            </p:custDataLst>
          </p:nvPr>
        </p:nvSpPr>
        <p:spPr>
          <a:xfrm>
            <a:off x="1598930" y="1332865"/>
            <a:ext cx="9897110" cy="657225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rgbClr val="FFFFFF"/>
          </a:lnRef>
          <a:fillRef idx="3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/>
          <a:lstStyle/>
          <a:p>
            <a:pPr>
              <a:lnSpc>
                <a:spcPct val="150000"/>
              </a:lnSpc>
            </a:pPr>
            <a:r>
              <a:rPr lang="zh-CN" altLang="en-US" sz="2400" dirty="0" smtClean="0">
                <a:solidFill>
                  <a:schemeClr val="tx1"/>
                </a:solidFill>
                <a:latin typeface="方正楷体_GB2312" panose="02000000000000000000" charset="-122"/>
                <a:ea typeface="方正楷体_GB2312" panose="02000000000000000000" charset="-122"/>
                <a:cs typeface="方正楷体_GB2312" panose="02000000000000000000" charset="-122"/>
              </a:rPr>
              <a:t>了解白炽</a:t>
            </a:r>
            <a:r>
              <a:rPr lang="zh-CN" altLang="en-US" sz="2400" dirty="0">
                <a:solidFill>
                  <a:schemeClr val="tx1"/>
                </a:solidFill>
                <a:latin typeface="方正楷体_GB2312" panose="02000000000000000000" charset="-122"/>
                <a:ea typeface="方正楷体_GB2312" panose="02000000000000000000" charset="-122"/>
                <a:cs typeface="方正楷体_GB2312" panose="02000000000000000000" charset="-122"/>
              </a:rPr>
              <a:t>灯泡组成部分的作用</a:t>
            </a:r>
            <a:r>
              <a:rPr lang="zh-CN" altLang="en-US" sz="2400" dirty="0" smtClean="0">
                <a:solidFill>
                  <a:schemeClr val="tx1"/>
                </a:solidFill>
                <a:latin typeface="方正楷体_GB2312" panose="02000000000000000000" charset="-122"/>
                <a:ea typeface="方正楷体_GB2312" panose="02000000000000000000" charset="-122"/>
                <a:cs typeface="方正楷体_GB2312" panose="02000000000000000000" charset="-122"/>
              </a:rPr>
              <a:t>。</a:t>
            </a:r>
            <a:endParaRPr lang="zh-CN" altLang="en-US" sz="2400" dirty="0">
              <a:solidFill>
                <a:schemeClr val="tx1"/>
              </a:solidFill>
              <a:latin typeface="方正楷体_GB2312" panose="02000000000000000000" charset="-122"/>
              <a:ea typeface="方正楷体_GB2312" panose="02000000000000000000" charset="-122"/>
              <a:cs typeface="方正楷体_GB2312" panose="02000000000000000000" charset="-122"/>
            </a:endParaRPr>
          </a:p>
        </p:txBody>
      </p:sp>
      <p:pic>
        <p:nvPicPr>
          <p:cNvPr id="2" name="图片 1"/>
          <p:cNvPicPr/>
          <p:nvPr/>
        </p:nvPicPr>
        <p:blipFill>
          <a:blip r:embed="rId5"/>
          <a:srcRect r="11146"/>
          <a:stretch>
            <a:fillRect/>
          </a:stretch>
        </p:blipFill>
        <p:spPr>
          <a:xfrm>
            <a:off x="330835" y="2589530"/>
            <a:ext cx="4090035" cy="3378835"/>
          </a:xfrm>
          <a:prstGeom prst="rect">
            <a:avLst/>
          </a:prstGeom>
          <a:ln w="3175">
            <a:noFill/>
          </a:ln>
        </p:spPr>
      </p:pic>
      <p:sp>
        <p:nvSpPr>
          <p:cNvPr id="14" name="文本框 13">
            <a:hlinkClick r:id="rId6"/>
          </p:cNvPr>
          <p:cNvSpPr txBox="1"/>
          <p:nvPr/>
        </p:nvSpPr>
        <p:spPr>
          <a:xfrm>
            <a:off x="5605548" y="3789011"/>
            <a:ext cx="40067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查看</a:t>
            </a:r>
            <a:r>
              <a:rPr lang="en-US" altLang="zh-CN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《</a:t>
            </a: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学习单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二</a:t>
            </a:r>
            <a:r>
              <a:rPr lang="en-US" altLang="zh-CN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》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22367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ldLvl="0" animBg="1"/>
      <p:bldP spid="12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1"/>
          <p:cNvSpPr>
            <a:spLocks noGrp="1"/>
          </p:cNvSpPr>
          <p:nvPr>
            <p:custDataLst>
              <p:tags r:id="rId2"/>
            </p:custDataLst>
          </p:nvPr>
        </p:nvSpPr>
        <p:spPr>
          <a:xfrm>
            <a:off x="695960" y="360000"/>
            <a:ext cx="10800000" cy="720000"/>
          </a:xfrm>
          <a:prstGeom prst="rect">
            <a:avLst/>
          </a:prstGeom>
        </p:spPr>
        <p:txBody>
          <a:bodyPr vert="horz" wrap="square" lIns="0" tIns="0" rIns="0" bIns="0" rtlCol="0" anchor="b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tabLst>
                <a:tab pos="2060575" algn="l"/>
              </a:tabLst>
              <a:defRPr sz="3200" b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>
              <a:buClrTx/>
              <a:buSzTx/>
              <a:buFontTx/>
            </a:pPr>
            <a:r>
              <a:rPr lang="zh-CN" altLang="en-US" dirty="0">
                <a:sym typeface="+mn-ea"/>
              </a:rPr>
              <a:t>四、灯泡的研究</a:t>
            </a:r>
          </a:p>
        </p:txBody>
      </p:sp>
      <p:grpSp>
        <p:nvGrpSpPr>
          <p:cNvPr id="9" name="组合 8"/>
          <p:cNvGrpSpPr/>
          <p:nvPr/>
        </p:nvGrpSpPr>
        <p:grpSpPr>
          <a:xfrm>
            <a:off x="704850" y="1246505"/>
            <a:ext cx="772795" cy="655955"/>
            <a:chOff x="324" y="2488"/>
            <a:chExt cx="1575" cy="1346"/>
          </a:xfrm>
          <a:solidFill>
            <a:schemeClr val="accent4">
              <a:lumMod val="40000"/>
              <a:lumOff val="60000"/>
            </a:schemeClr>
          </a:solidFill>
        </p:grpSpPr>
        <p:sp>
          <p:nvSpPr>
            <p:cNvPr id="10" name="流程图: 决策 9"/>
            <p:cNvSpPr/>
            <p:nvPr/>
          </p:nvSpPr>
          <p:spPr>
            <a:xfrm>
              <a:off x="324" y="2488"/>
              <a:ext cx="1165" cy="1347"/>
            </a:xfrm>
            <a:prstGeom prst="flowChartDecision">
              <a:avLst/>
            </a:prstGeom>
            <a:solidFill>
              <a:schemeClr val="accent4">
                <a:lumMod val="40000"/>
                <a:lumOff val="60000"/>
                <a:alpha val="73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方正仿宋_GB2312" panose="02000000000000000000" charset="-122"/>
              </a:endParaRPr>
            </a:p>
          </p:txBody>
        </p:sp>
        <p:sp>
          <p:nvSpPr>
            <p:cNvPr id="11" name="流程图: 决策 10"/>
            <p:cNvSpPr/>
            <p:nvPr/>
          </p:nvSpPr>
          <p:spPr>
            <a:xfrm>
              <a:off x="735" y="2488"/>
              <a:ext cx="1165" cy="1347"/>
            </a:xfrm>
            <a:prstGeom prst="flowChartDecision">
              <a:avLst/>
            </a:prstGeom>
            <a:solidFill>
              <a:schemeClr val="accent4">
                <a:lumMod val="40000"/>
                <a:lumOff val="60000"/>
                <a:alpha val="73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方正仿宋_GB2312" panose="02000000000000000000" charset="-122"/>
              </a:endParaRPr>
            </a:p>
          </p:txBody>
        </p:sp>
      </p:grpSp>
      <p:sp>
        <p:nvSpPr>
          <p:cNvPr id="12" name="文本框 11"/>
          <p:cNvSpPr txBox="1"/>
          <p:nvPr>
            <p:custDataLst>
              <p:tags r:id="rId3"/>
            </p:custDataLst>
          </p:nvPr>
        </p:nvSpPr>
        <p:spPr>
          <a:xfrm>
            <a:off x="1598930" y="1246505"/>
            <a:ext cx="8197850" cy="657225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rgbClr val="FFFFFF"/>
          </a:lnRef>
          <a:fillRef idx="3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/>
          <a:lstStyle/>
          <a:p>
            <a:pPr>
              <a:lnSpc>
                <a:spcPct val="150000"/>
              </a:lnSpc>
            </a:pPr>
            <a:r>
              <a:rPr lang="zh-CN" altLang="en-US" sz="2400" dirty="0">
                <a:solidFill>
                  <a:schemeClr val="tx1"/>
                </a:solidFill>
                <a:latin typeface="方正楷体_GB2312" panose="02000000000000000000" charset="-122"/>
                <a:ea typeface="方正楷体_GB2312" panose="02000000000000000000" charset="-122"/>
                <a:cs typeface="方正楷体_GB2312" panose="02000000000000000000" charset="-122"/>
              </a:rPr>
              <a:t>思考：哪个部分</a:t>
            </a:r>
            <a:r>
              <a:rPr lang="zh-CN" altLang="en-US" sz="2400" dirty="0">
                <a:solidFill>
                  <a:srgbClr val="FF0000"/>
                </a:solidFill>
                <a:latin typeface="方正楷体_GB2312" panose="02000000000000000000" charset="-122"/>
                <a:ea typeface="方正楷体_GB2312" panose="02000000000000000000" charset="-122"/>
                <a:cs typeface="方正楷体_GB2312" panose="02000000000000000000" charset="-122"/>
              </a:rPr>
              <a:t>最重要</a:t>
            </a:r>
            <a:r>
              <a:rPr lang="zh-CN" altLang="en-US" sz="2400" dirty="0">
                <a:solidFill>
                  <a:schemeClr val="tx1"/>
                </a:solidFill>
                <a:latin typeface="方正楷体_GB2312" panose="02000000000000000000" charset="-122"/>
                <a:ea typeface="方正楷体_GB2312" panose="02000000000000000000" charset="-122"/>
                <a:cs typeface="方正楷体_GB2312" panose="02000000000000000000" charset="-122"/>
              </a:rPr>
              <a:t>？哪个部分没那么重要，可以去掉？</a:t>
            </a:r>
          </a:p>
        </p:txBody>
      </p:sp>
      <p:pic>
        <p:nvPicPr>
          <p:cNvPr id="2" name="图片 1"/>
          <p:cNvPicPr/>
          <p:nvPr/>
        </p:nvPicPr>
        <p:blipFill>
          <a:blip r:embed="rId6"/>
          <a:srcRect l="4972" r="11146"/>
          <a:stretch>
            <a:fillRect/>
          </a:stretch>
        </p:blipFill>
        <p:spPr>
          <a:xfrm>
            <a:off x="160655" y="2237740"/>
            <a:ext cx="2555875" cy="2155190"/>
          </a:xfrm>
          <a:prstGeom prst="rect">
            <a:avLst/>
          </a:prstGeom>
          <a:ln w="3175">
            <a:noFill/>
          </a:ln>
        </p:spPr>
      </p:pic>
      <p:graphicFrame>
        <p:nvGraphicFramePr>
          <p:cNvPr id="18" name="表格 17"/>
          <p:cNvGraphicFramePr/>
          <p:nvPr>
            <p:custDataLst>
              <p:tags r:id="rId4"/>
            </p:custDataLst>
          </p:nvPr>
        </p:nvGraphicFramePr>
        <p:xfrm>
          <a:off x="2904490" y="2244090"/>
          <a:ext cx="8820785" cy="301752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7284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09231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400"/>
                        <a:t>组成部分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400"/>
                        <a:t>作用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zh-CN" altLang="en-US" sz="1800" b="1">
                          <a:latin typeface="方正楷体_GB2312" panose="02000000000000000000" charset="-122"/>
                          <a:ea typeface="方正楷体_GB2312" panose="02000000000000000000" charset="-122"/>
                        </a:rPr>
                        <a:t>玻壳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zh-CN" altLang="en-US" sz="1800">
                          <a:latin typeface="方正楷体_GB2312" panose="02000000000000000000" charset="-122"/>
                          <a:ea typeface="方正楷体_GB2312" panose="02000000000000000000" charset="-122"/>
                          <a:cs typeface="方正楷体_GB2312" panose="02000000000000000000" charset="-122"/>
                          <a:sym typeface="+mn-ea"/>
                        </a:rPr>
                        <a:t>保护和隔离空气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zh-CN" altLang="en-US" sz="1800" b="1">
                          <a:latin typeface="方正楷体_GB2312" panose="02000000000000000000" charset="-122"/>
                          <a:ea typeface="方正楷体_GB2312" panose="02000000000000000000" charset="-122"/>
                        </a:rPr>
                        <a:t>导丝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zh-CN" altLang="en-US" sz="1800">
                          <a:latin typeface="方正楷体_GB2312" panose="02000000000000000000" charset="-122"/>
                          <a:ea typeface="方正楷体_GB2312" panose="02000000000000000000" charset="-122"/>
                          <a:cs typeface="方正楷体_GB2312" panose="02000000000000000000" charset="-122"/>
                          <a:sym typeface="+mn-ea"/>
                        </a:rPr>
                        <a:t>将电流从灯头传导到灯丝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zh-CN" altLang="en-US" sz="1800" b="1">
                          <a:latin typeface="方正楷体_GB2312" panose="02000000000000000000" charset="-122"/>
                          <a:ea typeface="方正楷体_GB2312" panose="02000000000000000000" charset="-122"/>
                        </a:rPr>
                        <a:t>灯丝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zh-CN" altLang="en-US" sz="1800">
                          <a:latin typeface="方正楷体_GB2312" panose="02000000000000000000" charset="-122"/>
                          <a:ea typeface="方正楷体_GB2312" panose="02000000000000000000" charset="-122"/>
                          <a:cs typeface="方正楷体_GB2312" panose="02000000000000000000" charset="-122"/>
                          <a:sym typeface="+mn-ea"/>
                        </a:rPr>
                        <a:t>通电时被加热后发光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zh-CN" altLang="en-US" sz="1800" b="1">
                          <a:latin typeface="方正楷体_GB2312" panose="02000000000000000000" charset="-122"/>
                          <a:ea typeface="方正楷体_GB2312" panose="02000000000000000000" charset="-122"/>
                        </a:rPr>
                        <a:t>灯丝支架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zh-CN" altLang="en-US" sz="1800">
                          <a:latin typeface="方正楷体_GB2312" panose="02000000000000000000" charset="-122"/>
                          <a:ea typeface="方正楷体_GB2312" panose="02000000000000000000" charset="-122"/>
                          <a:cs typeface="方正楷体_GB2312" panose="02000000000000000000" charset="-122"/>
                          <a:sym typeface="+mn-ea"/>
                        </a:rPr>
                        <a:t>支撑灯丝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zh-CN" altLang="en-US" sz="1800" b="1">
                          <a:latin typeface="方正楷体_GB2312" panose="02000000000000000000" charset="-122"/>
                          <a:ea typeface="方正楷体_GB2312" panose="02000000000000000000" charset="-122"/>
                        </a:rPr>
                        <a:t>灯头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zh-CN" altLang="en-US" sz="1800">
                          <a:latin typeface="方正楷体_GB2312" panose="02000000000000000000" charset="-122"/>
                          <a:ea typeface="方正楷体_GB2312" panose="02000000000000000000" charset="-122"/>
                          <a:cs typeface="方正楷体_GB2312" panose="02000000000000000000" charset="-122"/>
                          <a:sym typeface="+mn-ea"/>
                        </a:rPr>
                        <a:t>连接灯座和接通电源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800" b="1">
                          <a:latin typeface="方正楷体_GB2312" panose="02000000000000000000" charset="-122"/>
                          <a:ea typeface="方正楷体_GB2312" panose="02000000000000000000" charset="-122"/>
                        </a:rPr>
                        <a:t>芯柱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zh-CN" altLang="en-US" sz="1800">
                          <a:latin typeface="方正楷体_GB2312" panose="02000000000000000000" charset="-122"/>
                          <a:ea typeface="方正楷体_GB2312" panose="02000000000000000000" charset="-122"/>
                          <a:cs typeface="方正楷体_GB2312" panose="02000000000000000000" charset="-122"/>
                          <a:sym typeface="+mn-ea"/>
                        </a:rPr>
                        <a:t>固定导丝等部件</a:t>
                      </a:r>
                      <a:r>
                        <a:rPr lang="en-US" altLang="zh-CN" sz="1800">
                          <a:latin typeface="方正楷体_GB2312" panose="02000000000000000000" charset="-122"/>
                          <a:ea typeface="方正楷体_GB2312" panose="02000000000000000000" charset="-122"/>
                          <a:cs typeface="方正楷体_GB2312" panose="02000000000000000000" charset="-122"/>
                          <a:sym typeface="+mn-ea"/>
                        </a:rPr>
                        <a:t> </a:t>
                      </a:r>
                      <a:r>
                        <a:rPr lang="zh-CN" altLang="en-US" sz="1800">
                          <a:latin typeface="方正楷体_GB2312" panose="02000000000000000000" charset="-122"/>
                          <a:ea typeface="方正楷体_GB2312" panose="02000000000000000000" charset="-122"/>
                          <a:cs typeface="方正楷体_GB2312" panose="02000000000000000000" charset="-122"/>
                          <a:sym typeface="+mn-ea"/>
                        </a:rPr>
                        <a:t>，并使各部件保持绝缘。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zh-CN" altLang="en-US" sz="1800" b="1">
                          <a:latin typeface="方正楷体_GB2312" panose="02000000000000000000" charset="-122"/>
                          <a:ea typeface="方正楷体_GB2312" panose="02000000000000000000" charset="-122"/>
                        </a:rPr>
                        <a:t>排气管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zh-CN" altLang="en-US" sz="1800">
                          <a:latin typeface="方正楷体_GB2312" panose="02000000000000000000" charset="-122"/>
                          <a:ea typeface="方正楷体_GB2312" panose="02000000000000000000" charset="-122"/>
                          <a:cs typeface="方正楷体_GB2312" panose="02000000000000000000" charset="-122"/>
                          <a:sym typeface="+mn-ea"/>
                        </a:rPr>
                        <a:t>在灯泡制造过程中抽出内部空气，以维持内部真空或填充惰性气体。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3" name="文本框 2"/>
          <p:cNvSpPr txBox="1"/>
          <p:nvPr/>
        </p:nvSpPr>
        <p:spPr>
          <a:xfrm>
            <a:off x="757555" y="5431155"/>
            <a:ext cx="10705465" cy="115633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>
                <a:solidFill>
                  <a:schemeClr val="tx1">
                    <a:lumMod val="95000"/>
                    <a:lumOff val="5000"/>
                  </a:schemeClr>
                </a:solidFill>
                <a:latin typeface="方正楷体_GB2312" panose="02000000000000000000" charset="-122"/>
                <a:ea typeface="方正楷体_GB2312" panose="02000000000000000000" charset="-122"/>
              </a:rPr>
              <a:t>        </a:t>
            </a:r>
            <a:r>
              <a:rPr lang="zh-CN" altLang="en-US" sz="2400">
                <a:solidFill>
                  <a:schemeClr val="tx1">
                    <a:lumMod val="95000"/>
                    <a:lumOff val="5000"/>
                  </a:schemeClr>
                </a:solidFill>
                <a:latin typeface="方正楷体_GB2312" panose="02000000000000000000" charset="-122"/>
                <a:ea typeface="方正楷体_GB2312" panose="02000000000000000000" charset="-122"/>
              </a:rPr>
              <a:t>总结：灯泡的各部分之间都有</a:t>
            </a:r>
            <a:r>
              <a:rPr lang="zh-CN" altLang="en-US" sz="2400" b="1">
                <a:solidFill>
                  <a:srgbClr val="FF0000"/>
                </a:solidFill>
                <a:latin typeface="方正楷体_GB2312" panose="02000000000000000000" charset="-122"/>
                <a:ea typeface="方正楷体_GB2312" panose="02000000000000000000" charset="-122"/>
              </a:rPr>
              <a:t>关联</a:t>
            </a:r>
            <a:r>
              <a:rPr lang="zh-CN" altLang="en-US" sz="2400">
                <a:solidFill>
                  <a:schemeClr val="tx1">
                    <a:lumMod val="95000"/>
                    <a:lumOff val="5000"/>
                  </a:schemeClr>
                </a:solidFill>
                <a:latin typeface="方正楷体_GB2312" panose="02000000000000000000" charset="-122"/>
                <a:ea typeface="方正楷体_GB2312" panose="02000000000000000000" charset="-122"/>
              </a:rPr>
              <a:t>，环环相扣，必须按</a:t>
            </a:r>
            <a:r>
              <a:rPr lang="zh-CN" altLang="en-US" sz="2400" b="1">
                <a:solidFill>
                  <a:srgbClr val="FF0000"/>
                </a:solidFill>
                <a:latin typeface="方正楷体_GB2312" panose="02000000000000000000" charset="-122"/>
                <a:ea typeface="方正楷体_GB2312" panose="02000000000000000000" charset="-122"/>
              </a:rPr>
              <a:t>规则</a:t>
            </a:r>
            <a:r>
              <a:rPr lang="zh-CN" altLang="en-US" sz="2400">
                <a:solidFill>
                  <a:schemeClr val="tx1">
                    <a:lumMod val="95000"/>
                    <a:lumOff val="5000"/>
                  </a:schemeClr>
                </a:solidFill>
                <a:latin typeface="方正楷体_GB2312" panose="02000000000000000000" charset="-122"/>
                <a:ea typeface="方正楷体_GB2312" panose="02000000000000000000" charset="-122"/>
              </a:rPr>
              <a:t>分工协作才能发光，任何一部分单拿出来都无法实现照明</a:t>
            </a:r>
            <a:r>
              <a:rPr lang="zh-CN" altLang="en-US" sz="2400" b="1">
                <a:solidFill>
                  <a:srgbClr val="FF0000"/>
                </a:solidFill>
                <a:latin typeface="方正楷体_GB2312" panose="02000000000000000000" charset="-122"/>
                <a:ea typeface="方正楷体_GB2312" panose="02000000000000000000" charset="-122"/>
              </a:rPr>
              <a:t>功能</a:t>
            </a:r>
            <a:r>
              <a:rPr lang="zh-CN" altLang="en-US" sz="2400">
                <a:solidFill>
                  <a:schemeClr val="tx1">
                    <a:lumMod val="95000"/>
                    <a:lumOff val="5000"/>
                  </a:schemeClr>
                </a:solidFill>
                <a:latin typeface="方正楷体_GB2312" panose="02000000000000000000" charset="-122"/>
                <a:ea typeface="方正楷体_GB2312" panose="02000000000000000000" charset="-122"/>
              </a:rPr>
              <a:t>。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1" animBg="1"/>
      <p:bldP spid="12" grpId="2" animBg="1"/>
      <p:bldP spid="3" grpId="0" animBg="1"/>
      <p:bldP spid="3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1"/>
          <p:cNvSpPr>
            <a:spLocks noGrp="1"/>
          </p:cNvSpPr>
          <p:nvPr>
            <p:custDataLst>
              <p:tags r:id="rId2"/>
            </p:custDataLst>
          </p:nvPr>
        </p:nvSpPr>
        <p:spPr>
          <a:xfrm>
            <a:off x="695960" y="360000"/>
            <a:ext cx="10800000" cy="720000"/>
          </a:xfrm>
          <a:prstGeom prst="rect">
            <a:avLst/>
          </a:prstGeom>
        </p:spPr>
        <p:txBody>
          <a:bodyPr vert="horz" wrap="square" lIns="0" tIns="0" rIns="0" bIns="0" rtlCol="0" anchor="b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tabLst>
                <a:tab pos="2060575" algn="l"/>
              </a:tabLst>
              <a:defRPr sz="3200" b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>
              <a:buClrTx/>
              <a:buSzTx/>
              <a:buFontTx/>
            </a:pPr>
            <a:r>
              <a:rPr lang="zh-CN" altLang="en-US" dirty="0">
                <a:sym typeface="+mn-ea"/>
              </a:rPr>
              <a:t>四、灯泡的研究</a:t>
            </a:r>
          </a:p>
        </p:txBody>
      </p:sp>
      <p:grpSp>
        <p:nvGrpSpPr>
          <p:cNvPr id="9" name="组合 8"/>
          <p:cNvGrpSpPr/>
          <p:nvPr/>
        </p:nvGrpSpPr>
        <p:grpSpPr>
          <a:xfrm>
            <a:off x="430530" y="3331210"/>
            <a:ext cx="772795" cy="655955"/>
            <a:chOff x="324" y="2488"/>
            <a:chExt cx="1575" cy="1346"/>
          </a:xfrm>
          <a:solidFill>
            <a:schemeClr val="accent4">
              <a:lumMod val="40000"/>
              <a:lumOff val="60000"/>
            </a:schemeClr>
          </a:solidFill>
        </p:grpSpPr>
        <p:sp>
          <p:nvSpPr>
            <p:cNvPr id="10" name="流程图: 决策 9"/>
            <p:cNvSpPr/>
            <p:nvPr/>
          </p:nvSpPr>
          <p:spPr>
            <a:xfrm>
              <a:off x="324" y="2488"/>
              <a:ext cx="1165" cy="1347"/>
            </a:xfrm>
            <a:prstGeom prst="flowChartDecision">
              <a:avLst/>
            </a:prstGeom>
            <a:solidFill>
              <a:schemeClr val="accent4">
                <a:lumMod val="40000"/>
                <a:lumOff val="60000"/>
                <a:alpha val="73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方正仿宋_GB2312" panose="02000000000000000000" charset="-122"/>
              </a:endParaRPr>
            </a:p>
          </p:txBody>
        </p:sp>
        <p:sp>
          <p:nvSpPr>
            <p:cNvPr id="11" name="流程图: 决策 10"/>
            <p:cNvSpPr/>
            <p:nvPr/>
          </p:nvSpPr>
          <p:spPr>
            <a:xfrm>
              <a:off x="735" y="2488"/>
              <a:ext cx="1165" cy="1347"/>
            </a:xfrm>
            <a:prstGeom prst="flowChartDecision">
              <a:avLst/>
            </a:prstGeom>
            <a:solidFill>
              <a:schemeClr val="accent4">
                <a:lumMod val="40000"/>
                <a:lumOff val="60000"/>
                <a:alpha val="73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方正仿宋_GB2312" panose="02000000000000000000" charset="-122"/>
              </a:endParaRPr>
            </a:p>
          </p:txBody>
        </p:sp>
      </p:grpSp>
      <p:sp>
        <p:nvSpPr>
          <p:cNvPr id="12" name="文本框 11"/>
          <p:cNvSpPr txBox="1"/>
          <p:nvPr>
            <p:custDataLst>
              <p:tags r:id="rId3"/>
            </p:custDataLst>
          </p:nvPr>
        </p:nvSpPr>
        <p:spPr>
          <a:xfrm>
            <a:off x="1304925" y="3330575"/>
            <a:ext cx="2647950" cy="94488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rgbClr val="FFFFFF"/>
          </a:lnRef>
          <a:fillRef idx="3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/>
          <a:lstStyle/>
          <a:p>
            <a:pPr>
              <a:lnSpc>
                <a:spcPct val="150000"/>
              </a:lnSpc>
            </a:pPr>
            <a:r>
              <a:rPr lang="zh-CN" altLang="en-US" sz="2400">
                <a:solidFill>
                  <a:schemeClr val="tx1"/>
                </a:solidFill>
                <a:latin typeface="方正楷体_GB2312" panose="02000000000000000000" charset="-122"/>
                <a:ea typeface="方正楷体_GB2312" panose="02000000000000000000" charset="-122"/>
                <a:cs typeface="方正楷体_GB2312" panose="02000000000000000000" charset="-122"/>
              </a:rPr>
              <a:t>灯泡是</a:t>
            </a:r>
            <a:r>
              <a:rPr lang="zh-CN" altLang="en-US" sz="3200">
                <a:solidFill>
                  <a:srgbClr val="FF0000"/>
                </a:solidFill>
                <a:latin typeface="方正楷体_GB2312" panose="02000000000000000000" charset="-122"/>
                <a:ea typeface="方正楷体_GB2312" panose="02000000000000000000" charset="-122"/>
                <a:cs typeface="方正楷体_GB2312" panose="02000000000000000000" charset="-122"/>
              </a:rPr>
              <a:t>系统</a:t>
            </a:r>
            <a:r>
              <a:rPr lang="zh-CN" altLang="en-US" sz="2400">
                <a:solidFill>
                  <a:schemeClr val="tx1"/>
                </a:solidFill>
                <a:latin typeface="方正楷体_GB2312" panose="02000000000000000000" charset="-122"/>
                <a:ea typeface="方正楷体_GB2312" panose="02000000000000000000" charset="-122"/>
                <a:cs typeface="方正楷体_GB2312" panose="02000000000000000000" charset="-122"/>
              </a:rPr>
              <a:t>吗？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661670" y="1320800"/>
            <a:ext cx="11019790" cy="115633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>
                <a:solidFill>
                  <a:schemeClr val="tx1">
                    <a:lumMod val="95000"/>
                    <a:lumOff val="5000"/>
                  </a:schemeClr>
                </a:solidFill>
                <a:latin typeface="方正楷体_GB2312" panose="02000000000000000000" charset="-122"/>
                <a:ea typeface="方正楷体_GB2312" panose="02000000000000000000" charset="-122"/>
              </a:rPr>
              <a:t>       </a:t>
            </a:r>
            <a:r>
              <a:rPr lang="zh-CN" altLang="en-US" sz="2400">
                <a:solidFill>
                  <a:schemeClr val="tx1">
                    <a:lumMod val="95000"/>
                    <a:lumOff val="5000"/>
                  </a:schemeClr>
                </a:solidFill>
                <a:latin typeface="方正楷体_GB2312" panose="02000000000000000000" charset="-122"/>
                <a:ea typeface="方正楷体_GB2312" panose="02000000000000000000" charset="-122"/>
              </a:rPr>
              <a:t>灯泡的各部分之间都有</a:t>
            </a:r>
            <a:r>
              <a:rPr lang="zh-CN" altLang="en-US" sz="2400" b="1">
                <a:solidFill>
                  <a:srgbClr val="FF0000"/>
                </a:solidFill>
                <a:latin typeface="方正楷体_GB2312" panose="02000000000000000000" charset="-122"/>
                <a:ea typeface="方正楷体_GB2312" panose="02000000000000000000" charset="-122"/>
              </a:rPr>
              <a:t>关联</a:t>
            </a:r>
            <a:r>
              <a:rPr lang="zh-CN" altLang="en-US" sz="2400">
                <a:solidFill>
                  <a:schemeClr val="tx1">
                    <a:lumMod val="95000"/>
                    <a:lumOff val="5000"/>
                  </a:schemeClr>
                </a:solidFill>
                <a:latin typeface="方正楷体_GB2312" panose="02000000000000000000" charset="-122"/>
                <a:ea typeface="方正楷体_GB2312" panose="02000000000000000000" charset="-122"/>
              </a:rPr>
              <a:t>，</a:t>
            </a:r>
            <a:r>
              <a:rPr lang="zh-CN" altLang="en-US" sz="2400">
                <a:solidFill>
                  <a:schemeClr val="tx1">
                    <a:lumMod val="95000"/>
                    <a:lumOff val="5000"/>
                  </a:schemeClr>
                </a:solidFill>
                <a:latin typeface="方正楷体_GB2312" panose="02000000000000000000" charset="-122"/>
                <a:ea typeface="方正楷体_GB2312" panose="02000000000000000000" charset="-122"/>
                <a:sym typeface="+mn-ea"/>
              </a:rPr>
              <a:t>环环相扣，</a:t>
            </a:r>
            <a:r>
              <a:rPr lang="zh-CN" altLang="en-US" sz="2400">
                <a:solidFill>
                  <a:schemeClr val="tx1">
                    <a:lumMod val="95000"/>
                    <a:lumOff val="5000"/>
                  </a:schemeClr>
                </a:solidFill>
                <a:latin typeface="方正楷体_GB2312" panose="02000000000000000000" charset="-122"/>
                <a:ea typeface="方正楷体_GB2312" panose="02000000000000000000" charset="-122"/>
              </a:rPr>
              <a:t>必须按</a:t>
            </a:r>
            <a:r>
              <a:rPr lang="zh-CN" altLang="en-US" sz="2400" b="1">
                <a:solidFill>
                  <a:srgbClr val="FF0000"/>
                </a:solidFill>
                <a:latin typeface="方正楷体_GB2312" panose="02000000000000000000" charset="-122"/>
                <a:ea typeface="方正楷体_GB2312" panose="02000000000000000000" charset="-122"/>
              </a:rPr>
              <a:t>规则</a:t>
            </a:r>
            <a:r>
              <a:rPr lang="zh-CN" altLang="en-US" sz="2400">
                <a:solidFill>
                  <a:schemeClr val="tx1">
                    <a:lumMod val="95000"/>
                    <a:lumOff val="5000"/>
                  </a:schemeClr>
                </a:solidFill>
                <a:latin typeface="方正楷体_GB2312" panose="02000000000000000000" charset="-122"/>
                <a:ea typeface="方正楷体_GB2312" panose="02000000000000000000" charset="-122"/>
              </a:rPr>
              <a:t>分工协作才能发光，任何一部分单拿出来都无法实现照明</a:t>
            </a:r>
            <a:r>
              <a:rPr lang="zh-CN" altLang="en-US" sz="2400" b="1">
                <a:solidFill>
                  <a:srgbClr val="FF0000"/>
                </a:solidFill>
                <a:latin typeface="方正楷体_GB2312" panose="02000000000000000000" charset="-122"/>
                <a:ea typeface="方正楷体_GB2312" panose="02000000000000000000" charset="-122"/>
              </a:rPr>
              <a:t>功能</a:t>
            </a:r>
            <a:r>
              <a:rPr lang="zh-CN" altLang="en-US" sz="2400">
                <a:solidFill>
                  <a:schemeClr val="tx1">
                    <a:lumMod val="95000"/>
                    <a:lumOff val="5000"/>
                  </a:schemeClr>
                </a:solidFill>
                <a:latin typeface="方正楷体_GB2312" panose="02000000000000000000" charset="-122"/>
                <a:ea typeface="方正楷体_GB2312" panose="02000000000000000000" charset="-122"/>
              </a:rPr>
              <a:t>。</a:t>
            </a:r>
          </a:p>
        </p:txBody>
      </p:sp>
      <p:pic>
        <p:nvPicPr>
          <p:cNvPr id="4" name="图片 3"/>
          <p:cNvPicPr/>
          <p:nvPr/>
        </p:nvPicPr>
        <p:blipFill>
          <a:blip r:embed="rId5"/>
          <a:stretch>
            <a:fillRect/>
          </a:stretch>
        </p:blipFill>
        <p:spPr>
          <a:xfrm>
            <a:off x="4246245" y="2836545"/>
            <a:ext cx="6497320" cy="3676015"/>
          </a:xfrm>
          <a:prstGeom prst="rect">
            <a:avLst/>
          </a:prstGeom>
        </p:spPr>
      </p:pic>
      <p:cxnSp>
        <p:nvCxnSpPr>
          <p:cNvPr id="6" name="直接连接符 5"/>
          <p:cNvCxnSpPr/>
          <p:nvPr/>
        </p:nvCxnSpPr>
        <p:spPr>
          <a:xfrm>
            <a:off x="5051425" y="4806315"/>
            <a:ext cx="1045845" cy="0"/>
          </a:xfrm>
          <a:prstGeom prst="line">
            <a:avLst/>
          </a:prstGeom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5" name="直接连接符 4"/>
          <p:cNvCxnSpPr/>
          <p:nvPr/>
        </p:nvCxnSpPr>
        <p:spPr>
          <a:xfrm>
            <a:off x="5051425" y="5507355"/>
            <a:ext cx="1146175" cy="0"/>
          </a:xfrm>
          <a:prstGeom prst="line">
            <a:avLst/>
          </a:prstGeom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8" name="直接连接符 7"/>
          <p:cNvCxnSpPr/>
          <p:nvPr/>
        </p:nvCxnSpPr>
        <p:spPr>
          <a:xfrm>
            <a:off x="5067300" y="6208395"/>
            <a:ext cx="1130300" cy="0"/>
          </a:xfrm>
          <a:prstGeom prst="line">
            <a:avLst/>
          </a:prstGeom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ldLvl="0" animBg="1"/>
      <p:bldP spid="12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1"/>
          <p:cNvSpPr>
            <a:spLocks noGrp="1"/>
          </p:cNvSpPr>
          <p:nvPr>
            <p:custDataLst>
              <p:tags r:id="rId2"/>
            </p:custDataLst>
          </p:nvPr>
        </p:nvSpPr>
        <p:spPr>
          <a:xfrm>
            <a:off x="695960" y="360000"/>
            <a:ext cx="10800000" cy="720000"/>
          </a:xfrm>
          <a:prstGeom prst="rect">
            <a:avLst/>
          </a:prstGeom>
        </p:spPr>
        <p:txBody>
          <a:bodyPr vert="horz" wrap="square" lIns="0" tIns="0" rIns="0" bIns="0" rtlCol="0" anchor="b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tabLst>
                <a:tab pos="2060575" algn="l"/>
              </a:tabLst>
              <a:defRPr sz="3200" b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>
              <a:buClrTx/>
              <a:buSzTx/>
              <a:buFontTx/>
            </a:pPr>
            <a:r>
              <a:rPr lang="zh-CN" altLang="en-US" dirty="0">
                <a:sym typeface="+mn-ea"/>
              </a:rPr>
              <a:t>四、灯泡的研究</a:t>
            </a:r>
          </a:p>
        </p:txBody>
      </p:sp>
      <p:grpSp>
        <p:nvGrpSpPr>
          <p:cNvPr id="9" name="组合 8"/>
          <p:cNvGrpSpPr/>
          <p:nvPr/>
        </p:nvGrpSpPr>
        <p:grpSpPr>
          <a:xfrm>
            <a:off x="647065" y="1368425"/>
            <a:ext cx="772795" cy="655955"/>
            <a:chOff x="324" y="2488"/>
            <a:chExt cx="1575" cy="1346"/>
          </a:xfrm>
          <a:solidFill>
            <a:schemeClr val="accent4">
              <a:lumMod val="40000"/>
              <a:lumOff val="60000"/>
            </a:schemeClr>
          </a:solidFill>
        </p:grpSpPr>
        <p:sp>
          <p:nvSpPr>
            <p:cNvPr id="10" name="流程图: 决策 9"/>
            <p:cNvSpPr/>
            <p:nvPr/>
          </p:nvSpPr>
          <p:spPr>
            <a:xfrm>
              <a:off x="324" y="2488"/>
              <a:ext cx="1165" cy="1347"/>
            </a:xfrm>
            <a:prstGeom prst="flowChartDecision">
              <a:avLst/>
            </a:prstGeom>
            <a:solidFill>
              <a:schemeClr val="accent4">
                <a:lumMod val="40000"/>
                <a:lumOff val="60000"/>
                <a:alpha val="73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方正仿宋_GB2312" panose="02000000000000000000" charset="-122"/>
              </a:endParaRPr>
            </a:p>
          </p:txBody>
        </p:sp>
        <p:sp>
          <p:nvSpPr>
            <p:cNvPr id="11" name="流程图: 决策 10"/>
            <p:cNvSpPr/>
            <p:nvPr/>
          </p:nvSpPr>
          <p:spPr>
            <a:xfrm>
              <a:off x="735" y="2488"/>
              <a:ext cx="1165" cy="1347"/>
            </a:xfrm>
            <a:prstGeom prst="flowChartDecision">
              <a:avLst/>
            </a:prstGeom>
            <a:solidFill>
              <a:schemeClr val="accent4">
                <a:lumMod val="40000"/>
                <a:lumOff val="60000"/>
                <a:alpha val="73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方正仿宋_GB2312" panose="02000000000000000000" charset="-122"/>
              </a:endParaRPr>
            </a:p>
          </p:txBody>
        </p:sp>
      </p:grpSp>
      <p:sp>
        <p:nvSpPr>
          <p:cNvPr id="12" name="文本框 11"/>
          <p:cNvSpPr txBox="1"/>
          <p:nvPr>
            <p:custDataLst>
              <p:tags r:id="rId3"/>
            </p:custDataLst>
          </p:nvPr>
        </p:nvSpPr>
        <p:spPr>
          <a:xfrm>
            <a:off x="1521460" y="1367790"/>
            <a:ext cx="5664835" cy="757555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rgbClr val="FFFFFF"/>
          </a:lnRef>
          <a:fillRef idx="3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/>
          <a:lstStyle/>
          <a:p>
            <a:pPr>
              <a:lnSpc>
                <a:spcPct val="150000"/>
              </a:lnSpc>
            </a:pPr>
            <a:r>
              <a:rPr lang="zh-CN" altLang="en-US" sz="2400" dirty="0">
                <a:solidFill>
                  <a:schemeClr val="tx1"/>
                </a:solidFill>
                <a:latin typeface="方正楷体_GB2312" panose="02000000000000000000" charset="-122"/>
                <a:ea typeface="方正楷体_GB2312" panose="02000000000000000000" charset="-122"/>
                <a:cs typeface="方正楷体_GB2312" panose="02000000000000000000" charset="-122"/>
              </a:rPr>
              <a:t>灯泡系统和台灯系统之间是什么关系？</a:t>
            </a:r>
          </a:p>
        </p:txBody>
      </p:sp>
      <p:pic>
        <p:nvPicPr>
          <p:cNvPr id="2" name="图片 1"/>
          <p:cNvPicPr/>
          <p:nvPr/>
        </p:nvPicPr>
        <p:blipFill>
          <a:blip r:embed="rId5"/>
          <a:srcRect r="11146"/>
          <a:stretch>
            <a:fillRect/>
          </a:stretch>
        </p:blipFill>
        <p:spPr>
          <a:xfrm>
            <a:off x="6641465" y="3060700"/>
            <a:ext cx="3874135" cy="3001010"/>
          </a:xfrm>
          <a:prstGeom prst="rect">
            <a:avLst/>
          </a:prstGeom>
          <a:ln w="3175">
            <a:noFill/>
          </a:ln>
        </p:spPr>
      </p:pic>
      <p:pic>
        <p:nvPicPr>
          <p:cNvPr id="13" name="图片 12"/>
          <p:cNvPicPr/>
          <p:nvPr/>
        </p:nvPicPr>
        <p:blipFill>
          <a:blip r:embed="rId6"/>
          <a:srcRect l="6765" r="24982"/>
          <a:stretch>
            <a:fillRect/>
          </a:stretch>
        </p:blipFill>
        <p:spPr>
          <a:xfrm>
            <a:off x="1605280" y="2933700"/>
            <a:ext cx="3088005" cy="3124200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335915" y="4504690"/>
            <a:ext cx="126936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>
                <a:latin typeface="方正楷体_GB2312" panose="02000000000000000000" charset="-122"/>
                <a:ea typeface="方正楷体_GB2312" panose="02000000000000000000" charset="-122"/>
              </a:rPr>
              <a:t>电源线</a:t>
            </a:r>
          </a:p>
        </p:txBody>
      </p:sp>
      <p:sp>
        <p:nvSpPr>
          <p:cNvPr id="20" name="文本框 19"/>
          <p:cNvSpPr txBox="1"/>
          <p:nvPr/>
        </p:nvSpPr>
        <p:spPr>
          <a:xfrm>
            <a:off x="5113020" y="3584575"/>
            <a:ext cx="132651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>
                <a:latin typeface="方正楷体_GB2312" panose="02000000000000000000" charset="-122"/>
                <a:ea typeface="方正楷体_GB2312" panose="02000000000000000000" charset="-122"/>
              </a:rPr>
              <a:t>灯泡</a:t>
            </a:r>
          </a:p>
        </p:txBody>
      </p:sp>
      <p:sp>
        <p:nvSpPr>
          <p:cNvPr id="25" name="文本框 24"/>
          <p:cNvSpPr txBox="1"/>
          <p:nvPr/>
        </p:nvSpPr>
        <p:spPr>
          <a:xfrm>
            <a:off x="3996690" y="6061710"/>
            <a:ext cx="101155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>
                <a:latin typeface="方正楷体_GB2312" panose="02000000000000000000" charset="-122"/>
                <a:ea typeface="方正楷体_GB2312" panose="02000000000000000000" charset="-122"/>
              </a:rPr>
              <a:t>开关</a:t>
            </a:r>
          </a:p>
        </p:txBody>
      </p:sp>
      <p:sp>
        <p:nvSpPr>
          <p:cNvPr id="29" name="文本框 28"/>
          <p:cNvSpPr txBox="1"/>
          <p:nvPr/>
        </p:nvSpPr>
        <p:spPr>
          <a:xfrm>
            <a:off x="1908810" y="4104005"/>
            <a:ext cx="121094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>
                <a:latin typeface="方正楷体_GB2312" panose="02000000000000000000" charset="-122"/>
                <a:ea typeface="方正楷体_GB2312" panose="02000000000000000000" charset="-122"/>
              </a:rPr>
              <a:t>支架</a:t>
            </a:r>
          </a:p>
        </p:txBody>
      </p:sp>
      <p:sp>
        <p:nvSpPr>
          <p:cNvPr id="30" name="文本框 29"/>
          <p:cNvSpPr txBox="1"/>
          <p:nvPr/>
        </p:nvSpPr>
        <p:spPr>
          <a:xfrm>
            <a:off x="756920" y="5674360"/>
            <a:ext cx="124142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CN" altLang="en-US" sz="2400">
                <a:latin typeface="方正楷体_GB2312" panose="02000000000000000000" charset="-122"/>
                <a:ea typeface="方正楷体_GB2312" panose="02000000000000000000" charset="-122"/>
              </a:rPr>
              <a:t>底座</a:t>
            </a:r>
          </a:p>
        </p:txBody>
      </p:sp>
      <p:sp>
        <p:nvSpPr>
          <p:cNvPr id="31" name="文本框 30"/>
          <p:cNvSpPr txBox="1"/>
          <p:nvPr/>
        </p:nvSpPr>
        <p:spPr>
          <a:xfrm>
            <a:off x="4232910" y="2411730"/>
            <a:ext cx="137096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>
                <a:latin typeface="方正楷体_GB2312" panose="02000000000000000000" charset="-122"/>
                <a:ea typeface="方正楷体_GB2312" panose="02000000000000000000" charset="-122"/>
              </a:rPr>
              <a:t>灯罩</a:t>
            </a:r>
          </a:p>
        </p:txBody>
      </p:sp>
      <p:cxnSp>
        <p:nvCxnSpPr>
          <p:cNvPr id="22" name="直接箭头连接符 21"/>
          <p:cNvCxnSpPr/>
          <p:nvPr/>
        </p:nvCxnSpPr>
        <p:spPr>
          <a:xfrm flipV="1">
            <a:off x="3996690" y="2770505"/>
            <a:ext cx="434975" cy="608965"/>
          </a:xfrm>
          <a:prstGeom prst="straightConnector1">
            <a:avLst/>
          </a:prstGeom>
          <a:ln>
            <a:solidFill>
              <a:schemeClr val="accent4">
                <a:lumMod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38" name="直接箭头连接符 37"/>
          <p:cNvCxnSpPr/>
          <p:nvPr/>
        </p:nvCxnSpPr>
        <p:spPr>
          <a:xfrm flipV="1">
            <a:off x="4141470" y="3785235"/>
            <a:ext cx="971550" cy="14605"/>
          </a:xfrm>
          <a:prstGeom prst="straightConnector1">
            <a:avLst/>
          </a:prstGeom>
          <a:ln>
            <a:solidFill>
              <a:schemeClr val="accent4">
                <a:lumMod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47" name="直接箭头连接符 46"/>
          <p:cNvCxnSpPr/>
          <p:nvPr/>
        </p:nvCxnSpPr>
        <p:spPr>
          <a:xfrm flipH="1">
            <a:off x="2691765" y="4321810"/>
            <a:ext cx="608965" cy="5080"/>
          </a:xfrm>
          <a:prstGeom prst="straightConnector1">
            <a:avLst/>
          </a:prstGeom>
          <a:ln>
            <a:solidFill>
              <a:schemeClr val="accent4">
                <a:lumMod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48" name="直接箭头连接符 47"/>
          <p:cNvCxnSpPr/>
          <p:nvPr/>
        </p:nvCxnSpPr>
        <p:spPr>
          <a:xfrm flipH="1">
            <a:off x="1908810" y="5554345"/>
            <a:ext cx="1348740" cy="318770"/>
          </a:xfrm>
          <a:prstGeom prst="straightConnector1">
            <a:avLst/>
          </a:prstGeom>
          <a:ln>
            <a:solidFill>
              <a:schemeClr val="accent4">
                <a:lumMod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49" name="直接箭头连接符 48"/>
          <p:cNvCxnSpPr/>
          <p:nvPr/>
        </p:nvCxnSpPr>
        <p:spPr>
          <a:xfrm>
            <a:off x="3750310" y="5525135"/>
            <a:ext cx="527685" cy="475615"/>
          </a:xfrm>
          <a:prstGeom prst="straightConnector1">
            <a:avLst/>
          </a:prstGeom>
          <a:ln>
            <a:solidFill>
              <a:schemeClr val="accent4">
                <a:lumMod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50" name="直接箭头连接符 49"/>
          <p:cNvCxnSpPr/>
          <p:nvPr/>
        </p:nvCxnSpPr>
        <p:spPr>
          <a:xfrm flipH="1" flipV="1">
            <a:off x="1329055" y="4872990"/>
            <a:ext cx="812165" cy="492760"/>
          </a:xfrm>
          <a:prstGeom prst="straightConnector1">
            <a:avLst/>
          </a:prstGeom>
          <a:ln>
            <a:solidFill>
              <a:schemeClr val="accent4">
                <a:lumMod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3" name="椭圆 2">
            <a:hlinkClick r:id="rId7"/>
          </p:cNvPr>
          <p:cNvSpPr/>
          <p:nvPr/>
        </p:nvSpPr>
        <p:spPr>
          <a:xfrm>
            <a:off x="8190320" y="1418204"/>
            <a:ext cx="1027252" cy="993526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75000"/>
                </a:schemeClr>
              </a:gs>
              <a:gs pos="74000">
                <a:srgbClr val="0070C0"/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6">
                  <a:lumMod val="50000"/>
                </a:scheme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Ai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1" animBg="1"/>
      <p:bldP spid="16" grpId="1"/>
      <p:bldP spid="20" grpId="1"/>
      <p:bldP spid="25" grpId="1"/>
      <p:bldP spid="29" grpId="1"/>
      <p:bldP spid="30" grpId="1"/>
      <p:bldP spid="31" grpId="1"/>
      <p:bldP spid="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1"/>
          <p:cNvSpPr>
            <a:spLocks noGrp="1"/>
          </p:cNvSpPr>
          <p:nvPr>
            <p:custDataLst>
              <p:tags r:id="rId2"/>
            </p:custDataLst>
          </p:nvPr>
        </p:nvSpPr>
        <p:spPr>
          <a:xfrm>
            <a:off x="695960" y="360000"/>
            <a:ext cx="10800000" cy="720000"/>
          </a:xfrm>
          <a:prstGeom prst="rect">
            <a:avLst/>
          </a:prstGeom>
        </p:spPr>
        <p:txBody>
          <a:bodyPr vert="horz" wrap="square" lIns="0" tIns="0" rIns="0" bIns="0" rtlCol="0" anchor="b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tabLst>
                <a:tab pos="2060575" algn="l"/>
              </a:tabLst>
              <a:defRPr sz="3200" b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>
              <a:buClrTx/>
              <a:buSzTx/>
              <a:buFontTx/>
            </a:pPr>
            <a:r>
              <a:rPr lang="zh-CN" altLang="en-US" dirty="0">
                <a:sym typeface="+mn-ea"/>
              </a:rPr>
              <a:t>五、身边的系统</a:t>
            </a:r>
          </a:p>
        </p:txBody>
      </p:sp>
      <p:grpSp>
        <p:nvGrpSpPr>
          <p:cNvPr id="9" name="组合 8"/>
          <p:cNvGrpSpPr/>
          <p:nvPr/>
        </p:nvGrpSpPr>
        <p:grpSpPr>
          <a:xfrm>
            <a:off x="647065" y="1368425"/>
            <a:ext cx="772795" cy="655955"/>
            <a:chOff x="324" y="2488"/>
            <a:chExt cx="1575" cy="1346"/>
          </a:xfrm>
          <a:solidFill>
            <a:schemeClr val="accent4">
              <a:lumMod val="40000"/>
              <a:lumOff val="60000"/>
            </a:schemeClr>
          </a:solidFill>
        </p:grpSpPr>
        <p:sp>
          <p:nvSpPr>
            <p:cNvPr id="10" name="流程图: 决策 9"/>
            <p:cNvSpPr/>
            <p:nvPr/>
          </p:nvSpPr>
          <p:spPr>
            <a:xfrm>
              <a:off x="324" y="2488"/>
              <a:ext cx="1165" cy="1347"/>
            </a:xfrm>
            <a:prstGeom prst="flowChartDecision">
              <a:avLst/>
            </a:prstGeom>
            <a:solidFill>
              <a:schemeClr val="accent4">
                <a:lumMod val="40000"/>
                <a:lumOff val="60000"/>
                <a:alpha val="73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方正仿宋_GB2312" panose="02000000000000000000" charset="-122"/>
              </a:endParaRPr>
            </a:p>
          </p:txBody>
        </p:sp>
        <p:sp>
          <p:nvSpPr>
            <p:cNvPr id="11" name="流程图: 决策 10"/>
            <p:cNvSpPr/>
            <p:nvPr/>
          </p:nvSpPr>
          <p:spPr>
            <a:xfrm>
              <a:off x="735" y="2488"/>
              <a:ext cx="1165" cy="1347"/>
            </a:xfrm>
            <a:prstGeom prst="flowChartDecision">
              <a:avLst/>
            </a:prstGeom>
            <a:solidFill>
              <a:schemeClr val="accent4">
                <a:lumMod val="40000"/>
                <a:lumOff val="60000"/>
                <a:alpha val="73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方正仿宋_GB2312" panose="02000000000000000000" charset="-122"/>
              </a:endParaRPr>
            </a:p>
          </p:txBody>
        </p:sp>
      </p:grpSp>
      <p:sp>
        <p:nvSpPr>
          <p:cNvPr id="12" name="文本框 11"/>
          <p:cNvSpPr txBox="1"/>
          <p:nvPr>
            <p:custDataLst>
              <p:tags r:id="rId3"/>
            </p:custDataLst>
          </p:nvPr>
        </p:nvSpPr>
        <p:spPr>
          <a:xfrm>
            <a:off x="1521460" y="1367790"/>
            <a:ext cx="6652895" cy="757555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rgbClr val="FFFFFF"/>
          </a:lnRef>
          <a:fillRef idx="3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/>
          <a:lstStyle/>
          <a:p>
            <a:pPr>
              <a:lnSpc>
                <a:spcPct val="150000"/>
              </a:lnSpc>
            </a:pPr>
            <a:r>
              <a:rPr lang="zh-CN" altLang="en-US" sz="2400">
                <a:solidFill>
                  <a:schemeClr val="tx1"/>
                </a:solidFill>
                <a:latin typeface="方正楷体_GB2312" panose="02000000000000000000" charset="-122"/>
                <a:ea typeface="方正楷体_GB2312" panose="02000000000000000000" charset="-122"/>
                <a:cs typeface="方正楷体_GB2312" panose="02000000000000000000" charset="-122"/>
              </a:rPr>
              <a:t>我们的身边还有哪些系统？你了解这些系统吗？</a:t>
            </a:r>
          </a:p>
        </p:txBody>
      </p:sp>
      <p:pic>
        <p:nvPicPr>
          <p:cNvPr id="5" name="图片 4" descr="斯莫科山下午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0595" y="2717165"/>
            <a:ext cx="4280535" cy="2842895"/>
          </a:xfrm>
          <a:prstGeom prst="rect">
            <a:avLst/>
          </a:prstGeom>
        </p:spPr>
      </p:pic>
      <p:pic>
        <p:nvPicPr>
          <p:cNvPr id="6" name="图片 5" descr="学校的鱼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18505" y="2717165"/>
            <a:ext cx="4257675" cy="284289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ldLvl="0" animBg="1"/>
      <p:bldP spid="12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custDataLst>
              <p:tags r:id="rId2"/>
            </p:custDataLst>
          </p:nvPr>
        </p:nvSpPr>
        <p:spPr>
          <a:xfrm>
            <a:off x="695960" y="360000"/>
            <a:ext cx="10800000" cy="720000"/>
          </a:xfrm>
          <a:prstGeom prst="rect">
            <a:avLst/>
          </a:prstGeom>
        </p:spPr>
        <p:txBody>
          <a:bodyPr vert="horz" wrap="square" lIns="0" tIns="0" rIns="0" bIns="0" rtlCol="0" anchor="b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tabLst>
                <a:tab pos="2060575" algn="l"/>
              </a:tabLst>
              <a:defRPr sz="3200" b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dirty="0">
                <a:sym typeface="+mn-ea"/>
              </a:rPr>
              <a:t>一、小游戏</a:t>
            </a:r>
          </a:p>
        </p:txBody>
      </p:sp>
      <p:sp>
        <p:nvSpPr>
          <p:cNvPr id="3" name="文本框 2"/>
          <p:cNvSpPr txBox="1"/>
          <p:nvPr>
            <p:custDataLst>
              <p:tags r:id="rId3"/>
            </p:custDataLst>
          </p:nvPr>
        </p:nvSpPr>
        <p:spPr>
          <a:xfrm>
            <a:off x="1598295" y="1438910"/>
            <a:ext cx="8703945" cy="826135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rgbClr val="FFFFFF"/>
          </a:lnRef>
          <a:fillRef idx="3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/>
          <a:lstStyle/>
          <a:p>
            <a:pPr>
              <a:lnSpc>
                <a:spcPct val="150000"/>
              </a:lnSpc>
            </a:pPr>
            <a:r>
              <a:rPr lang="zh-CN" altLang="en-US" sz="2400" dirty="0">
                <a:solidFill>
                  <a:schemeClr val="tx1"/>
                </a:solidFill>
                <a:latin typeface="方正楷体_GB2312" panose="02000000000000000000" charset="-122"/>
                <a:ea typeface="方正楷体_GB2312" panose="02000000000000000000" charset="-122"/>
              </a:rPr>
              <a:t>打开游戏，看看提供的元素</a:t>
            </a:r>
            <a:r>
              <a:rPr lang="zh-CN" altLang="en-US" sz="2400" dirty="0">
                <a:solidFill>
                  <a:schemeClr val="tx1"/>
                </a:solidFill>
                <a:latin typeface="方正楷体_GB2312" panose="02000000000000000000" charset="-122"/>
                <a:ea typeface="方正楷体_GB2312" panose="02000000000000000000" charset="-122"/>
              </a:rPr>
              <a:t>，想一想，如何组装</a:t>
            </a:r>
            <a:r>
              <a:rPr lang="zh-CN" altLang="en-US" sz="2400" dirty="0">
                <a:solidFill>
                  <a:schemeClr val="tx1"/>
                </a:solidFill>
                <a:latin typeface="方正楷体_GB2312" panose="02000000000000000000" charset="-122"/>
                <a:ea typeface="方正楷体_GB2312" panose="02000000000000000000" charset="-122"/>
              </a:rPr>
              <a:t>成一个台灯？</a:t>
            </a:r>
            <a:endParaRPr lang="zh-CN" altLang="en-US" sz="2400" dirty="0">
              <a:solidFill>
                <a:schemeClr val="tx1"/>
              </a:solidFill>
              <a:latin typeface="方正楷体_GB2312" panose="02000000000000000000" charset="-122"/>
              <a:ea typeface="方正楷体_GB2312" panose="02000000000000000000" charset="-122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648335" y="1510665"/>
            <a:ext cx="772795" cy="655955"/>
            <a:chOff x="324" y="2488"/>
            <a:chExt cx="1575" cy="1346"/>
          </a:xfrm>
          <a:solidFill>
            <a:schemeClr val="accent4">
              <a:lumMod val="40000"/>
              <a:lumOff val="60000"/>
            </a:schemeClr>
          </a:solidFill>
        </p:grpSpPr>
        <p:sp>
          <p:nvSpPr>
            <p:cNvPr id="10" name="流程图: 决策 9"/>
            <p:cNvSpPr/>
            <p:nvPr/>
          </p:nvSpPr>
          <p:spPr>
            <a:xfrm>
              <a:off x="324" y="2488"/>
              <a:ext cx="1165" cy="1347"/>
            </a:xfrm>
            <a:prstGeom prst="flowChartDecision">
              <a:avLst/>
            </a:prstGeom>
            <a:solidFill>
              <a:schemeClr val="accent4">
                <a:lumMod val="40000"/>
                <a:lumOff val="60000"/>
                <a:alpha val="73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方正仿宋_GB2312" panose="02000000000000000000" charset="-122"/>
              </a:endParaRPr>
            </a:p>
          </p:txBody>
        </p:sp>
        <p:sp>
          <p:nvSpPr>
            <p:cNvPr id="11" name="流程图: 决策 10"/>
            <p:cNvSpPr/>
            <p:nvPr/>
          </p:nvSpPr>
          <p:spPr>
            <a:xfrm>
              <a:off x="735" y="2488"/>
              <a:ext cx="1165" cy="1347"/>
            </a:xfrm>
            <a:prstGeom prst="flowChartDecision">
              <a:avLst/>
            </a:prstGeom>
            <a:solidFill>
              <a:schemeClr val="accent4">
                <a:lumMod val="40000"/>
                <a:lumOff val="60000"/>
                <a:alpha val="73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方正仿宋_GB2312" panose="02000000000000000000" charset="-122"/>
              </a:endParaRPr>
            </a:p>
          </p:txBody>
        </p:sp>
      </p:grpSp>
      <p:pic>
        <p:nvPicPr>
          <p:cNvPr id="12" name="图片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83309" y="3142792"/>
            <a:ext cx="6625301" cy="3003944"/>
          </a:xfrm>
          <a:prstGeom prst="rect">
            <a:avLst/>
          </a:prstGeom>
        </p:spPr>
      </p:pic>
      <p:sp>
        <p:nvSpPr>
          <p:cNvPr id="9" name="文本框 8">
            <a:hlinkClick r:id="rId6"/>
          </p:cNvPr>
          <p:cNvSpPr txBox="1"/>
          <p:nvPr/>
        </p:nvSpPr>
        <p:spPr>
          <a:xfrm>
            <a:off x="6500553" y="5255376"/>
            <a:ext cx="27598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打开</a:t>
            </a:r>
            <a:r>
              <a:rPr lang="en-US" altLang="zh-CN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《</a:t>
            </a: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游戏</a:t>
            </a:r>
            <a:r>
              <a:rPr lang="en-US" altLang="zh-CN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》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p14:dur="500">
        <p159:morph option="byObject"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  <p:bldLst>
      <p:bldP spid="3" grpId="1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1"/>
          <p:cNvSpPr>
            <a:spLocks noGrp="1"/>
          </p:cNvSpPr>
          <p:nvPr>
            <p:custDataLst>
              <p:tags r:id="rId2"/>
            </p:custDataLst>
          </p:nvPr>
        </p:nvSpPr>
        <p:spPr>
          <a:xfrm>
            <a:off x="695960" y="360000"/>
            <a:ext cx="10800000" cy="720000"/>
          </a:xfrm>
          <a:prstGeom prst="rect">
            <a:avLst/>
          </a:prstGeom>
        </p:spPr>
        <p:txBody>
          <a:bodyPr vert="horz" wrap="square" lIns="0" tIns="0" rIns="0" bIns="0" rtlCol="0" anchor="b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tabLst>
                <a:tab pos="2060575" algn="l"/>
              </a:tabLst>
              <a:defRPr sz="3200" b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>
              <a:buClrTx/>
              <a:buSzTx/>
              <a:buFontTx/>
            </a:pPr>
            <a:r>
              <a:rPr lang="zh-CN" altLang="en-US" dirty="0">
                <a:sym typeface="+mn-ea"/>
              </a:rPr>
              <a:t>五、身边的系统</a:t>
            </a:r>
          </a:p>
        </p:txBody>
      </p:sp>
      <p:grpSp>
        <p:nvGrpSpPr>
          <p:cNvPr id="9" name="组合 8"/>
          <p:cNvGrpSpPr/>
          <p:nvPr/>
        </p:nvGrpSpPr>
        <p:grpSpPr>
          <a:xfrm>
            <a:off x="647065" y="1368425"/>
            <a:ext cx="772795" cy="655955"/>
            <a:chOff x="324" y="2488"/>
            <a:chExt cx="1575" cy="1346"/>
          </a:xfrm>
          <a:solidFill>
            <a:schemeClr val="accent4">
              <a:lumMod val="40000"/>
              <a:lumOff val="60000"/>
            </a:schemeClr>
          </a:solidFill>
        </p:grpSpPr>
        <p:sp>
          <p:nvSpPr>
            <p:cNvPr id="10" name="流程图: 决策 9"/>
            <p:cNvSpPr/>
            <p:nvPr/>
          </p:nvSpPr>
          <p:spPr>
            <a:xfrm>
              <a:off x="324" y="2488"/>
              <a:ext cx="1165" cy="1347"/>
            </a:xfrm>
            <a:prstGeom prst="flowChartDecision">
              <a:avLst/>
            </a:prstGeom>
            <a:solidFill>
              <a:schemeClr val="accent4">
                <a:lumMod val="40000"/>
                <a:lumOff val="60000"/>
                <a:alpha val="73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方正仿宋_GB2312" panose="02000000000000000000" charset="-122"/>
              </a:endParaRPr>
            </a:p>
          </p:txBody>
        </p:sp>
        <p:sp>
          <p:nvSpPr>
            <p:cNvPr id="11" name="流程图: 决策 10"/>
            <p:cNvSpPr/>
            <p:nvPr/>
          </p:nvSpPr>
          <p:spPr>
            <a:xfrm>
              <a:off x="735" y="2488"/>
              <a:ext cx="1165" cy="1347"/>
            </a:xfrm>
            <a:prstGeom prst="flowChartDecision">
              <a:avLst/>
            </a:prstGeom>
            <a:solidFill>
              <a:schemeClr val="accent4">
                <a:lumMod val="40000"/>
                <a:lumOff val="60000"/>
                <a:alpha val="73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方正仿宋_GB2312" panose="02000000000000000000" charset="-122"/>
              </a:endParaRPr>
            </a:p>
          </p:txBody>
        </p:sp>
      </p:grpSp>
      <p:sp>
        <p:nvSpPr>
          <p:cNvPr id="12" name="文本框 11"/>
          <p:cNvSpPr txBox="1"/>
          <p:nvPr>
            <p:custDataLst>
              <p:tags r:id="rId3"/>
            </p:custDataLst>
          </p:nvPr>
        </p:nvSpPr>
        <p:spPr>
          <a:xfrm>
            <a:off x="1521460" y="1367790"/>
            <a:ext cx="7246620" cy="757555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rgbClr val="FFFFFF"/>
          </a:lnRef>
          <a:fillRef idx="3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/>
          <a:lstStyle/>
          <a:p>
            <a:pPr>
              <a:lnSpc>
                <a:spcPct val="150000"/>
              </a:lnSpc>
            </a:pPr>
            <a:r>
              <a:rPr lang="zh-CN" altLang="en-US" sz="2400" dirty="0">
                <a:solidFill>
                  <a:schemeClr val="tx1"/>
                </a:solidFill>
                <a:latin typeface="方正楷体_GB2312" panose="02000000000000000000" charset="-122"/>
                <a:ea typeface="方正楷体_GB2312" panose="02000000000000000000" charset="-122"/>
                <a:cs typeface="方正楷体_GB2312" panose="02000000000000000000" charset="-122"/>
              </a:rPr>
              <a:t>任务</a:t>
            </a:r>
            <a:r>
              <a:rPr lang="en-US" altLang="zh-CN" sz="2400" dirty="0">
                <a:solidFill>
                  <a:schemeClr val="tx1"/>
                </a:solidFill>
                <a:latin typeface="方正楷体_GB2312" panose="02000000000000000000" charset="-122"/>
                <a:ea typeface="方正楷体_GB2312" panose="02000000000000000000" charset="-122"/>
                <a:cs typeface="方正楷体_GB2312" panose="02000000000000000000" charset="-122"/>
              </a:rPr>
              <a:t>4</a:t>
            </a:r>
            <a:r>
              <a:rPr lang="zh-CN" altLang="en-US" sz="2400" dirty="0">
                <a:solidFill>
                  <a:schemeClr val="tx1"/>
                </a:solidFill>
                <a:latin typeface="方正楷体_GB2312" panose="02000000000000000000" charset="-122"/>
                <a:ea typeface="方正楷体_GB2312" panose="02000000000000000000" charset="-122"/>
                <a:cs typeface="方正楷体_GB2312" panose="02000000000000000000" charset="-122"/>
              </a:rPr>
              <a:t>：打开小程序，看看你能解锁几个系统。</a:t>
            </a:r>
          </a:p>
        </p:txBody>
      </p:sp>
      <p:pic>
        <p:nvPicPr>
          <p:cNvPr id="2" name="图片 1"/>
          <p:cNvPicPr/>
          <p:nvPr/>
        </p:nvPicPr>
        <p:blipFill>
          <a:blip r:embed="rId5"/>
          <a:stretch>
            <a:fillRect/>
          </a:stretch>
        </p:blipFill>
        <p:spPr>
          <a:xfrm>
            <a:off x="1778635" y="2256155"/>
            <a:ext cx="6426835" cy="4164965"/>
          </a:xfrm>
          <a:prstGeom prst="rect">
            <a:avLst/>
          </a:prstGeom>
        </p:spPr>
      </p:pic>
      <p:sp>
        <p:nvSpPr>
          <p:cNvPr id="8" name="文本框 7">
            <a:hlinkClick r:id="rId6"/>
          </p:cNvPr>
          <p:cNvSpPr txBox="1"/>
          <p:nvPr/>
        </p:nvSpPr>
        <p:spPr>
          <a:xfrm>
            <a:off x="8205470" y="6051788"/>
            <a:ext cx="27598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请同学们打开</a:t>
            </a:r>
            <a:r>
              <a:rPr lang="en-US" altLang="zh-CN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《</a:t>
            </a: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小程序</a:t>
            </a:r>
            <a:r>
              <a:rPr lang="en-US" altLang="zh-CN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》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ldLvl="0" animBg="1"/>
      <p:bldP spid="12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1"/>
          <p:cNvSpPr>
            <a:spLocks noGrp="1"/>
          </p:cNvSpPr>
          <p:nvPr>
            <p:custDataLst>
              <p:tags r:id="rId2"/>
            </p:custDataLst>
          </p:nvPr>
        </p:nvSpPr>
        <p:spPr>
          <a:xfrm>
            <a:off x="695960" y="360000"/>
            <a:ext cx="10800000" cy="720000"/>
          </a:xfrm>
          <a:prstGeom prst="rect">
            <a:avLst/>
          </a:prstGeom>
        </p:spPr>
        <p:txBody>
          <a:bodyPr vert="horz" wrap="square" lIns="0" tIns="0" rIns="0" bIns="0" rtlCol="0" anchor="b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tabLst>
                <a:tab pos="2060575" algn="l"/>
              </a:tabLst>
              <a:defRPr sz="3200" b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>
              <a:buClrTx/>
              <a:buSzTx/>
              <a:buFontTx/>
            </a:pPr>
            <a:r>
              <a:rPr lang="zh-CN" altLang="en-US" dirty="0">
                <a:sym typeface="+mn-ea"/>
              </a:rPr>
              <a:t>五、身边的系统</a:t>
            </a:r>
          </a:p>
        </p:txBody>
      </p:sp>
      <p:grpSp>
        <p:nvGrpSpPr>
          <p:cNvPr id="9" name="组合 8"/>
          <p:cNvGrpSpPr/>
          <p:nvPr/>
        </p:nvGrpSpPr>
        <p:grpSpPr>
          <a:xfrm>
            <a:off x="647065" y="1368425"/>
            <a:ext cx="772795" cy="655955"/>
            <a:chOff x="324" y="2488"/>
            <a:chExt cx="1575" cy="1346"/>
          </a:xfrm>
          <a:solidFill>
            <a:schemeClr val="accent4">
              <a:lumMod val="40000"/>
              <a:lumOff val="60000"/>
            </a:schemeClr>
          </a:solidFill>
        </p:grpSpPr>
        <p:sp>
          <p:nvSpPr>
            <p:cNvPr id="10" name="流程图: 决策 9"/>
            <p:cNvSpPr/>
            <p:nvPr/>
          </p:nvSpPr>
          <p:spPr>
            <a:xfrm>
              <a:off x="324" y="2488"/>
              <a:ext cx="1165" cy="1347"/>
            </a:xfrm>
            <a:prstGeom prst="flowChartDecision">
              <a:avLst/>
            </a:prstGeom>
            <a:solidFill>
              <a:schemeClr val="accent4">
                <a:lumMod val="40000"/>
                <a:lumOff val="60000"/>
                <a:alpha val="73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方正仿宋_GB2312" panose="02000000000000000000" charset="-122"/>
              </a:endParaRPr>
            </a:p>
          </p:txBody>
        </p:sp>
        <p:sp>
          <p:nvSpPr>
            <p:cNvPr id="11" name="流程图: 决策 10"/>
            <p:cNvSpPr/>
            <p:nvPr/>
          </p:nvSpPr>
          <p:spPr>
            <a:xfrm>
              <a:off x="735" y="2488"/>
              <a:ext cx="1165" cy="1347"/>
            </a:xfrm>
            <a:prstGeom prst="flowChartDecision">
              <a:avLst/>
            </a:prstGeom>
            <a:solidFill>
              <a:schemeClr val="accent4">
                <a:lumMod val="40000"/>
                <a:lumOff val="60000"/>
                <a:alpha val="73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方正仿宋_GB2312" panose="02000000000000000000" charset="-122"/>
              </a:endParaRPr>
            </a:p>
          </p:txBody>
        </p:sp>
      </p:grpSp>
      <p:sp>
        <p:nvSpPr>
          <p:cNvPr id="12" name="文本框 11"/>
          <p:cNvSpPr txBox="1"/>
          <p:nvPr>
            <p:custDataLst>
              <p:tags r:id="rId3"/>
            </p:custDataLst>
          </p:nvPr>
        </p:nvSpPr>
        <p:spPr>
          <a:xfrm>
            <a:off x="1521460" y="1367790"/>
            <a:ext cx="4470400" cy="757555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rgbClr val="FFFFFF"/>
          </a:lnRef>
          <a:fillRef idx="3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/>
          <a:lstStyle/>
          <a:p>
            <a:pPr>
              <a:lnSpc>
                <a:spcPct val="150000"/>
              </a:lnSpc>
            </a:pPr>
            <a:r>
              <a:rPr lang="zh-CN" altLang="en-US" sz="2400">
                <a:solidFill>
                  <a:schemeClr val="tx1"/>
                </a:solidFill>
                <a:latin typeface="方正楷体_GB2312" panose="02000000000000000000" charset="-122"/>
                <a:ea typeface="方正楷体_GB2312" panose="02000000000000000000" charset="-122"/>
                <a:cs typeface="方正楷体_GB2312" panose="02000000000000000000" charset="-122"/>
              </a:rPr>
              <a:t>想一想，这些系统哪里不同？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1524635" y="2708910"/>
            <a:ext cx="5619115" cy="17773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285750" indent="-285750">
              <a:lnSpc>
                <a:spcPct val="200000"/>
              </a:lnSpc>
              <a:buFont typeface="Wingdings" panose="05000000000000000000" charset="0"/>
              <a:buChar char="l"/>
            </a:pPr>
            <a:r>
              <a:rPr lang="zh-CN" altLang="en-US" sz="2400">
                <a:latin typeface="方正楷体_GB2312" panose="02000000000000000000" charset="-122"/>
                <a:ea typeface="方正楷体_GB2312" panose="02000000000000000000" charset="-122"/>
              </a:rPr>
              <a:t>森林、海洋、人体系统</a:t>
            </a:r>
          </a:p>
          <a:p>
            <a:pPr marL="285750" indent="-285750">
              <a:lnSpc>
                <a:spcPct val="200000"/>
              </a:lnSpc>
              <a:buFont typeface="Wingdings" panose="05000000000000000000" charset="0"/>
              <a:buChar char="l"/>
            </a:pPr>
            <a:r>
              <a:rPr lang="zh-CN" altLang="en-US" sz="2400">
                <a:latin typeface="方正楷体_GB2312" panose="02000000000000000000" charset="-122"/>
                <a:ea typeface="方正楷体_GB2312" panose="02000000000000000000" charset="-122"/>
              </a:rPr>
              <a:t>台灯、灯泡、医院、学校系统</a:t>
            </a:r>
          </a:p>
        </p:txBody>
      </p:sp>
      <p:sp>
        <p:nvSpPr>
          <p:cNvPr id="6" name="圆角矩形 5"/>
          <p:cNvSpPr/>
          <p:nvPr/>
        </p:nvSpPr>
        <p:spPr>
          <a:xfrm>
            <a:off x="5157470" y="3030855"/>
            <a:ext cx="1802765" cy="42735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>
                <a:solidFill>
                  <a:srgbClr val="FF0000"/>
                </a:solidFill>
                <a:latin typeface="方正楷体_GB2312" panose="02000000000000000000" charset="-122"/>
                <a:ea typeface="方正楷体_GB2312" panose="02000000000000000000" charset="-122"/>
              </a:rPr>
              <a:t>自然系统</a:t>
            </a:r>
          </a:p>
        </p:txBody>
      </p:sp>
      <p:sp>
        <p:nvSpPr>
          <p:cNvPr id="8" name="圆角矩形 7"/>
          <p:cNvSpPr/>
          <p:nvPr/>
        </p:nvSpPr>
        <p:spPr>
          <a:xfrm>
            <a:off x="5991860" y="3724275"/>
            <a:ext cx="1816735" cy="44386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>
                <a:solidFill>
                  <a:srgbClr val="FF0000"/>
                </a:solidFill>
                <a:latin typeface="方正楷体_GB2312" panose="02000000000000000000" charset="-122"/>
                <a:ea typeface="方正楷体_GB2312" panose="02000000000000000000" charset="-122"/>
              </a:rPr>
              <a:t>人造系统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1" animBg="1"/>
      <p:bldP spid="5" grpId="0"/>
      <p:bldP spid="5" grpId="1"/>
      <p:bldP spid="6" grpId="0" bldLvl="0" animBg="1"/>
      <p:bldP spid="6" grpId="1" animBg="1"/>
      <p:bldP spid="8" grpId="0" bldLvl="0" animBg="1"/>
      <p:bldP spid="8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1"/>
          <p:cNvSpPr>
            <a:spLocks noGrp="1"/>
          </p:cNvSpPr>
          <p:nvPr>
            <p:custDataLst>
              <p:tags r:id="rId2"/>
            </p:custDataLst>
          </p:nvPr>
        </p:nvSpPr>
        <p:spPr>
          <a:xfrm>
            <a:off x="695960" y="360000"/>
            <a:ext cx="10800000" cy="720000"/>
          </a:xfrm>
          <a:prstGeom prst="rect">
            <a:avLst/>
          </a:prstGeom>
        </p:spPr>
        <p:txBody>
          <a:bodyPr vert="horz" wrap="square" lIns="0" tIns="0" rIns="0" bIns="0" rtlCol="0" anchor="b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tabLst>
                <a:tab pos="2060575" algn="l"/>
              </a:tabLst>
              <a:defRPr sz="3200" b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>
              <a:buClrTx/>
              <a:buSzTx/>
              <a:buFontTx/>
            </a:pPr>
            <a:r>
              <a:rPr lang="zh-CN" altLang="en-US" dirty="0">
                <a:sym typeface="+mn-ea"/>
              </a:rPr>
              <a:t>五、身边的系统</a:t>
            </a:r>
          </a:p>
        </p:txBody>
      </p:sp>
      <p:grpSp>
        <p:nvGrpSpPr>
          <p:cNvPr id="9" name="组合 8"/>
          <p:cNvGrpSpPr/>
          <p:nvPr/>
        </p:nvGrpSpPr>
        <p:grpSpPr>
          <a:xfrm>
            <a:off x="647065" y="1368425"/>
            <a:ext cx="772795" cy="655955"/>
            <a:chOff x="324" y="2488"/>
            <a:chExt cx="1575" cy="1346"/>
          </a:xfrm>
          <a:solidFill>
            <a:schemeClr val="accent4">
              <a:lumMod val="40000"/>
              <a:lumOff val="60000"/>
            </a:schemeClr>
          </a:solidFill>
        </p:grpSpPr>
        <p:sp>
          <p:nvSpPr>
            <p:cNvPr id="10" name="流程图: 决策 9"/>
            <p:cNvSpPr/>
            <p:nvPr/>
          </p:nvSpPr>
          <p:spPr>
            <a:xfrm>
              <a:off x="324" y="2488"/>
              <a:ext cx="1165" cy="1347"/>
            </a:xfrm>
            <a:prstGeom prst="flowChartDecision">
              <a:avLst/>
            </a:prstGeom>
            <a:solidFill>
              <a:schemeClr val="accent4">
                <a:lumMod val="40000"/>
                <a:lumOff val="60000"/>
                <a:alpha val="73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方正仿宋_GB2312" panose="02000000000000000000" charset="-122"/>
              </a:endParaRPr>
            </a:p>
          </p:txBody>
        </p:sp>
        <p:sp>
          <p:nvSpPr>
            <p:cNvPr id="11" name="流程图: 决策 10"/>
            <p:cNvSpPr/>
            <p:nvPr/>
          </p:nvSpPr>
          <p:spPr>
            <a:xfrm>
              <a:off x="735" y="2488"/>
              <a:ext cx="1165" cy="1347"/>
            </a:xfrm>
            <a:prstGeom prst="flowChartDecision">
              <a:avLst/>
            </a:prstGeom>
            <a:solidFill>
              <a:schemeClr val="accent4">
                <a:lumMod val="40000"/>
                <a:lumOff val="60000"/>
                <a:alpha val="73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方正仿宋_GB2312" panose="02000000000000000000" charset="-122"/>
              </a:endParaRPr>
            </a:p>
          </p:txBody>
        </p:sp>
      </p:grpSp>
      <p:sp>
        <p:nvSpPr>
          <p:cNvPr id="12" name="文本框 11"/>
          <p:cNvSpPr txBox="1"/>
          <p:nvPr>
            <p:custDataLst>
              <p:tags r:id="rId3"/>
            </p:custDataLst>
          </p:nvPr>
        </p:nvSpPr>
        <p:spPr>
          <a:xfrm>
            <a:off x="1521460" y="1367790"/>
            <a:ext cx="2722245" cy="757555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rgbClr val="FFFFFF"/>
          </a:lnRef>
          <a:fillRef idx="3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/>
          <a:lstStyle/>
          <a:p>
            <a:pPr>
              <a:lnSpc>
                <a:spcPct val="150000"/>
              </a:lnSpc>
            </a:pPr>
            <a:r>
              <a:rPr lang="zh-CN" altLang="en-US" sz="2400">
                <a:solidFill>
                  <a:schemeClr val="tx1"/>
                </a:solidFill>
                <a:latin typeface="方正楷体_GB2312" panose="02000000000000000000" charset="-122"/>
                <a:ea typeface="方正楷体_GB2312" panose="02000000000000000000" charset="-122"/>
                <a:cs typeface="方正楷体_GB2312" panose="02000000000000000000" charset="-122"/>
              </a:rPr>
              <a:t>它是哪一类系统？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6092825" y="2413000"/>
            <a:ext cx="5791835" cy="86169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285750" indent="-285750">
              <a:lnSpc>
                <a:spcPct val="200000"/>
              </a:lnSpc>
              <a:buFont typeface="Wingdings" panose="05000000000000000000" charset="0"/>
              <a:buChar char="l"/>
            </a:pPr>
            <a:r>
              <a:rPr lang="zh-CN" altLang="en-US" sz="2800">
                <a:latin typeface="方正楷体_GB2312" panose="02000000000000000000" charset="-122"/>
                <a:ea typeface="方正楷体_GB2312" panose="02000000000000000000" charset="-122"/>
              </a:rPr>
              <a:t>人造小水族箱，是哪一类系统？</a:t>
            </a:r>
          </a:p>
        </p:txBody>
      </p:sp>
      <p:sp>
        <p:nvSpPr>
          <p:cNvPr id="6" name="圆角矩形 5"/>
          <p:cNvSpPr/>
          <p:nvPr/>
        </p:nvSpPr>
        <p:spPr>
          <a:xfrm>
            <a:off x="6092825" y="3572510"/>
            <a:ext cx="1196340" cy="76708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>
                <a:solidFill>
                  <a:schemeClr val="tx1"/>
                </a:solidFill>
                <a:latin typeface="方正楷体_GB2312" panose="02000000000000000000" charset="-122"/>
                <a:ea typeface="方正楷体_GB2312" panose="02000000000000000000" charset="-122"/>
              </a:rPr>
              <a:t>自然</a:t>
            </a:r>
          </a:p>
          <a:p>
            <a:pPr algn="ctr"/>
            <a:r>
              <a:rPr lang="zh-CN" altLang="en-US" sz="2400" b="1">
                <a:solidFill>
                  <a:schemeClr val="tx1"/>
                </a:solidFill>
                <a:latin typeface="方正楷体_GB2312" panose="02000000000000000000" charset="-122"/>
                <a:ea typeface="方正楷体_GB2312" panose="02000000000000000000" charset="-122"/>
              </a:rPr>
              <a:t>系统</a:t>
            </a:r>
          </a:p>
        </p:txBody>
      </p:sp>
      <p:sp>
        <p:nvSpPr>
          <p:cNvPr id="8" name="圆角矩形 7"/>
          <p:cNvSpPr/>
          <p:nvPr/>
        </p:nvSpPr>
        <p:spPr>
          <a:xfrm>
            <a:off x="8274685" y="3556635"/>
            <a:ext cx="1179195" cy="77533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>
                <a:solidFill>
                  <a:schemeClr val="tx1"/>
                </a:solidFill>
                <a:latin typeface="方正楷体_GB2312" panose="02000000000000000000" charset="-122"/>
                <a:ea typeface="方正楷体_GB2312" panose="02000000000000000000" charset="-122"/>
              </a:rPr>
              <a:t>人造</a:t>
            </a:r>
          </a:p>
          <a:p>
            <a:pPr algn="ctr"/>
            <a:r>
              <a:rPr lang="zh-CN" altLang="en-US" sz="2400" b="1">
                <a:solidFill>
                  <a:schemeClr val="tx1"/>
                </a:solidFill>
                <a:latin typeface="方正楷体_GB2312" panose="02000000000000000000" charset="-122"/>
                <a:ea typeface="方正楷体_GB2312" panose="02000000000000000000" charset="-122"/>
              </a:rPr>
              <a:t>系统</a:t>
            </a:r>
          </a:p>
        </p:txBody>
      </p:sp>
      <p:pic>
        <p:nvPicPr>
          <p:cNvPr id="3" name="图片 2" descr="水族馆,鱼类,丽体鱼,马拉维湖,水,水平画幅,无人,植物,礁石,鱼缸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5280" y="2413000"/>
            <a:ext cx="5196840" cy="3695065"/>
          </a:xfrm>
          <a:prstGeom prst="rect">
            <a:avLst/>
          </a:prstGeom>
        </p:spPr>
      </p:pic>
      <p:pic>
        <p:nvPicPr>
          <p:cNvPr id="4" name="图片 3" descr="加号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439660" y="3556635"/>
            <a:ext cx="684530" cy="684530"/>
          </a:xfrm>
          <a:prstGeom prst="rect">
            <a:avLst/>
          </a:prstGeom>
        </p:spPr>
      </p:pic>
      <p:sp>
        <p:nvSpPr>
          <p:cNvPr id="14" name="圆角矩形 13"/>
          <p:cNvSpPr/>
          <p:nvPr/>
        </p:nvSpPr>
        <p:spPr>
          <a:xfrm>
            <a:off x="10497185" y="3472815"/>
            <a:ext cx="1211580" cy="89471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>
                <a:solidFill>
                  <a:srgbClr val="FF0000"/>
                </a:solidFill>
                <a:latin typeface="方正楷体_GB2312" panose="02000000000000000000" charset="-122"/>
                <a:ea typeface="方正楷体_GB2312" panose="02000000000000000000" charset="-122"/>
              </a:rPr>
              <a:t>复合</a:t>
            </a:r>
          </a:p>
          <a:p>
            <a:pPr algn="ctr"/>
            <a:r>
              <a:rPr lang="zh-CN" altLang="en-US" sz="2400" b="1">
                <a:solidFill>
                  <a:srgbClr val="FF0000"/>
                </a:solidFill>
                <a:latin typeface="方正楷体_GB2312" panose="02000000000000000000" charset="-122"/>
                <a:ea typeface="方正楷体_GB2312" panose="02000000000000000000" charset="-122"/>
              </a:rPr>
              <a:t>系统</a:t>
            </a:r>
          </a:p>
        </p:txBody>
      </p:sp>
      <p:pic>
        <p:nvPicPr>
          <p:cNvPr id="15" name="图片 14" descr="等于号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547860" y="3535045"/>
            <a:ext cx="796925" cy="79692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1" animBg="1"/>
      <p:bldP spid="6" grpId="0" animBg="1"/>
      <p:bldP spid="6" grpId="1" animBg="1"/>
      <p:bldP spid="8" grpId="0" animBg="1"/>
      <p:bldP spid="8" grpId="1" animBg="1"/>
      <p:bldP spid="14" grpId="0" animBg="1"/>
      <p:bldP spid="14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1"/>
          <p:cNvSpPr>
            <a:spLocks noGrp="1"/>
          </p:cNvSpPr>
          <p:nvPr>
            <p:custDataLst>
              <p:tags r:id="rId2"/>
            </p:custDataLst>
          </p:nvPr>
        </p:nvSpPr>
        <p:spPr>
          <a:xfrm>
            <a:off x="695960" y="360000"/>
            <a:ext cx="10800000" cy="720000"/>
          </a:xfrm>
          <a:prstGeom prst="rect">
            <a:avLst/>
          </a:prstGeom>
        </p:spPr>
        <p:txBody>
          <a:bodyPr vert="horz" wrap="square" lIns="0" tIns="0" rIns="0" bIns="0" rtlCol="0" anchor="b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tabLst>
                <a:tab pos="2060575" algn="l"/>
              </a:tabLst>
              <a:defRPr sz="3200" b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>
              <a:buClrTx/>
              <a:buSzTx/>
              <a:buFontTx/>
            </a:pPr>
            <a:r>
              <a:rPr lang="zh-CN" altLang="en-US" dirty="0">
                <a:sym typeface="+mn-ea"/>
              </a:rPr>
              <a:t>五、身边的系统</a:t>
            </a:r>
          </a:p>
        </p:txBody>
      </p:sp>
      <p:grpSp>
        <p:nvGrpSpPr>
          <p:cNvPr id="9" name="组合 8"/>
          <p:cNvGrpSpPr/>
          <p:nvPr/>
        </p:nvGrpSpPr>
        <p:grpSpPr>
          <a:xfrm>
            <a:off x="647065" y="1368425"/>
            <a:ext cx="772795" cy="655955"/>
            <a:chOff x="324" y="2488"/>
            <a:chExt cx="1575" cy="1346"/>
          </a:xfrm>
          <a:solidFill>
            <a:schemeClr val="accent4">
              <a:lumMod val="40000"/>
              <a:lumOff val="60000"/>
            </a:schemeClr>
          </a:solidFill>
        </p:grpSpPr>
        <p:sp>
          <p:nvSpPr>
            <p:cNvPr id="10" name="流程图: 决策 9"/>
            <p:cNvSpPr/>
            <p:nvPr/>
          </p:nvSpPr>
          <p:spPr>
            <a:xfrm>
              <a:off x="324" y="2488"/>
              <a:ext cx="1165" cy="1347"/>
            </a:xfrm>
            <a:prstGeom prst="flowChartDecision">
              <a:avLst/>
            </a:prstGeom>
            <a:solidFill>
              <a:schemeClr val="accent4">
                <a:lumMod val="40000"/>
                <a:lumOff val="60000"/>
                <a:alpha val="73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方正仿宋_GB2312" panose="02000000000000000000" charset="-122"/>
              </a:endParaRPr>
            </a:p>
          </p:txBody>
        </p:sp>
        <p:sp>
          <p:nvSpPr>
            <p:cNvPr id="11" name="流程图: 决策 10"/>
            <p:cNvSpPr/>
            <p:nvPr/>
          </p:nvSpPr>
          <p:spPr>
            <a:xfrm>
              <a:off x="735" y="2488"/>
              <a:ext cx="1165" cy="1347"/>
            </a:xfrm>
            <a:prstGeom prst="flowChartDecision">
              <a:avLst/>
            </a:prstGeom>
            <a:solidFill>
              <a:schemeClr val="accent4">
                <a:lumMod val="40000"/>
                <a:lumOff val="60000"/>
                <a:alpha val="73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方正仿宋_GB2312" panose="02000000000000000000" charset="-122"/>
              </a:endParaRPr>
            </a:p>
          </p:txBody>
        </p:sp>
      </p:grpSp>
      <p:sp>
        <p:nvSpPr>
          <p:cNvPr id="12" name="文本框 11"/>
          <p:cNvSpPr txBox="1"/>
          <p:nvPr>
            <p:custDataLst>
              <p:tags r:id="rId3"/>
            </p:custDataLst>
          </p:nvPr>
        </p:nvSpPr>
        <p:spPr>
          <a:xfrm>
            <a:off x="1521460" y="1345641"/>
            <a:ext cx="8595245" cy="1127683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rgbClr val="FFFFFF"/>
          </a:lnRef>
          <a:fillRef idx="3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/>
          <a:lstStyle/>
          <a:p>
            <a:pPr>
              <a:lnSpc>
                <a:spcPct val="150000"/>
              </a:lnSpc>
            </a:pPr>
            <a:r>
              <a:rPr lang="zh-CN" altLang="en-US" sz="2400" dirty="0">
                <a:solidFill>
                  <a:schemeClr val="tx1"/>
                </a:solidFill>
                <a:latin typeface="方正楷体_GB2312" panose="02000000000000000000" charset="-122"/>
                <a:ea typeface="方正楷体_GB2312" panose="02000000000000000000" charset="-122"/>
                <a:cs typeface="方正楷体_GB2312" panose="02000000000000000000" charset="-122"/>
              </a:rPr>
              <a:t>任务</a:t>
            </a:r>
            <a:r>
              <a:rPr lang="en-US" altLang="zh-CN" sz="2400" dirty="0">
                <a:solidFill>
                  <a:schemeClr val="tx1"/>
                </a:solidFill>
                <a:latin typeface="方正楷体_GB2312" panose="02000000000000000000" charset="-122"/>
                <a:ea typeface="方正楷体_GB2312" panose="02000000000000000000" charset="-122"/>
                <a:cs typeface="方正楷体_GB2312" panose="02000000000000000000" charset="-122"/>
              </a:rPr>
              <a:t>5</a:t>
            </a:r>
            <a:r>
              <a:rPr lang="zh-CN" altLang="en-US" sz="2400" dirty="0">
                <a:solidFill>
                  <a:schemeClr val="tx1"/>
                </a:solidFill>
                <a:latin typeface="方正楷体_GB2312" panose="02000000000000000000" charset="-122"/>
                <a:ea typeface="方正楷体_GB2312" panose="02000000000000000000" charset="-122"/>
                <a:cs typeface="方正楷体_GB2312" panose="02000000000000000000" charset="-122"/>
              </a:rPr>
              <a:t>：你们还想了解哪个系统</a:t>
            </a:r>
            <a:r>
              <a:rPr lang="zh-CN" altLang="en-US" sz="2400" dirty="0" smtClean="0">
                <a:solidFill>
                  <a:schemeClr val="tx1"/>
                </a:solidFill>
                <a:latin typeface="方正楷体_GB2312" panose="02000000000000000000" charset="-122"/>
                <a:ea typeface="方正楷体_GB2312" panose="02000000000000000000" charset="-122"/>
                <a:cs typeface="方正楷体_GB2312" panose="02000000000000000000" charset="-122"/>
              </a:rPr>
              <a:t>？</a:t>
            </a:r>
            <a:r>
              <a:rPr lang="zh-CN" altLang="en-US" sz="2400" dirty="0">
                <a:solidFill>
                  <a:schemeClr val="tx1"/>
                </a:solidFill>
                <a:latin typeface="方正楷体_GB2312" panose="02000000000000000000" charset="-122"/>
                <a:ea typeface="方正楷体_GB2312" panose="02000000000000000000" charset="-122"/>
                <a:cs typeface="方正楷体_GB2312" panose="02000000000000000000" charset="-122"/>
              </a:rPr>
              <a:t>借助人工智能工具合作研究这个系统，并撰写系统研究报告。</a:t>
            </a:r>
          </a:p>
        </p:txBody>
      </p:sp>
      <p:sp>
        <p:nvSpPr>
          <p:cNvPr id="6" name="圆角矩形 5"/>
          <p:cNvSpPr/>
          <p:nvPr/>
        </p:nvSpPr>
        <p:spPr>
          <a:xfrm>
            <a:off x="2012950" y="2837815"/>
            <a:ext cx="1885950" cy="76708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>
                <a:solidFill>
                  <a:schemeClr val="tx1"/>
                </a:solidFill>
                <a:latin typeface="方正楷体_GB2312" panose="02000000000000000000" charset="-122"/>
                <a:ea typeface="方正楷体_GB2312" panose="02000000000000000000" charset="-122"/>
              </a:rPr>
              <a:t>自然系统</a:t>
            </a:r>
          </a:p>
        </p:txBody>
      </p:sp>
      <p:sp>
        <p:nvSpPr>
          <p:cNvPr id="8" name="圆角矩形 7"/>
          <p:cNvSpPr/>
          <p:nvPr/>
        </p:nvSpPr>
        <p:spPr>
          <a:xfrm>
            <a:off x="4833620" y="2853055"/>
            <a:ext cx="1948180" cy="77533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>
                <a:solidFill>
                  <a:schemeClr val="tx1"/>
                </a:solidFill>
                <a:latin typeface="方正楷体_GB2312" panose="02000000000000000000" charset="-122"/>
                <a:ea typeface="方正楷体_GB2312" panose="02000000000000000000" charset="-122"/>
              </a:rPr>
              <a:t>人造系统</a:t>
            </a:r>
          </a:p>
        </p:txBody>
      </p:sp>
      <p:sp>
        <p:nvSpPr>
          <p:cNvPr id="14" name="圆角矩形 13"/>
          <p:cNvSpPr/>
          <p:nvPr/>
        </p:nvSpPr>
        <p:spPr>
          <a:xfrm>
            <a:off x="7716520" y="2884805"/>
            <a:ext cx="2233930" cy="7747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2400" b="1">
                <a:solidFill>
                  <a:schemeClr val="tx1"/>
                </a:solidFill>
                <a:latin typeface="方正楷体_GB2312" panose="02000000000000000000" charset="-122"/>
                <a:ea typeface="方正楷体_GB2312" panose="02000000000000000000" charset="-122"/>
                <a:sym typeface="+mn-ea"/>
              </a:rPr>
              <a:t>复合系统</a:t>
            </a:r>
          </a:p>
        </p:txBody>
      </p:sp>
      <p:sp>
        <p:nvSpPr>
          <p:cNvPr id="13" name="文本框 12"/>
          <p:cNvSpPr txBox="1"/>
          <p:nvPr/>
        </p:nvSpPr>
        <p:spPr>
          <a:xfrm>
            <a:off x="647065" y="4070985"/>
            <a:ext cx="10925810" cy="75565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dirty="0">
                <a:latin typeface="方正楷体_GB2312" panose="02000000000000000000" charset="-122"/>
                <a:ea typeface="方正楷体_GB2312" panose="02000000000000000000" charset="-122"/>
                <a:cs typeface="方正楷体_GB2312" panose="02000000000000000000" charset="-122"/>
              </a:rPr>
              <a:t>学习</a:t>
            </a:r>
            <a:r>
              <a:rPr lang="zh-CN" altLang="en-US" sz="2800" dirty="0" smtClean="0">
                <a:latin typeface="方正楷体_GB2312" panose="02000000000000000000" charset="-122"/>
                <a:ea typeface="方正楷体_GB2312" panose="02000000000000000000" charset="-122"/>
                <a:cs typeface="方正楷体_GB2312" panose="02000000000000000000" charset="-122"/>
              </a:rPr>
              <a:t>单</a:t>
            </a:r>
            <a:r>
              <a:rPr lang="zh-CN" altLang="en-US" sz="2800" dirty="0">
                <a:latin typeface="方正楷体_GB2312" panose="02000000000000000000" charset="-122"/>
                <a:ea typeface="方正楷体_GB2312" panose="02000000000000000000" charset="-122"/>
                <a:cs typeface="方正楷体_GB2312" panose="02000000000000000000" charset="-122"/>
              </a:rPr>
              <a:t>三</a:t>
            </a:r>
            <a:r>
              <a:rPr lang="zh-CN" altLang="en-US" sz="2800" dirty="0" smtClean="0">
                <a:latin typeface="方正楷体_GB2312" panose="02000000000000000000" charset="-122"/>
                <a:ea typeface="方正楷体_GB2312" panose="02000000000000000000" charset="-122"/>
                <a:cs typeface="方正楷体_GB2312" panose="02000000000000000000" charset="-122"/>
              </a:rPr>
              <a:t>：</a:t>
            </a:r>
            <a:r>
              <a:rPr lang="zh-CN" altLang="en-US" sz="2800" dirty="0">
                <a:latin typeface="方正楷体_GB2312" panose="02000000000000000000" charset="-122"/>
                <a:ea typeface="方正楷体_GB2312" panose="02000000000000000000" charset="-122"/>
                <a:cs typeface="方正楷体_GB2312" panose="02000000000000000000" charset="-122"/>
              </a:rPr>
              <a:t>我们想研究（</a:t>
            </a:r>
            <a:r>
              <a:rPr lang="en-US" altLang="zh-CN" sz="2800" dirty="0">
                <a:latin typeface="方正楷体_GB2312" panose="02000000000000000000" charset="-122"/>
                <a:ea typeface="方正楷体_GB2312" panose="02000000000000000000" charset="-122"/>
                <a:cs typeface="方正楷体_GB2312" panose="02000000000000000000" charset="-122"/>
              </a:rPr>
              <a:t>           </a:t>
            </a:r>
            <a:r>
              <a:rPr lang="zh-CN" altLang="en-US" sz="2800" dirty="0">
                <a:latin typeface="方正楷体_GB2312" panose="02000000000000000000" charset="-122"/>
                <a:ea typeface="方正楷体_GB2312" panose="02000000000000000000" charset="-122"/>
                <a:cs typeface="方正楷体_GB2312" panose="02000000000000000000" charset="-122"/>
              </a:rPr>
              <a:t>）系统，它是（</a:t>
            </a:r>
            <a:r>
              <a:rPr lang="en-US" altLang="zh-CN" sz="2800" dirty="0">
                <a:latin typeface="方正楷体_GB2312" panose="02000000000000000000" charset="-122"/>
                <a:ea typeface="方正楷体_GB2312" panose="02000000000000000000" charset="-122"/>
                <a:cs typeface="方正楷体_GB2312" panose="02000000000000000000" charset="-122"/>
              </a:rPr>
              <a:t>       </a:t>
            </a:r>
            <a:r>
              <a:rPr lang="zh-CN" altLang="en-US" sz="2800" dirty="0">
                <a:latin typeface="方正楷体_GB2312" panose="02000000000000000000" charset="-122"/>
                <a:ea typeface="方正楷体_GB2312" panose="02000000000000000000" charset="-122"/>
                <a:cs typeface="方正楷体_GB2312" panose="02000000000000000000" charset="-122"/>
              </a:rPr>
              <a:t>）系统。</a:t>
            </a:r>
          </a:p>
        </p:txBody>
      </p:sp>
      <p:sp>
        <p:nvSpPr>
          <p:cNvPr id="15" name="文本框 14">
            <a:hlinkClick r:id="rId5"/>
          </p:cNvPr>
          <p:cNvSpPr txBox="1"/>
          <p:nvPr/>
        </p:nvSpPr>
        <p:spPr>
          <a:xfrm>
            <a:off x="6109970" y="5414145"/>
            <a:ext cx="40067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请</a:t>
            </a: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填写</a:t>
            </a:r>
            <a:r>
              <a:rPr lang="en-US" altLang="zh-CN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《</a:t>
            </a: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学习单三</a:t>
            </a:r>
            <a:r>
              <a:rPr lang="en-US" altLang="zh-CN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》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文本框 15">
            <a:hlinkClick r:id="rId6"/>
          </p:cNvPr>
          <p:cNvSpPr txBox="1"/>
          <p:nvPr/>
        </p:nvSpPr>
        <p:spPr>
          <a:xfrm>
            <a:off x="1682058" y="5356979"/>
            <a:ext cx="1667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err="1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deepseek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1" animBg="1"/>
      <p:bldP spid="1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1"/>
          <p:cNvSpPr>
            <a:spLocks noGrp="1"/>
          </p:cNvSpPr>
          <p:nvPr>
            <p:custDataLst>
              <p:tags r:id="rId2"/>
            </p:custDataLst>
          </p:nvPr>
        </p:nvSpPr>
        <p:spPr>
          <a:xfrm>
            <a:off x="695960" y="360000"/>
            <a:ext cx="10800000" cy="720000"/>
          </a:xfrm>
          <a:prstGeom prst="rect">
            <a:avLst/>
          </a:prstGeom>
        </p:spPr>
        <p:txBody>
          <a:bodyPr vert="horz" wrap="square" lIns="0" tIns="0" rIns="0" bIns="0" rtlCol="0" anchor="b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tabLst>
                <a:tab pos="2060575" algn="l"/>
              </a:tabLst>
              <a:defRPr sz="3200" b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>
              <a:buClrTx/>
              <a:buSzTx/>
              <a:buFontTx/>
            </a:pPr>
            <a:r>
              <a:rPr lang="zh-CN" altLang="en-US" dirty="0">
                <a:sym typeface="+mn-ea"/>
              </a:rPr>
              <a:t>六、撰写系统研究报告</a:t>
            </a:r>
          </a:p>
        </p:txBody>
      </p:sp>
      <p:grpSp>
        <p:nvGrpSpPr>
          <p:cNvPr id="9" name="组合 8"/>
          <p:cNvGrpSpPr/>
          <p:nvPr/>
        </p:nvGrpSpPr>
        <p:grpSpPr>
          <a:xfrm>
            <a:off x="647065" y="1368425"/>
            <a:ext cx="772795" cy="655955"/>
            <a:chOff x="324" y="2488"/>
            <a:chExt cx="1575" cy="1346"/>
          </a:xfrm>
          <a:solidFill>
            <a:schemeClr val="accent4">
              <a:lumMod val="40000"/>
              <a:lumOff val="60000"/>
            </a:schemeClr>
          </a:solidFill>
        </p:grpSpPr>
        <p:sp>
          <p:nvSpPr>
            <p:cNvPr id="10" name="流程图: 决策 9"/>
            <p:cNvSpPr/>
            <p:nvPr/>
          </p:nvSpPr>
          <p:spPr>
            <a:xfrm>
              <a:off x="324" y="2488"/>
              <a:ext cx="1165" cy="1347"/>
            </a:xfrm>
            <a:prstGeom prst="flowChartDecision">
              <a:avLst/>
            </a:prstGeom>
            <a:solidFill>
              <a:schemeClr val="accent4">
                <a:lumMod val="40000"/>
                <a:lumOff val="60000"/>
                <a:alpha val="73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方正仿宋_GB2312" panose="02000000000000000000" charset="-122"/>
              </a:endParaRPr>
            </a:p>
          </p:txBody>
        </p:sp>
        <p:sp>
          <p:nvSpPr>
            <p:cNvPr id="11" name="流程图: 决策 10"/>
            <p:cNvSpPr/>
            <p:nvPr/>
          </p:nvSpPr>
          <p:spPr>
            <a:xfrm>
              <a:off x="735" y="2488"/>
              <a:ext cx="1165" cy="1347"/>
            </a:xfrm>
            <a:prstGeom prst="flowChartDecision">
              <a:avLst/>
            </a:prstGeom>
            <a:solidFill>
              <a:schemeClr val="accent4">
                <a:lumMod val="40000"/>
                <a:lumOff val="60000"/>
                <a:alpha val="73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方正仿宋_GB2312" panose="02000000000000000000" charset="-122"/>
              </a:endParaRPr>
            </a:p>
          </p:txBody>
        </p:sp>
      </p:grpSp>
      <p:sp>
        <p:nvSpPr>
          <p:cNvPr id="12" name="文本框 11"/>
          <p:cNvSpPr txBox="1"/>
          <p:nvPr>
            <p:custDataLst>
              <p:tags r:id="rId3"/>
            </p:custDataLst>
          </p:nvPr>
        </p:nvSpPr>
        <p:spPr>
          <a:xfrm>
            <a:off x="1521460" y="1367790"/>
            <a:ext cx="9761855" cy="1290955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rgbClr val="FFFFFF"/>
          </a:lnRef>
          <a:fillRef idx="3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/>
          <a:lstStyle/>
          <a:p>
            <a:pPr>
              <a:lnSpc>
                <a:spcPct val="150000"/>
              </a:lnSpc>
            </a:pPr>
            <a:r>
              <a:rPr lang="zh-CN" altLang="en-US" sz="2400" dirty="0" smtClean="0">
                <a:solidFill>
                  <a:schemeClr val="tx1"/>
                </a:solidFill>
                <a:latin typeface="方正楷体_GB2312" panose="02000000000000000000" charset="-122"/>
                <a:ea typeface="方正楷体_GB2312" panose="02000000000000000000" charset="-122"/>
                <a:cs typeface="方正楷体_GB2312" panose="02000000000000000000" charset="-122"/>
              </a:rPr>
              <a:t>借助</a:t>
            </a:r>
            <a:r>
              <a:rPr lang="zh-CN" altLang="en-US" sz="2400" dirty="0">
                <a:solidFill>
                  <a:schemeClr val="tx1"/>
                </a:solidFill>
                <a:latin typeface="方正楷体_GB2312" panose="02000000000000000000" charset="-122"/>
                <a:ea typeface="方正楷体_GB2312" panose="02000000000000000000" charset="-122"/>
                <a:cs typeface="方正楷体_GB2312" panose="02000000000000000000" charset="-122"/>
              </a:rPr>
              <a:t>人工智能工具合作</a:t>
            </a:r>
            <a:r>
              <a:rPr lang="zh-CN" altLang="en-US" sz="2400" dirty="0" smtClean="0">
                <a:solidFill>
                  <a:schemeClr val="tx1"/>
                </a:solidFill>
                <a:latin typeface="方正楷体_GB2312" panose="02000000000000000000" charset="-122"/>
                <a:ea typeface="方正楷体_GB2312" panose="02000000000000000000" charset="-122"/>
                <a:cs typeface="方正楷体_GB2312" panose="02000000000000000000" charset="-122"/>
              </a:rPr>
              <a:t>研究选定的系统</a:t>
            </a:r>
            <a:r>
              <a:rPr lang="zh-CN" altLang="en-US" sz="2400" dirty="0">
                <a:solidFill>
                  <a:schemeClr val="tx1"/>
                </a:solidFill>
                <a:latin typeface="方正楷体_GB2312" panose="02000000000000000000" charset="-122"/>
                <a:ea typeface="方正楷体_GB2312" panose="02000000000000000000" charset="-122"/>
                <a:cs typeface="方正楷体_GB2312" panose="02000000000000000000" charset="-122"/>
              </a:rPr>
              <a:t>，并撰写系统研究报告</a:t>
            </a:r>
            <a:r>
              <a:rPr lang="zh-CN" altLang="en-US" sz="2400" dirty="0" smtClean="0">
                <a:solidFill>
                  <a:schemeClr val="tx1"/>
                </a:solidFill>
                <a:latin typeface="方正楷体_GB2312" panose="02000000000000000000" charset="-122"/>
                <a:ea typeface="方正楷体_GB2312" panose="02000000000000000000" charset="-122"/>
                <a:cs typeface="方正楷体_GB2312" panose="02000000000000000000" charset="-122"/>
              </a:rPr>
              <a:t>。</a:t>
            </a:r>
            <a:endParaRPr lang="en-US" altLang="zh-CN" sz="2400" dirty="0" smtClean="0">
              <a:solidFill>
                <a:schemeClr val="tx1"/>
              </a:solidFill>
              <a:latin typeface="方正楷体_GB2312" panose="02000000000000000000" charset="-122"/>
              <a:ea typeface="方正楷体_GB2312" panose="02000000000000000000" charset="-122"/>
              <a:cs typeface="方正楷体_GB2312" panose="02000000000000000000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400" dirty="0" smtClean="0">
                <a:solidFill>
                  <a:schemeClr val="tx1"/>
                </a:solidFill>
                <a:latin typeface="方正楷体_GB2312" panose="02000000000000000000" charset="-122"/>
                <a:ea typeface="方正楷体_GB2312" panose="02000000000000000000" charset="-122"/>
                <a:cs typeface="方正楷体_GB2312" panose="02000000000000000000" charset="-122"/>
              </a:rPr>
              <a:t>（</a:t>
            </a:r>
            <a:r>
              <a:rPr lang="zh-CN" altLang="en-US" sz="2400" dirty="0">
                <a:solidFill>
                  <a:schemeClr val="tx1"/>
                </a:solidFill>
                <a:latin typeface="方正楷体_GB2312" panose="02000000000000000000" charset="-122"/>
                <a:ea typeface="方正楷体_GB2312" panose="02000000000000000000" charset="-122"/>
                <a:cs typeface="方正楷体_GB2312" panose="02000000000000000000" charset="-122"/>
              </a:rPr>
              <a:t>学习</a:t>
            </a:r>
            <a:r>
              <a:rPr lang="zh-CN" altLang="en-US" sz="2400" dirty="0" smtClean="0">
                <a:solidFill>
                  <a:schemeClr val="tx1"/>
                </a:solidFill>
                <a:latin typeface="方正楷体_GB2312" panose="02000000000000000000" charset="-122"/>
                <a:ea typeface="方正楷体_GB2312" panose="02000000000000000000" charset="-122"/>
                <a:cs typeface="方正楷体_GB2312" panose="02000000000000000000" charset="-122"/>
              </a:rPr>
              <a:t>单三）</a:t>
            </a:r>
            <a:endParaRPr lang="zh-CN" altLang="en-US" sz="2400" dirty="0">
              <a:solidFill>
                <a:schemeClr val="tx1"/>
              </a:solidFill>
              <a:latin typeface="方正楷体_GB2312" panose="02000000000000000000" charset="-122"/>
              <a:ea typeface="方正楷体_GB2312" panose="02000000000000000000" charset="-122"/>
              <a:cs typeface="方正楷体_GB2312" panose="02000000000000000000" charset="-122"/>
            </a:endParaRPr>
          </a:p>
        </p:txBody>
      </p:sp>
      <p:sp>
        <p:nvSpPr>
          <p:cNvPr id="13" name="文本框 12">
            <a:hlinkClick r:id="rId5"/>
          </p:cNvPr>
          <p:cNvSpPr txBox="1"/>
          <p:nvPr/>
        </p:nvSpPr>
        <p:spPr>
          <a:xfrm>
            <a:off x="3731043" y="3938354"/>
            <a:ext cx="40067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查看</a:t>
            </a:r>
            <a:r>
              <a:rPr lang="en-US" altLang="zh-CN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《</a:t>
            </a: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学习单三</a:t>
            </a:r>
            <a:r>
              <a:rPr lang="en-US" altLang="zh-CN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》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p14:dur="500">
        <p159:morph option="byObject"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  <p:bldLst>
      <p:bldP spid="12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021080" y="668655"/>
            <a:ext cx="10341610" cy="276034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dirty="0">
                <a:latin typeface="方正楷体_GB2312" panose="02000000000000000000" charset="-122"/>
                <a:ea typeface="方正楷体_GB2312" panose="02000000000000000000" charset="-122"/>
                <a:cs typeface="方正楷体_GB2312" panose="02000000000000000000" charset="-122"/>
                <a:sym typeface="+mn-ea"/>
              </a:rPr>
              <a:t>    </a:t>
            </a:r>
            <a:r>
              <a:rPr lang="zh-CN" altLang="en-US" sz="2800" dirty="0">
                <a:latin typeface="方正楷体_GB2312" panose="02000000000000000000" charset="-122"/>
                <a:ea typeface="方正楷体_GB2312" panose="02000000000000000000" charset="-122"/>
                <a:cs typeface="方正楷体_GB2312" panose="02000000000000000000" charset="-122"/>
                <a:sym typeface="+mn-ea"/>
              </a:rPr>
              <a:t>如果将人工智能技术融入我们身边的一个系统（如台灯、学校的教学管理系统、城市的交通管理系统、家庭的家居系统等）</a:t>
            </a:r>
            <a:br>
              <a:rPr lang="zh-CN" altLang="en-US" sz="2800" dirty="0">
                <a:latin typeface="方正楷体_GB2312" panose="02000000000000000000" charset="-122"/>
                <a:ea typeface="方正楷体_GB2312" panose="02000000000000000000" charset="-122"/>
                <a:cs typeface="方正楷体_GB2312" panose="02000000000000000000" charset="-122"/>
                <a:sym typeface="+mn-ea"/>
              </a:rPr>
            </a:br>
            <a:r>
              <a:rPr lang="en-US" altLang="zh-CN" sz="2800" dirty="0">
                <a:latin typeface="方正楷体_GB2312" panose="02000000000000000000" charset="-122"/>
                <a:ea typeface="方正楷体_GB2312" panose="02000000000000000000" charset="-122"/>
                <a:cs typeface="方正楷体_GB2312" panose="02000000000000000000" charset="-122"/>
                <a:sym typeface="+mn-ea"/>
              </a:rPr>
              <a:t>    </a:t>
            </a:r>
            <a:r>
              <a:rPr lang="zh-CN" altLang="en-US" sz="2800" dirty="0">
                <a:latin typeface="方正楷体_GB2312" panose="02000000000000000000" charset="-122"/>
                <a:ea typeface="方正楷体_GB2312" panose="02000000000000000000" charset="-122"/>
                <a:cs typeface="方正楷体_GB2312" panose="02000000000000000000" charset="-122"/>
                <a:sym typeface="+mn-ea"/>
              </a:rPr>
              <a:t>你认为这个系统会发生哪些神奇的变化？</a:t>
            </a:r>
            <a:br>
              <a:rPr lang="zh-CN" altLang="en-US" sz="2800" dirty="0">
                <a:latin typeface="方正楷体_GB2312" panose="02000000000000000000" charset="-122"/>
                <a:ea typeface="方正楷体_GB2312" panose="02000000000000000000" charset="-122"/>
                <a:cs typeface="方正楷体_GB2312" panose="02000000000000000000" charset="-122"/>
                <a:sym typeface="+mn-ea"/>
              </a:rPr>
            </a:br>
            <a:r>
              <a:rPr lang="en-US" altLang="zh-CN" sz="2800" dirty="0">
                <a:latin typeface="方正楷体_GB2312" panose="02000000000000000000" charset="-122"/>
                <a:ea typeface="方正楷体_GB2312" panose="02000000000000000000" charset="-122"/>
                <a:cs typeface="方正楷体_GB2312" panose="02000000000000000000" charset="-122"/>
                <a:sym typeface="+mn-ea"/>
              </a:rPr>
              <a:t>    </a:t>
            </a:r>
            <a:r>
              <a:rPr lang="zh-CN" altLang="en-US" sz="2800" dirty="0">
                <a:latin typeface="方正楷体_GB2312" panose="02000000000000000000" charset="-122"/>
                <a:ea typeface="方正楷体_GB2312" panose="02000000000000000000" charset="-122"/>
                <a:cs typeface="方正楷体_GB2312" panose="02000000000000000000" charset="-122"/>
                <a:sym typeface="+mn-ea"/>
              </a:rPr>
              <a:t>这些变化会如何影响我们的生活？</a:t>
            </a:r>
          </a:p>
          <a:p>
            <a:endParaRPr lang="zh-CN" altLang="en-US" sz="2800" dirty="0">
              <a:latin typeface="方正楷体_GB2312" panose="02000000000000000000" charset="-122"/>
              <a:ea typeface="方正楷体_GB2312" panose="02000000000000000000" charset="-122"/>
              <a:cs typeface="方正楷体_GB2312" panose="02000000000000000000" charset="-122"/>
              <a:sym typeface="+mn-ea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1"/>
          <p:cNvSpPr>
            <a:spLocks noGrp="1"/>
          </p:cNvSpPr>
          <p:nvPr>
            <p:custDataLst>
              <p:tags r:id="rId2"/>
            </p:custDataLst>
          </p:nvPr>
        </p:nvSpPr>
        <p:spPr>
          <a:xfrm>
            <a:off x="695960" y="360000"/>
            <a:ext cx="10800000" cy="720000"/>
          </a:xfrm>
          <a:prstGeom prst="rect">
            <a:avLst/>
          </a:prstGeom>
        </p:spPr>
        <p:txBody>
          <a:bodyPr vert="horz" wrap="square" lIns="0" tIns="0" rIns="0" bIns="0" rtlCol="0" anchor="b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tabLst>
                <a:tab pos="2060575" algn="l"/>
              </a:tabLst>
              <a:defRPr sz="3200" b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>
              <a:buClrTx/>
              <a:buSzTx/>
              <a:buFontTx/>
            </a:pPr>
            <a:r>
              <a:rPr lang="zh-CN" altLang="en-US" dirty="0">
                <a:sym typeface="+mn-ea"/>
              </a:rPr>
              <a:t>七、课堂总结</a:t>
            </a:r>
          </a:p>
        </p:txBody>
      </p:sp>
      <p:sp>
        <p:nvSpPr>
          <p:cNvPr id="13" name="文本框 12"/>
          <p:cNvSpPr txBox="1"/>
          <p:nvPr/>
        </p:nvSpPr>
        <p:spPr>
          <a:xfrm>
            <a:off x="340360" y="1415415"/>
            <a:ext cx="12299315" cy="23069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2400">
                <a:latin typeface="方正楷体_GB2312" panose="02000000000000000000" charset="-122"/>
                <a:ea typeface="方正楷体_GB2312" panose="02000000000000000000" charset="-122"/>
                <a:cs typeface="方正楷体_GB2312" panose="02000000000000000000" charset="-122"/>
              </a:rPr>
              <a:t>1.</a:t>
            </a:r>
            <a:r>
              <a:rPr lang="zh-CN" altLang="en-US" sz="2400">
                <a:latin typeface="方正楷体_GB2312" panose="02000000000000000000" charset="-122"/>
                <a:ea typeface="方正楷体_GB2312" panose="02000000000000000000" charset="-122"/>
                <a:cs typeface="方正楷体_GB2312" panose="02000000000000000000" charset="-122"/>
              </a:rPr>
              <a:t>系统的组成部分称为系统的（</a:t>
            </a:r>
            <a:r>
              <a:rPr lang="en-US" altLang="zh-CN" sz="2400">
                <a:latin typeface="方正楷体_GB2312" panose="02000000000000000000" charset="-122"/>
                <a:ea typeface="方正楷体_GB2312" panose="02000000000000000000" charset="-122"/>
                <a:cs typeface="方正楷体_GB2312" panose="02000000000000000000" charset="-122"/>
              </a:rPr>
              <a:t>           </a:t>
            </a:r>
            <a:r>
              <a:rPr lang="zh-CN" altLang="en-US" sz="2400">
                <a:latin typeface="方正楷体_GB2312" panose="02000000000000000000" charset="-122"/>
                <a:ea typeface="方正楷体_GB2312" panose="02000000000000000000" charset="-122"/>
                <a:cs typeface="方正楷体_GB2312" panose="02000000000000000000" charset="-122"/>
              </a:rPr>
              <a:t>）。</a:t>
            </a:r>
          </a:p>
          <a:p>
            <a:pPr>
              <a:lnSpc>
                <a:spcPct val="200000"/>
              </a:lnSpc>
            </a:pPr>
            <a:r>
              <a:rPr lang="en-US" altLang="zh-CN" sz="2400">
                <a:latin typeface="方正楷体_GB2312" panose="02000000000000000000" charset="-122"/>
                <a:ea typeface="方正楷体_GB2312" panose="02000000000000000000" charset="-122"/>
                <a:cs typeface="方正楷体_GB2312" panose="02000000000000000000" charset="-122"/>
              </a:rPr>
              <a:t>2.</a:t>
            </a:r>
            <a:r>
              <a:rPr lang="zh-CN" altLang="en-US" sz="2400">
                <a:latin typeface="方正楷体_GB2312" panose="02000000000000000000" charset="-122"/>
                <a:ea typeface="方正楷体_GB2312" panose="02000000000000000000" charset="-122"/>
                <a:cs typeface="方正楷体_GB2312" panose="02000000000000000000" charset="-122"/>
              </a:rPr>
              <a:t>组成系统，必须具备三个基本条件：</a:t>
            </a:r>
            <a:r>
              <a:rPr lang="zh-CN" altLang="en-US" sz="2400">
                <a:latin typeface="方正楷体_GB2312" panose="02000000000000000000" charset="-122"/>
                <a:ea typeface="方正楷体_GB2312" panose="02000000000000000000" charset="-122"/>
                <a:cs typeface="方正楷体_GB2312" panose="02000000000000000000" charset="-122"/>
                <a:sym typeface="+mn-ea"/>
              </a:rPr>
              <a:t>（</a:t>
            </a:r>
            <a:r>
              <a:rPr lang="en-US" altLang="zh-CN" sz="2400">
                <a:latin typeface="方正楷体_GB2312" panose="02000000000000000000" charset="-122"/>
                <a:ea typeface="方正楷体_GB2312" panose="02000000000000000000" charset="-122"/>
                <a:cs typeface="方正楷体_GB2312" panose="02000000000000000000" charset="-122"/>
                <a:sym typeface="+mn-ea"/>
              </a:rPr>
              <a:t>          </a:t>
            </a:r>
            <a:r>
              <a:rPr lang="zh-CN" altLang="en-US" sz="2400">
                <a:latin typeface="方正楷体_GB2312" panose="02000000000000000000" charset="-122"/>
                <a:ea typeface="方正楷体_GB2312" panose="02000000000000000000" charset="-122"/>
                <a:cs typeface="方正楷体_GB2312" panose="02000000000000000000" charset="-122"/>
                <a:sym typeface="+mn-ea"/>
              </a:rPr>
              <a:t>）、（</a:t>
            </a:r>
            <a:r>
              <a:rPr lang="en-US" altLang="zh-CN" sz="2400">
                <a:latin typeface="方正楷体_GB2312" panose="02000000000000000000" charset="-122"/>
                <a:ea typeface="方正楷体_GB2312" panose="02000000000000000000" charset="-122"/>
                <a:cs typeface="方正楷体_GB2312" panose="02000000000000000000" charset="-122"/>
                <a:sym typeface="+mn-ea"/>
              </a:rPr>
              <a:t>          </a:t>
            </a:r>
            <a:r>
              <a:rPr lang="zh-CN" altLang="en-US" sz="2400">
                <a:latin typeface="方正楷体_GB2312" panose="02000000000000000000" charset="-122"/>
                <a:ea typeface="方正楷体_GB2312" panose="02000000000000000000" charset="-122"/>
                <a:cs typeface="方正楷体_GB2312" panose="02000000000000000000" charset="-122"/>
                <a:sym typeface="+mn-ea"/>
              </a:rPr>
              <a:t>）、（</a:t>
            </a:r>
            <a:r>
              <a:rPr lang="en-US" altLang="zh-CN" sz="2400">
                <a:latin typeface="方正楷体_GB2312" panose="02000000000000000000" charset="-122"/>
                <a:ea typeface="方正楷体_GB2312" panose="02000000000000000000" charset="-122"/>
                <a:cs typeface="方正楷体_GB2312" panose="02000000000000000000" charset="-122"/>
                <a:sym typeface="+mn-ea"/>
              </a:rPr>
              <a:t>          </a:t>
            </a:r>
            <a:r>
              <a:rPr lang="zh-CN" altLang="en-US" sz="2400">
                <a:latin typeface="方正楷体_GB2312" panose="02000000000000000000" charset="-122"/>
                <a:ea typeface="方正楷体_GB2312" panose="02000000000000000000" charset="-122"/>
                <a:cs typeface="方正楷体_GB2312" panose="02000000000000000000" charset="-122"/>
                <a:sym typeface="+mn-ea"/>
              </a:rPr>
              <a:t>）</a:t>
            </a:r>
            <a:r>
              <a:rPr lang="zh-CN" sz="2400">
                <a:latin typeface="方正楷体_GB2312" panose="02000000000000000000" charset="-122"/>
                <a:ea typeface="方正楷体_GB2312" panose="02000000000000000000" charset="-122"/>
                <a:cs typeface="方正楷体_GB2312" panose="02000000000000000000" charset="-122"/>
                <a:sym typeface="+mn-ea"/>
              </a:rPr>
              <a:t>。</a:t>
            </a:r>
            <a:endParaRPr lang="zh-CN" altLang="en-US" sz="2400">
              <a:latin typeface="方正楷体_GB2312" panose="02000000000000000000" charset="-122"/>
              <a:ea typeface="方正楷体_GB2312" panose="02000000000000000000" charset="-122"/>
              <a:cs typeface="方正楷体_GB2312" panose="02000000000000000000" charset="-122"/>
            </a:endParaRPr>
          </a:p>
          <a:p>
            <a:pPr>
              <a:lnSpc>
                <a:spcPct val="200000"/>
              </a:lnSpc>
            </a:pPr>
            <a:r>
              <a:rPr lang="en-US" altLang="zh-CN" sz="2400">
                <a:latin typeface="方正楷体_GB2312" panose="02000000000000000000" charset="-122"/>
                <a:ea typeface="方正楷体_GB2312" panose="02000000000000000000" charset="-122"/>
                <a:cs typeface="方正楷体_GB2312" panose="02000000000000000000" charset="-122"/>
              </a:rPr>
              <a:t>2.</a:t>
            </a:r>
            <a:r>
              <a:rPr lang="zh-CN" altLang="en-US" sz="2400">
                <a:latin typeface="方正楷体_GB2312" panose="02000000000000000000" charset="-122"/>
                <a:ea typeface="方正楷体_GB2312" panose="02000000000000000000" charset="-122"/>
                <a:cs typeface="方正楷体_GB2312" panose="02000000000000000000" charset="-122"/>
              </a:rPr>
              <a:t>从系统的来源来分，可以分为（</a:t>
            </a:r>
            <a:r>
              <a:rPr lang="en-US" altLang="zh-CN" sz="2400">
                <a:latin typeface="方正楷体_GB2312" panose="02000000000000000000" charset="-122"/>
                <a:ea typeface="方正楷体_GB2312" panose="02000000000000000000" charset="-122"/>
                <a:cs typeface="方正楷体_GB2312" panose="02000000000000000000" charset="-122"/>
              </a:rPr>
              <a:t>          </a:t>
            </a:r>
            <a:r>
              <a:rPr lang="zh-CN" altLang="en-US" sz="2400">
                <a:latin typeface="方正楷体_GB2312" panose="02000000000000000000" charset="-122"/>
                <a:ea typeface="方正楷体_GB2312" panose="02000000000000000000" charset="-122"/>
                <a:cs typeface="方正楷体_GB2312" panose="02000000000000000000" charset="-122"/>
              </a:rPr>
              <a:t>）系统、</a:t>
            </a:r>
            <a:r>
              <a:rPr lang="zh-CN" altLang="en-US" sz="2400">
                <a:latin typeface="方正楷体_GB2312" panose="02000000000000000000" charset="-122"/>
                <a:ea typeface="方正楷体_GB2312" panose="02000000000000000000" charset="-122"/>
                <a:cs typeface="方正楷体_GB2312" panose="02000000000000000000" charset="-122"/>
                <a:sym typeface="+mn-ea"/>
              </a:rPr>
              <a:t>（</a:t>
            </a:r>
            <a:r>
              <a:rPr lang="en-US" altLang="zh-CN" sz="2400">
                <a:latin typeface="方正楷体_GB2312" panose="02000000000000000000" charset="-122"/>
                <a:ea typeface="方正楷体_GB2312" panose="02000000000000000000" charset="-122"/>
                <a:cs typeface="方正楷体_GB2312" panose="02000000000000000000" charset="-122"/>
                <a:sym typeface="+mn-ea"/>
              </a:rPr>
              <a:t>          </a:t>
            </a:r>
            <a:r>
              <a:rPr lang="zh-CN" altLang="en-US" sz="2400">
                <a:latin typeface="方正楷体_GB2312" panose="02000000000000000000" charset="-122"/>
                <a:ea typeface="方正楷体_GB2312" panose="02000000000000000000" charset="-122"/>
                <a:cs typeface="方正楷体_GB2312" panose="02000000000000000000" charset="-122"/>
                <a:sym typeface="+mn-ea"/>
              </a:rPr>
              <a:t>）系统、（</a:t>
            </a:r>
            <a:r>
              <a:rPr lang="en-US" altLang="zh-CN" sz="2400">
                <a:latin typeface="方正楷体_GB2312" panose="02000000000000000000" charset="-122"/>
                <a:ea typeface="方正楷体_GB2312" panose="02000000000000000000" charset="-122"/>
                <a:cs typeface="方正楷体_GB2312" panose="02000000000000000000" charset="-122"/>
                <a:sym typeface="+mn-ea"/>
              </a:rPr>
              <a:t>          </a:t>
            </a:r>
            <a:r>
              <a:rPr lang="zh-CN" altLang="en-US" sz="2400">
                <a:latin typeface="方正楷体_GB2312" panose="02000000000000000000" charset="-122"/>
                <a:ea typeface="方正楷体_GB2312" panose="02000000000000000000" charset="-122"/>
                <a:cs typeface="方正楷体_GB2312" panose="02000000000000000000" charset="-122"/>
                <a:sym typeface="+mn-ea"/>
              </a:rPr>
              <a:t>）系统。</a:t>
            </a:r>
          </a:p>
        </p:txBody>
      </p:sp>
      <p:sp>
        <p:nvSpPr>
          <p:cNvPr id="14" name="文本框 13"/>
          <p:cNvSpPr txBox="1"/>
          <p:nvPr/>
        </p:nvSpPr>
        <p:spPr>
          <a:xfrm>
            <a:off x="4617085" y="1688465"/>
            <a:ext cx="10541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>
                <a:solidFill>
                  <a:srgbClr val="FF0000"/>
                </a:solidFill>
                <a:latin typeface="方正楷体_GB2312" panose="02000000000000000000" charset="-122"/>
                <a:ea typeface="方正楷体_GB2312" panose="02000000000000000000" charset="-122"/>
              </a:rPr>
              <a:t>要素</a:t>
            </a:r>
          </a:p>
        </p:txBody>
      </p:sp>
      <p:sp>
        <p:nvSpPr>
          <p:cNvPr id="15" name="文本框 14"/>
          <p:cNvSpPr txBox="1"/>
          <p:nvPr/>
        </p:nvSpPr>
        <p:spPr>
          <a:xfrm>
            <a:off x="5786120" y="2440305"/>
            <a:ext cx="10541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>
                <a:solidFill>
                  <a:srgbClr val="FF0000"/>
                </a:solidFill>
                <a:latin typeface="方正楷体_GB2312" panose="02000000000000000000" charset="-122"/>
                <a:ea typeface="方正楷体_GB2312" panose="02000000000000000000" charset="-122"/>
              </a:rPr>
              <a:t>关联</a:t>
            </a:r>
          </a:p>
        </p:txBody>
      </p:sp>
      <p:sp>
        <p:nvSpPr>
          <p:cNvPr id="16" name="文本框 15"/>
          <p:cNvSpPr txBox="1"/>
          <p:nvPr/>
        </p:nvSpPr>
        <p:spPr>
          <a:xfrm>
            <a:off x="7503795" y="2440305"/>
            <a:ext cx="10541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>
                <a:solidFill>
                  <a:srgbClr val="FF0000"/>
                </a:solidFill>
                <a:latin typeface="方正楷体_GB2312" panose="02000000000000000000" charset="-122"/>
                <a:ea typeface="方正楷体_GB2312" panose="02000000000000000000" charset="-122"/>
              </a:rPr>
              <a:t>规则</a:t>
            </a:r>
          </a:p>
        </p:txBody>
      </p:sp>
      <p:sp>
        <p:nvSpPr>
          <p:cNvPr id="17" name="文本框 16"/>
          <p:cNvSpPr txBox="1"/>
          <p:nvPr/>
        </p:nvSpPr>
        <p:spPr>
          <a:xfrm>
            <a:off x="9322435" y="2440305"/>
            <a:ext cx="10541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>
                <a:solidFill>
                  <a:srgbClr val="FF0000"/>
                </a:solidFill>
                <a:latin typeface="方正楷体_GB2312" panose="02000000000000000000" charset="-122"/>
                <a:ea typeface="方正楷体_GB2312" panose="02000000000000000000" charset="-122"/>
              </a:rPr>
              <a:t>功能</a:t>
            </a:r>
          </a:p>
        </p:txBody>
      </p:sp>
      <p:sp>
        <p:nvSpPr>
          <p:cNvPr id="18" name="文本框 17"/>
          <p:cNvSpPr txBox="1"/>
          <p:nvPr/>
        </p:nvSpPr>
        <p:spPr>
          <a:xfrm>
            <a:off x="4861560" y="3144520"/>
            <a:ext cx="10541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>
                <a:solidFill>
                  <a:srgbClr val="FF0000"/>
                </a:solidFill>
                <a:latin typeface="方正楷体_GB2312" panose="02000000000000000000" charset="-122"/>
                <a:ea typeface="方正楷体_GB2312" panose="02000000000000000000" charset="-122"/>
              </a:rPr>
              <a:t>自然</a:t>
            </a:r>
          </a:p>
        </p:txBody>
      </p:sp>
      <p:sp>
        <p:nvSpPr>
          <p:cNvPr id="19" name="文本框 18"/>
          <p:cNvSpPr txBox="1"/>
          <p:nvPr/>
        </p:nvSpPr>
        <p:spPr>
          <a:xfrm>
            <a:off x="7242810" y="3144520"/>
            <a:ext cx="10541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>
                <a:solidFill>
                  <a:srgbClr val="FF0000"/>
                </a:solidFill>
                <a:latin typeface="方正楷体_GB2312" panose="02000000000000000000" charset="-122"/>
                <a:ea typeface="方正楷体_GB2312" panose="02000000000000000000" charset="-122"/>
              </a:rPr>
              <a:t>人造</a:t>
            </a:r>
          </a:p>
        </p:txBody>
      </p:sp>
      <p:sp>
        <p:nvSpPr>
          <p:cNvPr id="20" name="文本框 19"/>
          <p:cNvSpPr txBox="1"/>
          <p:nvPr/>
        </p:nvSpPr>
        <p:spPr>
          <a:xfrm>
            <a:off x="9624060" y="3144520"/>
            <a:ext cx="10541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>
                <a:solidFill>
                  <a:srgbClr val="FF0000"/>
                </a:solidFill>
                <a:latin typeface="方正楷体_GB2312" panose="02000000000000000000" charset="-122"/>
                <a:ea typeface="方正楷体_GB2312" panose="02000000000000000000" charset="-122"/>
              </a:rPr>
              <a:t>复合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p14:dur="500">
        <p159:morph option="byObject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  <p:bldP spid="15" grpId="0"/>
      <p:bldP spid="15" grpId="1"/>
      <p:bldP spid="16" grpId="0"/>
      <p:bldP spid="16" grpId="1"/>
      <p:bldP spid="17" grpId="0"/>
      <p:bldP spid="17" grpId="1"/>
      <p:bldP spid="18" grpId="0"/>
      <p:bldP spid="18" grpId="1"/>
      <p:bldP spid="19" grpId="0"/>
      <p:bldP spid="19" grpId="1"/>
      <p:bldP spid="20" grpId="0"/>
      <p:bldP spid="20" grpId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6985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3780790" y="1477645"/>
            <a:ext cx="406400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 dirty="0">
                <a:latin typeface="方正楷体_GB2312" panose="02000000000000000000" charset="-122"/>
                <a:ea typeface="方正楷体_GB2312" panose="02000000000000000000" charset="-122"/>
              </a:rPr>
              <a:t>认识身边的系统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1136650" y="713105"/>
            <a:ext cx="406400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/>
              <a:t>板书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2834640" y="2590165"/>
            <a:ext cx="2667000" cy="2061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dirty="0">
                <a:latin typeface="方正楷体_GB2312" panose="02000000000000000000" charset="-122"/>
                <a:ea typeface="方正楷体_GB2312" panose="02000000000000000000" charset="-122"/>
              </a:rPr>
              <a:t>三个特征：</a:t>
            </a:r>
          </a:p>
          <a:p>
            <a:pPr algn="ctr"/>
            <a:r>
              <a:rPr lang="zh-CN" altLang="en-US" sz="3200" dirty="0">
                <a:latin typeface="方正楷体_GB2312" panose="02000000000000000000" charset="-122"/>
                <a:ea typeface="方正楷体_GB2312" panose="02000000000000000000" charset="-122"/>
              </a:rPr>
              <a:t>关联</a:t>
            </a:r>
          </a:p>
          <a:p>
            <a:pPr algn="ctr"/>
            <a:r>
              <a:rPr lang="zh-CN" altLang="en-US" sz="3200" dirty="0">
                <a:latin typeface="方正楷体_GB2312" panose="02000000000000000000" charset="-122"/>
                <a:ea typeface="方正楷体_GB2312" panose="02000000000000000000" charset="-122"/>
              </a:rPr>
              <a:t>规则</a:t>
            </a:r>
          </a:p>
          <a:p>
            <a:pPr algn="ctr"/>
            <a:r>
              <a:rPr lang="zh-CN" altLang="en-US" sz="3200" dirty="0">
                <a:latin typeface="方正楷体_GB2312" panose="02000000000000000000" charset="-122"/>
                <a:ea typeface="方正楷体_GB2312" panose="02000000000000000000" charset="-122"/>
              </a:rPr>
              <a:t>功能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6275070" y="2590165"/>
            <a:ext cx="2667000" cy="2061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dirty="0">
                <a:latin typeface="方正楷体_GB2312" panose="02000000000000000000" charset="-122"/>
                <a:ea typeface="方正楷体_GB2312" panose="02000000000000000000" charset="-122"/>
              </a:rPr>
              <a:t>分类：</a:t>
            </a:r>
          </a:p>
          <a:p>
            <a:pPr algn="ctr"/>
            <a:r>
              <a:rPr lang="zh-CN" altLang="en-US" sz="3200" dirty="0">
                <a:latin typeface="方正楷体_GB2312" panose="02000000000000000000" charset="-122"/>
                <a:ea typeface="方正楷体_GB2312" panose="02000000000000000000" charset="-122"/>
              </a:rPr>
              <a:t>自然系统</a:t>
            </a:r>
          </a:p>
          <a:p>
            <a:pPr algn="ctr"/>
            <a:r>
              <a:rPr lang="zh-CN" altLang="en-US" sz="3200" dirty="0">
                <a:latin typeface="方正楷体_GB2312" panose="02000000000000000000" charset="-122"/>
                <a:ea typeface="方正楷体_GB2312" panose="02000000000000000000" charset="-122"/>
              </a:rPr>
              <a:t>人造系统</a:t>
            </a:r>
          </a:p>
          <a:p>
            <a:pPr algn="ctr"/>
            <a:r>
              <a:rPr lang="zh-CN" altLang="en-US" sz="3200" dirty="0">
                <a:latin typeface="方正楷体_GB2312" panose="02000000000000000000" charset="-122"/>
                <a:ea typeface="方正楷体_GB2312" panose="02000000000000000000" charset="-122"/>
              </a:rPr>
              <a:t>复合系统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custDataLst>
              <p:tags r:id="rId2"/>
            </p:custDataLst>
          </p:nvPr>
        </p:nvSpPr>
        <p:spPr>
          <a:xfrm>
            <a:off x="695960" y="360000"/>
            <a:ext cx="10800000" cy="720000"/>
          </a:xfrm>
          <a:prstGeom prst="rect">
            <a:avLst/>
          </a:prstGeom>
        </p:spPr>
        <p:txBody>
          <a:bodyPr vert="horz" wrap="square" lIns="0" tIns="0" rIns="0" bIns="0" rtlCol="0" anchor="b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tabLst>
                <a:tab pos="2060575" algn="l"/>
              </a:tabLst>
              <a:defRPr sz="3200" b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3" name="文本框 2"/>
          <p:cNvSpPr txBox="1"/>
          <p:nvPr>
            <p:custDataLst>
              <p:tags r:id="rId3"/>
            </p:custDataLst>
          </p:nvPr>
        </p:nvSpPr>
        <p:spPr>
          <a:xfrm>
            <a:off x="1598295" y="1438910"/>
            <a:ext cx="8703945" cy="1237788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rgbClr val="FFFFFF"/>
          </a:lnRef>
          <a:fillRef idx="3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/>
          <a:lstStyle/>
          <a:p>
            <a:pPr>
              <a:lnSpc>
                <a:spcPct val="150000"/>
              </a:lnSpc>
            </a:pPr>
            <a:r>
              <a:rPr lang="zh-CN" altLang="zh-CN" sz="2000" dirty="0">
                <a:solidFill>
                  <a:schemeClr val="tx1"/>
                </a:solidFill>
                <a:latin typeface="方正楷体_GB2312" panose="02000000000000000000" charset="-122"/>
                <a:ea typeface="方正楷体_GB2312" panose="02000000000000000000" charset="-122"/>
              </a:rPr>
              <a:t>一个台灯，由这些元素组成，缺一不可。其实，台灯就是一个系统，这些部分都是组成系统的要素。今天我们就来学习和认识身边的系统。</a:t>
            </a:r>
            <a:endParaRPr lang="zh-CN" altLang="en-US" sz="2000" dirty="0">
              <a:solidFill>
                <a:schemeClr val="tx1"/>
              </a:solidFill>
              <a:latin typeface="方正楷体_GB2312" panose="02000000000000000000" charset="-122"/>
              <a:ea typeface="方正楷体_GB2312" panose="02000000000000000000" charset="-122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648335" y="1510665"/>
            <a:ext cx="772795" cy="655955"/>
            <a:chOff x="324" y="2488"/>
            <a:chExt cx="1575" cy="1346"/>
          </a:xfrm>
          <a:solidFill>
            <a:schemeClr val="accent4">
              <a:lumMod val="40000"/>
              <a:lumOff val="60000"/>
            </a:schemeClr>
          </a:solidFill>
        </p:grpSpPr>
        <p:sp>
          <p:nvSpPr>
            <p:cNvPr id="10" name="流程图: 决策 9"/>
            <p:cNvSpPr/>
            <p:nvPr/>
          </p:nvSpPr>
          <p:spPr>
            <a:xfrm>
              <a:off x="324" y="2488"/>
              <a:ext cx="1165" cy="1347"/>
            </a:xfrm>
            <a:prstGeom prst="flowChartDecision">
              <a:avLst/>
            </a:prstGeom>
            <a:solidFill>
              <a:schemeClr val="accent4">
                <a:lumMod val="40000"/>
                <a:lumOff val="60000"/>
                <a:alpha val="73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方正仿宋_GB2312" panose="02000000000000000000" charset="-122"/>
              </a:endParaRPr>
            </a:p>
          </p:txBody>
        </p:sp>
        <p:sp>
          <p:nvSpPr>
            <p:cNvPr id="11" name="流程图: 决策 10"/>
            <p:cNvSpPr/>
            <p:nvPr/>
          </p:nvSpPr>
          <p:spPr>
            <a:xfrm>
              <a:off x="735" y="2488"/>
              <a:ext cx="1165" cy="1347"/>
            </a:xfrm>
            <a:prstGeom prst="flowChartDecision">
              <a:avLst/>
            </a:prstGeom>
            <a:solidFill>
              <a:schemeClr val="accent4">
                <a:lumMod val="40000"/>
                <a:lumOff val="60000"/>
                <a:alpha val="73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方正仿宋_GB2312" panose="02000000000000000000" charset="-122"/>
              </a:endParaRPr>
            </a:p>
          </p:txBody>
        </p:sp>
      </p:grpSp>
      <p:pic>
        <p:nvPicPr>
          <p:cNvPr id="5" name="图片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809" y="3419942"/>
            <a:ext cx="10058400" cy="2407138"/>
          </a:xfrm>
          <a:prstGeom prst="rect">
            <a:avLst/>
          </a:prstGeom>
        </p:spPr>
      </p:pic>
      <p:sp>
        <p:nvSpPr>
          <p:cNvPr id="14" name="文本框 13">
            <a:hlinkClick r:id="rId6"/>
          </p:cNvPr>
          <p:cNvSpPr txBox="1"/>
          <p:nvPr/>
        </p:nvSpPr>
        <p:spPr>
          <a:xfrm>
            <a:off x="934145" y="705457"/>
            <a:ext cx="33302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  <a:tabLst>
                <a:tab pos="2060575" algn="l"/>
              </a:tabLst>
            </a:pPr>
            <a:r>
              <a:rPr lang="zh-CN" altLang="en-US" sz="32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看一</a:t>
            </a:r>
            <a:r>
              <a:rPr lang="zh-CN" altLang="en-US" sz="32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看</a:t>
            </a:r>
            <a:r>
              <a:rPr lang="zh-CN" altLang="en-US" sz="32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，比一比</a:t>
            </a:r>
            <a:endParaRPr lang="zh-CN" altLang="en-US" sz="320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95605321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p14:dur="500">
        <p159:morph option="byObject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饼形 18"/>
          <p:cNvSpPr/>
          <p:nvPr/>
        </p:nvSpPr>
        <p:spPr>
          <a:xfrm rot="5400000">
            <a:off x="1460500" y="5792470"/>
            <a:ext cx="1520190" cy="1816735"/>
          </a:xfrm>
          <a:prstGeom prst="pie">
            <a:avLst>
              <a:gd name="adj1" fmla="val 5334010"/>
              <a:gd name="adj2" fmla="val 16200000"/>
            </a:avLst>
          </a:prstGeom>
          <a:solidFill>
            <a:schemeClr val="accent4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  <a:cs typeface="方正仿宋_GB2312" panose="02000000000000000000" charset="-122"/>
            </a:endParaRPr>
          </a:p>
        </p:txBody>
      </p:sp>
      <p:sp>
        <p:nvSpPr>
          <p:cNvPr id="21" name="椭圆 20"/>
          <p:cNvSpPr/>
          <p:nvPr/>
        </p:nvSpPr>
        <p:spPr>
          <a:xfrm>
            <a:off x="1067435" y="5817235"/>
            <a:ext cx="986790" cy="716280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方正仿宋_GB2312" panose="02000000000000000000" charset="-122"/>
            </a:endParaRPr>
          </a:p>
        </p:txBody>
      </p:sp>
      <p:sp>
        <p:nvSpPr>
          <p:cNvPr id="22" name="圆角矩形 21"/>
          <p:cNvSpPr/>
          <p:nvPr/>
        </p:nvSpPr>
        <p:spPr>
          <a:xfrm>
            <a:off x="1312545" y="1119505"/>
            <a:ext cx="5144135" cy="751205"/>
          </a:xfrm>
          <a:prstGeom prst="roundRect">
            <a:avLst>
              <a:gd name="adj" fmla="val 50000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方正楷体_GB2312" panose="02000000000000000000" charset="-122"/>
                <a:sym typeface="方正仿宋_GB2312" panose="02000000000000000000" charset="-122"/>
              </a:rPr>
              <a:t>苏教版六年级第二单元第</a:t>
            </a:r>
            <a:r>
              <a:rPr lang="en-US" altLang="zh-CN" sz="28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方正楷体_GB2312" panose="02000000000000000000" charset="-122"/>
                <a:sym typeface="方正仿宋_GB2312" panose="02000000000000000000" charset="-122"/>
              </a:rPr>
              <a:t>1</a:t>
            </a:r>
            <a:r>
              <a:rPr lang="zh-CN" altLang="en-US" sz="28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方正楷体_GB2312" panose="02000000000000000000" charset="-122"/>
                <a:sym typeface="方正仿宋_GB2312" panose="02000000000000000000" charset="-122"/>
              </a:rPr>
              <a:t>课</a:t>
            </a:r>
          </a:p>
        </p:txBody>
      </p:sp>
      <p:sp>
        <p:nvSpPr>
          <p:cNvPr id="23" name="文本框 22"/>
          <p:cNvSpPr txBox="1"/>
          <p:nvPr/>
        </p:nvSpPr>
        <p:spPr>
          <a:xfrm>
            <a:off x="1067435" y="2722880"/>
            <a:ext cx="10683240" cy="11757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方正仿宋_GB2312" panose="02000000000000000000" charset="-122"/>
            </a:pPr>
            <a:r>
              <a:rPr lang="zh-CN" altLang="en-US" sz="6000" b="1" spc="150" dirty="0">
                <a:solidFill>
                  <a:schemeClr val="accent1">
                    <a:lumMod val="7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方正仿宋_GB2312" panose="02000000000000000000" charset="-122"/>
                <a:sym typeface="+mn-ea"/>
              </a:rPr>
              <a:t>认识身边的系统</a:t>
            </a:r>
            <a:endParaRPr lang="zh-CN" altLang="en-US" sz="4000" b="1" spc="150" dirty="0">
              <a:solidFill>
                <a:schemeClr val="accent1">
                  <a:lumMod val="75000"/>
                </a:schemeClr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cs typeface="方正仿宋_GB2312" panose="02000000000000000000" charset="-122"/>
              <a:sym typeface="+mn-ea"/>
            </a:endParaRPr>
          </a:p>
        </p:txBody>
      </p:sp>
      <p:sp>
        <p:nvSpPr>
          <p:cNvPr id="25" name="椭圆 24"/>
          <p:cNvSpPr/>
          <p:nvPr/>
        </p:nvSpPr>
        <p:spPr>
          <a:xfrm>
            <a:off x="8856345" y="446405"/>
            <a:ext cx="984885" cy="473075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方正仿宋_GB2312" panose="02000000000000000000" charset="-122"/>
            </a:endParaRPr>
          </a:p>
        </p:txBody>
      </p:sp>
      <p:sp>
        <p:nvSpPr>
          <p:cNvPr id="26" name="饼形 25"/>
          <p:cNvSpPr/>
          <p:nvPr/>
        </p:nvSpPr>
        <p:spPr>
          <a:xfrm rot="16200000">
            <a:off x="9434195" y="-749300"/>
            <a:ext cx="1520190" cy="1816735"/>
          </a:xfrm>
          <a:prstGeom prst="pie">
            <a:avLst>
              <a:gd name="adj1" fmla="val 5334010"/>
              <a:gd name="adj2" fmla="val 1620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  <a:cs typeface="方正仿宋_GB2312" panose="02000000000000000000" charset="-122"/>
            </a:endParaRPr>
          </a:p>
        </p:txBody>
      </p:sp>
      <p:sp>
        <p:nvSpPr>
          <p:cNvPr id="28" name="圆角矩形 27"/>
          <p:cNvSpPr/>
          <p:nvPr/>
        </p:nvSpPr>
        <p:spPr>
          <a:xfrm>
            <a:off x="2783205" y="2197735"/>
            <a:ext cx="700405" cy="104140"/>
          </a:xfrm>
          <a:prstGeom prst="roundRect">
            <a:avLst>
              <a:gd name="adj" fmla="val 50000"/>
            </a:avLst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方正仿宋_GB2312" panose="02000000000000000000" charset="-122"/>
            </a:endParaRPr>
          </a:p>
        </p:txBody>
      </p:sp>
      <p:sp>
        <p:nvSpPr>
          <p:cNvPr id="29" name="圆角矩形 28"/>
          <p:cNvSpPr/>
          <p:nvPr/>
        </p:nvSpPr>
        <p:spPr>
          <a:xfrm>
            <a:off x="3810000" y="2197735"/>
            <a:ext cx="3502025" cy="104140"/>
          </a:xfrm>
          <a:prstGeom prst="roundRect">
            <a:avLst>
              <a:gd name="adj" fmla="val 50000"/>
            </a:avLst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方正仿宋_GB2312" panose="02000000000000000000" charset="-122"/>
            </a:endParaRPr>
          </a:p>
        </p:txBody>
      </p:sp>
      <p:sp>
        <p:nvSpPr>
          <p:cNvPr id="2" name="椭圆 1"/>
          <p:cNvSpPr/>
          <p:nvPr/>
        </p:nvSpPr>
        <p:spPr>
          <a:xfrm>
            <a:off x="9740265" y="5817235"/>
            <a:ext cx="536575" cy="536575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方正仿宋_GB2312" panose="02000000000000000000" charset="-122"/>
            </a:endParaRPr>
          </a:p>
        </p:txBody>
      </p:sp>
      <p:sp>
        <p:nvSpPr>
          <p:cNvPr id="4" name="椭圆 3"/>
          <p:cNvSpPr/>
          <p:nvPr/>
        </p:nvSpPr>
        <p:spPr>
          <a:xfrm>
            <a:off x="10421620" y="5817235"/>
            <a:ext cx="536575" cy="536575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方正仿宋_GB2312" panose="02000000000000000000" charset="-122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11102975" y="5817235"/>
            <a:ext cx="536575" cy="536575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方正仿宋_GB2312" panose="02000000000000000000" charset="-122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圆角矩形 21"/>
          <p:cNvSpPr/>
          <p:nvPr/>
        </p:nvSpPr>
        <p:spPr>
          <a:xfrm>
            <a:off x="1225377" y="497627"/>
            <a:ext cx="7187103" cy="617855"/>
          </a:xfrm>
          <a:prstGeom prst="roundRect">
            <a:avLst>
              <a:gd name="adj" fmla="val 50000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ct val="0"/>
              </a:spcBef>
              <a:tabLst>
                <a:tab pos="2060575" algn="l"/>
              </a:tabLst>
            </a:pPr>
            <a:r>
              <a:rPr lang="zh-CN" altLang="en-US" sz="2800" dirty="0">
                <a:solidFill>
                  <a:schemeClr val="tx1"/>
                </a:solidFill>
                <a:latin typeface="方正楷体_GB2312" panose="02000000000000000000" charset="-122"/>
                <a:ea typeface="方正楷体_GB2312" panose="02000000000000000000" charset="-122"/>
                <a:sym typeface="方正仿宋_GB2312" panose="02000000000000000000" charset="-122"/>
              </a:rPr>
              <a:t>问题：以下</a:t>
            </a:r>
            <a:r>
              <a:rPr lang="en-US" altLang="zh-CN" sz="2800" dirty="0">
                <a:solidFill>
                  <a:schemeClr val="tx1"/>
                </a:solidFill>
                <a:latin typeface="方正楷体_GB2312" panose="02000000000000000000" charset="-122"/>
                <a:ea typeface="方正楷体_GB2312" panose="02000000000000000000" charset="-122"/>
                <a:sym typeface="方正仿宋_GB2312" panose="02000000000000000000" charset="-122"/>
              </a:rPr>
              <a:t>2</a:t>
            </a:r>
            <a:r>
              <a:rPr lang="zh-CN" altLang="en-US" sz="2800" dirty="0">
                <a:solidFill>
                  <a:schemeClr val="tx1"/>
                </a:solidFill>
                <a:latin typeface="方正楷体_GB2312" panose="02000000000000000000" charset="-122"/>
                <a:ea typeface="方正楷体_GB2312" panose="02000000000000000000" charset="-122"/>
                <a:sym typeface="方正仿宋_GB2312" panose="02000000000000000000" charset="-122"/>
              </a:rPr>
              <a:t>个是系统？</a:t>
            </a:r>
            <a:endParaRPr lang="zh-CN" altLang="en-US" sz="2800" dirty="0">
              <a:solidFill>
                <a:schemeClr val="tx1"/>
              </a:solidFill>
              <a:latin typeface="方正楷体_GB2312" panose="02000000000000000000" charset="-122"/>
              <a:ea typeface="方正楷体_GB2312" panose="02000000000000000000" charset="-122"/>
              <a:sym typeface="方正仿宋_GB2312" panose="02000000000000000000" charset="-122"/>
            </a:endParaRPr>
          </a:p>
        </p:txBody>
      </p:sp>
      <p:sp>
        <p:nvSpPr>
          <p:cNvPr id="25" name="椭圆 24"/>
          <p:cNvSpPr/>
          <p:nvPr/>
        </p:nvSpPr>
        <p:spPr>
          <a:xfrm>
            <a:off x="8856345" y="446405"/>
            <a:ext cx="984885" cy="473075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方正仿宋_GB2312" panose="02000000000000000000" charset="-122"/>
            </a:endParaRPr>
          </a:p>
        </p:txBody>
      </p:sp>
      <p:sp>
        <p:nvSpPr>
          <p:cNvPr id="26" name="饼形 25"/>
          <p:cNvSpPr/>
          <p:nvPr/>
        </p:nvSpPr>
        <p:spPr>
          <a:xfrm rot="16200000">
            <a:off x="9434195" y="-749300"/>
            <a:ext cx="1520190" cy="1816735"/>
          </a:xfrm>
          <a:prstGeom prst="pie">
            <a:avLst>
              <a:gd name="adj1" fmla="val 5334010"/>
              <a:gd name="adj2" fmla="val 1620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  <a:cs typeface="方正仿宋_GB2312" panose="02000000000000000000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11000">
            <a:off x="2892126" y="1939491"/>
            <a:ext cx="3106789" cy="40482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230" y="2246092"/>
            <a:ext cx="2286000" cy="343509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64533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圆角矩形 30"/>
          <p:cNvSpPr/>
          <p:nvPr/>
        </p:nvSpPr>
        <p:spPr>
          <a:xfrm>
            <a:off x="399415" y="3925570"/>
            <a:ext cx="6808470" cy="252603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custDataLst>
              <p:tags r:id="rId2"/>
            </p:custDataLst>
          </p:nvPr>
        </p:nvSpPr>
        <p:spPr>
          <a:xfrm>
            <a:off x="695960" y="360000"/>
            <a:ext cx="10800000" cy="720000"/>
          </a:xfrm>
          <a:prstGeom prst="rect">
            <a:avLst/>
          </a:prstGeom>
        </p:spPr>
        <p:txBody>
          <a:bodyPr vert="horz" wrap="square" lIns="0" tIns="0" rIns="0" bIns="0" rtlCol="0" anchor="b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tabLst>
                <a:tab pos="2060575" algn="l"/>
              </a:tabLst>
              <a:defRPr sz="3200" b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>
              <a:buClrTx/>
              <a:buSzTx/>
              <a:buFontTx/>
            </a:pPr>
            <a:r>
              <a:rPr lang="zh-CN" altLang="en-US" dirty="0">
                <a:sym typeface="+mn-ea"/>
              </a:rPr>
              <a:t>二、系统的基本条件</a:t>
            </a:r>
          </a:p>
        </p:txBody>
      </p:sp>
      <p:sp>
        <p:nvSpPr>
          <p:cNvPr id="24" name="圆角矩形 23"/>
          <p:cNvSpPr/>
          <p:nvPr/>
        </p:nvSpPr>
        <p:spPr>
          <a:xfrm>
            <a:off x="3063875" y="1658620"/>
            <a:ext cx="1997710" cy="87884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zh-CN" altLang="en-US" sz="4000">
                <a:solidFill>
                  <a:srgbClr val="FF0000"/>
                </a:solidFill>
                <a:latin typeface="方正楷体_GB2312" panose="02000000000000000000" charset="-122"/>
                <a:ea typeface="方正楷体_GB2312" panose="02000000000000000000" charset="-122"/>
              </a:rPr>
              <a:t>系统</a:t>
            </a:r>
          </a:p>
        </p:txBody>
      </p:sp>
      <p:sp>
        <p:nvSpPr>
          <p:cNvPr id="32" name="圆角矩形 31"/>
          <p:cNvSpPr/>
          <p:nvPr/>
        </p:nvSpPr>
        <p:spPr>
          <a:xfrm>
            <a:off x="850900" y="5444490"/>
            <a:ext cx="1991995" cy="796925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600">
                <a:solidFill>
                  <a:srgbClr val="FF0000"/>
                </a:solidFill>
                <a:latin typeface="方正楷体_GB2312" panose="02000000000000000000" charset="-122"/>
                <a:ea typeface="方正楷体_GB2312" panose="02000000000000000000" charset="-122"/>
              </a:rPr>
              <a:t>要素</a:t>
            </a:r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2438">
            <a:off x="3636947" y="1104159"/>
            <a:ext cx="1479735" cy="1683283"/>
          </a:xfrm>
          <a:prstGeom prst="rect">
            <a:avLst/>
          </a:prstGeom>
        </p:spPr>
      </p:pic>
      <p:cxnSp>
        <p:nvCxnSpPr>
          <p:cNvPr id="34" name="直接连接符 33"/>
          <p:cNvCxnSpPr/>
          <p:nvPr/>
        </p:nvCxnSpPr>
        <p:spPr>
          <a:xfrm flipH="1">
            <a:off x="1112520" y="2537460"/>
            <a:ext cx="3040380" cy="1322070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35" name="直接连接符 34"/>
          <p:cNvCxnSpPr/>
          <p:nvPr/>
        </p:nvCxnSpPr>
        <p:spPr>
          <a:xfrm flipH="1">
            <a:off x="2279650" y="2537460"/>
            <a:ext cx="1873250" cy="1322070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36" name="直接连接符 35"/>
          <p:cNvCxnSpPr/>
          <p:nvPr/>
        </p:nvCxnSpPr>
        <p:spPr>
          <a:xfrm flipH="1">
            <a:off x="3372485" y="2537460"/>
            <a:ext cx="780415" cy="1351915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37" name="直接连接符 36"/>
          <p:cNvCxnSpPr/>
          <p:nvPr/>
        </p:nvCxnSpPr>
        <p:spPr>
          <a:xfrm flipH="1" flipV="1">
            <a:off x="4152901" y="2537460"/>
            <a:ext cx="69964" cy="1351915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38" name="直接连接符 37"/>
          <p:cNvCxnSpPr/>
          <p:nvPr/>
        </p:nvCxnSpPr>
        <p:spPr>
          <a:xfrm flipH="1" flipV="1">
            <a:off x="4152900" y="2537460"/>
            <a:ext cx="1058463" cy="1372870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39" name="直接连接符 38"/>
          <p:cNvCxnSpPr/>
          <p:nvPr/>
        </p:nvCxnSpPr>
        <p:spPr>
          <a:xfrm flipH="1" flipV="1">
            <a:off x="4152900" y="2537460"/>
            <a:ext cx="2156460" cy="1372870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3" name="文本框 2"/>
          <p:cNvSpPr txBox="1"/>
          <p:nvPr/>
        </p:nvSpPr>
        <p:spPr>
          <a:xfrm>
            <a:off x="7207885" y="2164080"/>
            <a:ext cx="498411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3200" dirty="0">
                <a:latin typeface="方正楷体_GB2312" panose="02000000000000000000" charset="-122"/>
                <a:ea typeface="方正楷体_GB2312" panose="02000000000000000000" charset="-122"/>
              </a:rPr>
              <a:t>    </a:t>
            </a:r>
            <a:r>
              <a:rPr lang="zh-CN" altLang="en-US" sz="3200" dirty="0">
                <a:latin typeface="方正楷体_GB2312" panose="02000000000000000000" charset="-122"/>
                <a:ea typeface="方正楷体_GB2312" panose="02000000000000000000" charset="-122"/>
              </a:rPr>
              <a:t>是这个系统的要素吗？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2844" y="2105821"/>
            <a:ext cx="633629" cy="751592"/>
          </a:xfrm>
          <a:prstGeom prst="rect">
            <a:avLst/>
          </a:prstGeom>
          <a:ln>
            <a:noFill/>
          </a:ln>
        </p:spPr>
      </p:pic>
      <p:sp>
        <p:nvSpPr>
          <p:cNvPr id="5" name="圆角矩形 4"/>
          <p:cNvSpPr/>
          <p:nvPr/>
        </p:nvSpPr>
        <p:spPr>
          <a:xfrm>
            <a:off x="8649190" y="4829175"/>
            <a:ext cx="2319655" cy="123063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6600" dirty="0">
                <a:solidFill>
                  <a:srgbClr val="FF0000"/>
                </a:solidFill>
                <a:latin typeface="方正楷体_GB2312" panose="02000000000000000000" charset="-122"/>
                <a:ea typeface="方正楷体_GB2312" panose="02000000000000000000" charset="-122"/>
              </a:rPr>
              <a:t>关联</a:t>
            </a: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672" y="3937894"/>
            <a:ext cx="5723955" cy="1527697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7207885" y="3263776"/>
            <a:ext cx="46976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>
                <a:latin typeface="方正楷体_GB2312" panose="02000000000000000000" charset="-122"/>
                <a:ea typeface="方正楷体_GB2312" panose="02000000000000000000" charset="-122"/>
              </a:rPr>
              <a:t>它和这个系统有没有关联？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p14:dur="500">
        <p159:morph option="byObject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5" grpId="0" animBg="1"/>
      <p:bldP spid="5" grpId="1" animBg="1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圆角矩形 30"/>
          <p:cNvSpPr/>
          <p:nvPr/>
        </p:nvSpPr>
        <p:spPr>
          <a:xfrm>
            <a:off x="399415" y="3925570"/>
            <a:ext cx="6808470" cy="252603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custDataLst>
              <p:tags r:id="rId2"/>
            </p:custDataLst>
          </p:nvPr>
        </p:nvSpPr>
        <p:spPr>
          <a:xfrm>
            <a:off x="695960" y="360000"/>
            <a:ext cx="10800000" cy="720000"/>
          </a:xfrm>
          <a:prstGeom prst="rect">
            <a:avLst/>
          </a:prstGeom>
        </p:spPr>
        <p:txBody>
          <a:bodyPr vert="horz" wrap="square" lIns="0" tIns="0" rIns="0" bIns="0" rtlCol="0" anchor="b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tabLst>
                <a:tab pos="2060575" algn="l"/>
              </a:tabLst>
              <a:defRPr sz="3200" b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>
              <a:buClrTx/>
              <a:buSzTx/>
              <a:buFontTx/>
            </a:pPr>
            <a:r>
              <a:rPr lang="zh-CN" altLang="en-US" dirty="0">
                <a:sym typeface="+mn-ea"/>
              </a:rPr>
              <a:t>二、系统的基本条件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7077075" y="1718945"/>
            <a:ext cx="4835525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3200" dirty="0">
                <a:latin typeface="方正楷体_GB2312" panose="02000000000000000000" charset="-122"/>
                <a:ea typeface="方正楷体_GB2312" panose="02000000000000000000" charset="-122"/>
              </a:rPr>
              <a:t>不按规则组装，还</a:t>
            </a:r>
            <a:r>
              <a:rPr lang="zh-CN" altLang="en-US" sz="3200" dirty="0" smtClean="0">
                <a:latin typeface="方正楷体_GB2312" panose="02000000000000000000" charset="-122"/>
                <a:ea typeface="方正楷体_GB2312" panose="02000000000000000000" charset="-122"/>
              </a:rPr>
              <a:t>可以照明吗</a:t>
            </a:r>
            <a:r>
              <a:rPr lang="zh-CN" altLang="en-US" sz="3200" dirty="0">
                <a:latin typeface="方正楷体_GB2312" panose="02000000000000000000" charset="-122"/>
                <a:ea typeface="方正楷体_GB2312" panose="02000000000000000000" charset="-122"/>
              </a:rPr>
              <a:t>？</a:t>
            </a:r>
          </a:p>
        </p:txBody>
      </p:sp>
      <p:sp>
        <p:nvSpPr>
          <p:cNvPr id="5" name="圆角矩形 4"/>
          <p:cNvSpPr/>
          <p:nvPr/>
        </p:nvSpPr>
        <p:spPr>
          <a:xfrm>
            <a:off x="8668385" y="3576320"/>
            <a:ext cx="2319655" cy="123063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6600">
                <a:solidFill>
                  <a:srgbClr val="FF0000"/>
                </a:solidFill>
                <a:latin typeface="方正楷体_GB2312" panose="02000000000000000000" charset="-122"/>
                <a:ea typeface="方正楷体_GB2312" panose="02000000000000000000" charset="-122"/>
              </a:rPr>
              <a:t>规则</a:t>
            </a:r>
          </a:p>
        </p:txBody>
      </p:sp>
      <p:sp>
        <p:nvSpPr>
          <p:cNvPr id="21" name="圆角矩形 20"/>
          <p:cNvSpPr/>
          <p:nvPr/>
        </p:nvSpPr>
        <p:spPr>
          <a:xfrm>
            <a:off x="3063875" y="1658620"/>
            <a:ext cx="1997710" cy="87884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zh-CN" altLang="en-US" sz="4000">
                <a:solidFill>
                  <a:srgbClr val="FF0000"/>
                </a:solidFill>
                <a:latin typeface="方正楷体_GB2312" panose="02000000000000000000" charset="-122"/>
                <a:ea typeface="方正楷体_GB2312" panose="02000000000000000000" charset="-122"/>
              </a:rPr>
              <a:t>系统</a:t>
            </a:r>
          </a:p>
        </p:txBody>
      </p:sp>
      <p:sp>
        <p:nvSpPr>
          <p:cNvPr id="22" name="圆角矩形 21"/>
          <p:cNvSpPr/>
          <p:nvPr/>
        </p:nvSpPr>
        <p:spPr>
          <a:xfrm>
            <a:off x="850900" y="5444490"/>
            <a:ext cx="1991995" cy="796925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600">
                <a:solidFill>
                  <a:srgbClr val="FF0000"/>
                </a:solidFill>
                <a:latin typeface="方正楷体_GB2312" panose="02000000000000000000" charset="-122"/>
                <a:ea typeface="方正楷体_GB2312" panose="02000000000000000000" charset="-122"/>
              </a:rPr>
              <a:t>要素</a:t>
            </a:r>
          </a:p>
        </p:txBody>
      </p:sp>
      <p:cxnSp>
        <p:nvCxnSpPr>
          <p:cNvPr id="33" name="直接连接符 32"/>
          <p:cNvCxnSpPr/>
          <p:nvPr/>
        </p:nvCxnSpPr>
        <p:spPr>
          <a:xfrm flipH="1">
            <a:off x="1112520" y="2537460"/>
            <a:ext cx="3040380" cy="1322070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40" name="直接连接符 39"/>
          <p:cNvCxnSpPr/>
          <p:nvPr/>
        </p:nvCxnSpPr>
        <p:spPr>
          <a:xfrm flipH="1">
            <a:off x="2279650" y="2537460"/>
            <a:ext cx="1873250" cy="1322070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41" name="直接连接符 40"/>
          <p:cNvCxnSpPr/>
          <p:nvPr/>
        </p:nvCxnSpPr>
        <p:spPr>
          <a:xfrm flipH="1">
            <a:off x="3372485" y="2537460"/>
            <a:ext cx="780415" cy="1351915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42" name="直接连接符 41"/>
          <p:cNvCxnSpPr/>
          <p:nvPr/>
        </p:nvCxnSpPr>
        <p:spPr>
          <a:xfrm flipH="1" flipV="1">
            <a:off x="4152901" y="2537460"/>
            <a:ext cx="69964" cy="1351915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43" name="直接连接符 42"/>
          <p:cNvCxnSpPr/>
          <p:nvPr/>
        </p:nvCxnSpPr>
        <p:spPr>
          <a:xfrm flipH="1" flipV="1">
            <a:off x="4152900" y="2537460"/>
            <a:ext cx="1058463" cy="1372870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44" name="直接连接符 43"/>
          <p:cNvCxnSpPr/>
          <p:nvPr/>
        </p:nvCxnSpPr>
        <p:spPr>
          <a:xfrm flipH="1" flipV="1">
            <a:off x="4152900" y="2537460"/>
            <a:ext cx="2156460" cy="1372870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pic>
        <p:nvPicPr>
          <p:cNvPr id="45" name="图片 4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672" y="3937894"/>
            <a:ext cx="5723955" cy="1527697"/>
          </a:xfrm>
          <a:prstGeom prst="rect">
            <a:avLst/>
          </a:prstGeom>
        </p:spPr>
      </p:pic>
      <p:pic>
        <p:nvPicPr>
          <p:cNvPr id="46" name="图片 4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2438">
            <a:off x="3636947" y="1104159"/>
            <a:ext cx="1479735" cy="1683283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p14:dur="500">
        <p159:morph option="byObject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5" grpId="0" animBg="1"/>
      <p:bldP spid="5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圆角矩形 30"/>
          <p:cNvSpPr/>
          <p:nvPr/>
        </p:nvSpPr>
        <p:spPr>
          <a:xfrm>
            <a:off x="399415" y="3925570"/>
            <a:ext cx="6808470" cy="252603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custDataLst>
              <p:tags r:id="rId2"/>
            </p:custDataLst>
          </p:nvPr>
        </p:nvSpPr>
        <p:spPr>
          <a:xfrm>
            <a:off x="695960" y="360000"/>
            <a:ext cx="10800000" cy="720000"/>
          </a:xfrm>
          <a:prstGeom prst="rect">
            <a:avLst/>
          </a:prstGeom>
        </p:spPr>
        <p:txBody>
          <a:bodyPr vert="horz" wrap="square" lIns="0" tIns="0" rIns="0" bIns="0" rtlCol="0" anchor="b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tabLst>
                <a:tab pos="2060575" algn="l"/>
              </a:tabLst>
              <a:defRPr sz="3200" b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>
              <a:buClrTx/>
              <a:buSzTx/>
              <a:buFontTx/>
            </a:pPr>
            <a:r>
              <a:rPr lang="zh-CN" altLang="en-US" dirty="0">
                <a:sym typeface="+mn-ea"/>
              </a:rPr>
              <a:t>二、系统的基本条件</a:t>
            </a:r>
          </a:p>
        </p:txBody>
      </p:sp>
      <p:sp>
        <p:nvSpPr>
          <p:cNvPr id="32" name="圆角矩形 31"/>
          <p:cNvSpPr/>
          <p:nvPr/>
        </p:nvSpPr>
        <p:spPr>
          <a:xfrm>
            <a:off x="850900" y="5444490"/>
            <a:ext cx="1991995" cy="796925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600" dirty="0">
                <a:solidFill>
                  <a:srgbClr val="FF0000"/>
                </a:solidFill>
                <a:latin typeface="方正楷体_GB2312" panose="02000000000000000000" charset="-122"/>
                <a:ea typeface="方正楷体_GB2312" panose="02000000000000000000" charset="-122"/>
              </a:rPr>
              <a:t>要素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7106285" y="1811020"/>
            <a:ext cx="483552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800" dirty="0">
                <a:latin typeface="方正楷体_GB2312" panose="02000000000000000000" charset="-122"/>
                <a:ea typeface="方正楷体_GB2312" panose="02000000000000000000" charset="-122"/>
              </a:rPr>
              <a:t>单个元素（</a:t>
            </a:r>
            <a:r>
              <a:rPr lang="zh-CN" altLang="en-US" sz="2800" dirty="0" smtClean="0">
                <a:latin typeface="方正楷体_GB2312" panose="02000000000000000000" charset="-122"/>
                <a:ea typeface="方正楷体_GB2312" panose="02000000000000000000" charset="-122"/>
              </a:rPr>
              <a:t>如灯泡）</a:t>
            </a:r>
            <a:r>
              <a:rPr lang="zh-CN" altLang="en-US" sz="2800" dirty="0">
                <a:latin typeface="方正楷体_GB2312" panose="02000000000000000000" charset="-122"/>
                <a:ea typeface="方正楷体_GB2312" panose="02000000000000000000" charset="-122"/>
              </a:rPr>
              <a:t>可以实现全部的系统功能吗？</a:t>
            </a:r>
          </a:p>
        </p:txBody>
      </p:sp>
      <p:sp>
        <p:nvSpPr>
          <p:cNvPr id="5" name="圆角矩形 4"/>
          <p:cNvSpPr/>
          <p:nvPr/>
        </p:nvSpPr>
        <p:spPr>
          <a:xfrm>
            <a:off x="8581390" y="3831590"/>
            <a:ext cx="2319655" cy="123063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6600">
                <a:solidFill>
                  <a:srgbClr val="FF0000"/>
                </a:solidFill>
                <a:latin typeface="方正楷体_GB2312" panose="02000000000000000000" charset="-122"/>
                <a:ea typeface="方正楷体_GB2312" panose="02000000000000000000" charset="-122"/>
              </a:rPr>
              <a:t>功能</a:t>
            </a:r>
          </a:p>
        </p:txBody>
      </p:sp>
      <p:sp>
        <p:nvSpPr>
          <p:cNvPr id="21" name="圆角矩形 20"/>
          <p:cNvSpPr/>
          <p:nvPr/>
        </p:nvSpPr>
        <p:spPr>
          <a:xfrm>
            <a:off x="399415" y="3925570"/>
            <a:ext cx="6808470" cy="252603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圆角矩形 21"/>
          <p:cNvSpPr/>
          <p:nvPr/>
        </p:nvSpPr>
        <p:spPr>
          <a:xfrm>
            <a:off x="3063875" y="1658620"/>
            <a:ext cx="1997710" cy="87884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zh-CN" altLang="en-US" sz="4000">
                <a:solidFill>
                  <a:srgbClr val="FF0000"/>
                </a:solidFill>
                <a:latin typeface="方正楷体_GB2312" panose="02000000000000000000" charset="-122"/>
                <a:ea typeface="方正楷体_GB2312" panose="02000000000000000000" charset="-122"/>
              </a:rPr>
              <a:t>系统</a:t>
            </a:r>
          </a:p>
        </p:txBody>
      </p:sp>
      <p:sp>
        <p:nvSpPr>
          <p:cNvPr id="33" name="圆角矩形 32"/>
          <p:cNvSpPr/>
          <p:nvPr/>
        </p:nvSpPr>
        <p:spPr>
          <a:xfrm>
            <a:off x="850900" y="5444490"/>
            <a:ext cx="1991995" cy="796925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600">
                <a:solidFill>
                  <a:srgbClr val="FF0000"/>
                </a:solidFill>
                <a:latin typeface="方正楷体_GB2312" panose="02000000000000000000" charset="-122"/>
                <a:ea typeface="方正楷体_GB2312" panose="02000000000000000000" charset="-122"/>
              </a:rPr>
              <a:t>要素</a:t>
            </a:r>
          </a:p>
        </p:txBody>
      </p:sp>
      <p:cxnSp>
        <p:nvCxnSpPr>
          <p:cNvPr id="40" name="直接连接符 39"/>
          <p:cNvCxnSpPr/>
          <p:nvPr/>
        </p:nvCxnSpPr>
        <p:spPr>
          <a:xfrm flipH="1">
            <a:off x="1112520" y="2537460"/>
            <a:ext cx="3040380" cy="1322070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41" name="直接连接符 40"/>
          <p:cNvCxnSpPr/>
          <p:nvPr/>
        </p:nvCxnSpPr>
        <p:spPr>
          <a:xfrm flipH="1">
            <a:off x="2279650" y="2537460"/>
            <a:ext cx="1873250" cy="1322070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42" name="直接连接符 41"/>
          <p:cNvCxnSpPr/>
          <p:nvPr/>
        </p:nvCxnSpPr>
        <p:spPr>
          <a:xfrm flipH="1">
            <a:off x="3372485" y="2537460"/>
            <a:ext cx="780415" cy="1351915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43" name="直接连接符 42"/>
          <p:cNvCxnSpPr/>
          <p:nvPr/>
        </p:nvCxnSpPr>
        <p:spPr>
          <a:xfrm flipH="1" flipV="1">
            <a:off x="4152901" y="2537460"/>
            <a:ext cx="69964" cy="1351915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44" name="直接连接符 43"/>
          <p:cNvCxnSpPr/>
          <p:nvPr/>
        </p:nvCxnSpPr>
        <p:spPr>
          <a:xfrm flipH="1" flipV="1">
            <a:off x="4152900" y="2537460"/>
            <a:ext cx="1058463" cy="1372870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45" name="直接连接符 44"/>
          <p:cNvCxnSpPr/>
          <p:nvPr/>
        </p:nvCxnSpPr>
        <p:spPr>
          <a:xfrm flipH="1" flipV="1">
            <a:off x="4152900" y="2537460"/>
            <a:ext cx="2156460" cy="1372870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pic>
        <p:nvPicPr>
          <p:cNvPr id="46" name="图片 4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672" y="3937894"/>
            <a:ext cx="5723955" cy="1527697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2438">
            <a:off x="3636947" y="1104159"/>
            <a:ext cx="1479735" cy="1683283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p14:dur="500">
        <p159:morph option="byObject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5" grpId="0" animBg="1"/>
      <p:bldP spid="5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custDataLst>
              <p:tags r:id="rId2"/>
            </p:custDataLst>
          </p:nvPr>
        </p:nvSpPr>
        <p:spPr>
          <a:xfrm>
            <a:off x="695960" y="360000"/>
            <a:ext cx="10800000" cy="720000"/>
          </a:xfrm>
          <a:prstGeom prst="rect">
            <a:avLst/>
          </a:prstGeom>
        </p:spPr>
        <p:txBody>
          <a:bodyPr vert="horz" wrap="square" lIns="0" tIns="0" rIns="0" bIns="0" rtlCol="0" anchor="b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tabLst>
                <a:tab pos="2060575" algn="l"/>
              </a:tabLst>
              <a:defRPr sz="3200" b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>
              <a:buClrTx/>
              <a:buSzTx/>
              <a:buFontTx/>
            </a:pPr>
            <a:r>
              <a:rPr lang="zh-CN" altLang="en-US" dirty="0">
                <a:sym typeface="+mn-ea"/>
              </a:rPr>
              <a:t>二、系统的基本条件</a:t>
            </a:r>
          </a:p>
        </p:txBody>
      </p:sp>
      <p:pic>
        <p:nvPicPr>
          <p:cNvPr id="4" name="图片 3"/>
          <p:cNvPicPr/>
          <p:nvPr/>
        </p:nvPicPr>
        <p:blipFill>
          <a:blip r:embed="rId4"/>
          <a:stretch>
            <a:fillRect/>
          </a:stretch>
        </p:blipFill>
        <p:spPr>
          <a:xfrm>
            <a:off x="2920365" y="1203008"/>
            <a:ext cx="8801100" cy="5191125"/>
          </a:xfrm>
          <a:prstGeom prst="rect">
            <a:avLst/>
          </a:prstGeom>
        </p:spPr>
      </p:pic>
      <p:cxnSp>
        <p:nvCxnSpPr>
          <p:cNvPr id="6" name="直接连接符 5"/>
          <p:cNvCxnSpPr/>
          <p:nvPr/>
        </p:nvCxnSpPr>
        <p:spPr>
          <a:xfrm>
            <a:off x="4145280" y="3928745"/>
            <a:ext cx="6364605" cy="0"/>
          </a:xfrm>
          <a:prstGeom prst="line">
            <a:avLst/>
          </a:prstGeom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7" name="直接连接符 6"/>
          <p:cNvCxnSpPr/>
          <p:nvPr/>
        </p:nvCxnSpPr>
        <p:spPr>
          <a:xfrm>
            <a:off x="4145280" y="4972685"/>
            <a:ext cx="6611620" cy="0"/>
          </a:xfrm>
          <a:prstGeom prst="line">
            <a:avLst/>
          </a:prstGeom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8" name="直接连接符 7"/>
          <p:cNvCxnSpPr/>
          <p:nvPr/>
        </p:nvCxnSpPr>
        <p:spPr>
          <a:xfrm>
            <a:off x="4145280" y="6016625"/>
            <a:ext cx="6089650" cy="0"/>
          </a:xfrm>
          <a:prstGeom prst="line">
            <a:avLst/>
          </a:prstGeom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9" name="圆角矩形 8"/>
          <p:cNvSpPr/>
          <p:nvPr/>
        </p:nvSpPr>
        <p:spPr>
          <a:xfrm>
            <a:off x="600710" y="2039620"/>
            <a:ext cx="2175510" cy="85344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5400">
                <a:solidFill>
                  <a:srgbClr val="FF0000"/>
                </a:solidFill>
                <a:latin typeface="方正楷体_GB2312" panose="02000000000000000000" charset="-122"/>
                <a:ea typeface="方正楷体_GB2312" panose="02000000000000000000" charset="-122"/>
              </a:rPr>
              <a:t>关联</a:t>
            </a:r>
          </a:p>
        </p:txBody>
      </p:sp>
      <p:sp>
        <p:nvSpPr>
          <p:cNvPr id="10" name="圆角矩形 9"/>
          <p:cNvSpPr/>
          <p:nvPr/>
        </p:nvSpPr>
        <p:spPr>
          <a:xfrm>
            <a:off x="600710" y="3344545"/>
            <a:ext cx="2175510" cy="85344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5400">
                <a:solidFill>
                  <a:srgbClr val="FF0000"/>
                </a:solidFill>
                <a:latin typeface="方正楷体_GB2312" panose="02000000000000000000" charset="-122"/>
                <a:ea typeface="方正楷体_GB2312" panose="02000000000000000000" charset="-122"/>
              </a:rPr>
              <a:t>规则</a:t>
            </a:r>
          </a:p>
        </p:txBody>
      </p:sp>
      <p:sp>
        <p:nvSpPr>
          <p:cNvPr id="11" name="圆角矩形 10"/>
          <p:cNvSpPr/>
          <p:nvPr/>
        </p:nvSpPr>
        <p:spPr>
          <a:xfrm>
            <a:off x="600710" y="4649470"/>
            <a:ext cx="2175510" cy="85344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5400">
                <a:solidFill>
                  <a:srgbClr val="FF0000"/>
                </a:solidFill>
                <a:latin typeface="方正楷体_GB2312" panose="02000000000000000000" charset="-122"/>
                <a:ea typeface="方正楷体_GB2312" panose="02000000000000000000" charset="-122"/>
              </a:rPr>
              <a:t>功能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p14:dur="500">
        <p159:morph option="byObject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SOURCE_RECORD_KEY" val="{&quot;10&quot;:[20253442,3655278,6261843],&quot;29&quot;:[50053044,50053052],&quot;65&quot;:[20236794]}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NDEX" val="1"/>
  <p:tag name="KSO_WM_UNIT_TYPE" val="a"/>
  <p:tag name="KSO_WM_BEAUTIFY_FLAG" val="#wm#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NDEX" val="3"/>
  <p:tag name="KSO_WM_UNIT_TYPE" val="f"/>
  <p:tag name="KSO_WM_UNIT_SUBTYPE" val="a"/>
  <p:tag name="KSO_WM_BEAUTIFY_FLAG" val="#wm#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BLE_ENDDRAG_ORIGIN_RECT" val="694*203"/>
  <p:tag name="TABLE_ENDDRAG_RECT" val="228*176*694*203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36794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NDEX" val="1"/>
  <p:tag name="KSO_WM_UNIT_TYPE" val="a"/>
  <p:tag name="KSO_WM_BEAUTIFY_FLAG" val="#wm#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NDEX" val="3"/>
  <p:tag name="KSO_WM_UNIT_TYPE" val="f"/>
  <p:tag name="KSO_WM_UNIT_SUBTYPE" val="a"/>
  <p:tag name="KSO_WM_BEAUTIFY_FLAG" val="#wm#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36794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NDEX" val="1"/>
  <p:tag name="KSO_WM_UNIT_TYPE" val="a"/>
  <p:tag name="KSO_WM_BEAUTIFY_FLAG" val="#wm#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NDEX" val="3"/>
  <p:tag name="KSO_WM_UNIT_TYPE" val="f"/>
  <p:tag name="KSO_WM_UNIT_SUBTYPE" val="a"/>
  <p:tag name="KSO_WM_BEAUTIFY_FLAG" val="#wm#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3679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NDEX" val="1"/>
  <p:tag name="KSO_WM_UNIT_TYPE" val="a"/>
  <p:tag name="KSO_WM_BEAUTIFY_FLAG" val="#wm#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NDEX" val="3"/>
  <p:tag name="KSO_WM_UNIT_TYPE" val="f"/>
  <p:tag name="KSO_WM_UNIT_SUBTYPE" val="a"/>
  <p:tag name="KSO_WM_BEAUTIFY_FLAG" val="#wm#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36794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NDEX" val="1"/>
  <p:tag name="KSO_WM_UNIT_TYPE" val="a"/>
  <p:tag name="KSO_WM_BEAUTIFY_FLAG" val="#wm#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NDEX" val="3"/>
  <p:tag name="KSO_WM_UNIT_TYPE" val="f"/>
  <p:tag name="KSO_WM_UNIT_SUBTYPE" val="a"/>
  <p:tag name="KSO_WM_BEAUTIFY_FLAG" val="#wm#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36794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NDEX" val="1"/>
  <p:tag name="KSO_WM_UNIT_TYPE" val="a"/>
  <p:tag name="KSO_WM_BEAUTIFY_FLAG" val="#wm#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NDEX" val="3"/>
  <p:tag name="KSO_WM_UNIT_TYPE" val="f"/>
  <p:tag name="KSO_WM_UNIT_SUBTYPE" val="a"/>
  <p:tag name="KSO_WM_BEAUTIFY_FLAG" val="#wm#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36794"/>
  <p:tag name="RESOURCE_RECORD_KEY" val="{&quot;10&quot;:[3655278,6261843],&quot;65&quot;:[20236794]}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NDEX" val="1"/>
  <p:tag name="KSO_WM_UNIT_TYPE" val="a"/>
  <p:tag name="KSO_WM_BEAUTIFY_FLAG" val="#wm#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NDEX" val="3"/>
  <p:tag name="KSO_WM_UNIT_TYPE" val="f"/>
  <p:tag name="KSO_WM_UNIT_SUBTYPE" val="a"/>
  <p:tag name="KSO_WM_BEAUTIFY_FLAG" val="#wm#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36794"/>
  <p:tag name="RESOURCE_RECORD_KEY" val="{&quot;10&quot;:[3655278,6261843],&quot;65&quot;:[20236794]}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NDEX" val="1"/>
  <p:tag name="KSO_WM_UNIT_TYPE" val="a"/>
  <p:tag name="KSO_WM_BEAUTIFY_FLAG" val="#wm#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NDEX" val="3"/>
  <p:tag name="KSO_WM_UNIT_TYPE" val="f"/>
  <p:tag name="KSO_WM_UNIT_SUBTYPE" val="a"/>
  <p:tag name="KSO_WM_BEAUTIFY_FLAG" val="#wm#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36794"/>
  <p:tag name="KSO_WM_SLIDE_TYPE" val="text"/>
  <p:tag name="KSO_WM_TEMPLATE_SUBCATEGORY" val="29"/>
  <p:tag name="KSO_WM_TEMPLATE_COLOR_TYPE" val="0"/>
  <p:tag name="KSO_WM_TAG_VERSION" val="3.0"/>
  <p:tag name="KSO_WM_SLIDE_SUBTYPE" val="pureTxt"/>
  <p:tag name="KSO_WM_SLIDE_ITEM_CNT" val="0"/>
  <p:tag name="KSO_WM_SLIDE_INDEX" val="8"/>
  <p:tag name="KSO_WM_SLIDE_ID" val="custom20236794_8"/>
  <p:tag name="KSO_WM_TEMPLATE_MASTER_TYPE" val="0"/>
  <p:tag name="KSO_WM_SLIDE_LAYOUT" val="a_f"/>
  <p:tag name="KSO_WM_SLIDE_LAYOUT_CNT" val="1_1"/>
  <p:tag name="KSO_WM_SLIDE_SIZE" val="850*457"/>
  <p:tag name="KSO_WM_SLIDE_POSITION" val="54*28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NDEX" val="1"/>
  <p:tag name="KSO_WM_UNIT_TYPE" val="a"/>
  <p:tag name="KSO_WM_BEAUTIFY_FLAG" val="#wm#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NDEX" val="3"/>
  <p:tag name="KSO_WM_UNIT_TYPE" val="f"/>
  <p:tag name="KSO_WM_UNIT_SUBTYPE" val="a"/>
  <p:tag name="KSO_WM_BEAUTIFY_FLAG" val="#wm#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36794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36794"/>
  <p:tag name="KSO_WM_SLIDE_TYPE" val="text"/>
  <p:tag name="KSO_WM_TEMPLATE_SUBCATEGORY" val="29"/>
  <p:tag name="KSO_WM_TEMPLATE_COLOR_TYPE" val="0"/>
  <p:tag name="KSO_WM_TAG_VERSION" val="3.0"/>
  <p:tag name="KSO_WM_SLIDE_SUBTYPE" val="pureTxt"/>
  <p:tag name="KSO_WM_SLIDE_ITEM_CNT" val="0"/>
  <p:tag name="KSO_WM_SLIDE_INDEX" val="8"/>
  <p:tag name="KSO_WM_SLIDE_ID" val="custom20236794_8"/>
  <p:tag name="KSO_WM_TEMPLATE_MASTER_TYPE" val="0"/>
  <p:tag name="KSO_WM_SLIDE_LAYOUT" val="a_f"/>
  <p:tag name="KSO_WM_SLIDE_LAYOUT_CNT" val="1_1"/>
  <p:tag name="KSO_WM_SLIDE_SIZE" val="850*457"/>
  <p:tag name="KSO_WM_SLIDE_POSITION" val="54*28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NDEX" val="1"/>
  <p:tag name="KSO_WM_UNIT_TYPE" val="a"/>
  <p:tag name="KSO_WM_BEAUTIFY_FLAG" val="#wm#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36794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36794"/>
  <p:tag name="KSO_WM_SLIDE_TYPE" val="text"/>
  <p:tag name="KSO_WM_TEMPLATE_SUBCATEGORY" val="29"/>
  <p:tag name="KSO_WM_TEMPLATE_COLOR_TYPE" val="0"/>
  <p:tag name="KSO_WM_TAG_VERSION" val="3.0"/>
  <p:tag name="KSO_WM_SLIDE_SUBTYPE" val="pureTxt"/>
  <p:tag name="KSO_WM_SLIDE_ITEM_CNT" val="0"/>
  <p:tag name="KSO_WM_SLIDE_INDEX" val="8"/>
  <p:tag name="KSO_WM_SLIDE_ID" val="custom20236794_8"/>
  <p:tag name="KSO_WM_TEMPLATE_MASTER_TYPE" val="0"/>
  <p:tag name="KSO_WM_SLIDE_LAYOUT" val="a_f"/>
  <p:tag name="KSO_WM_SLIDE_LAYOUT_CNT" val="1_1"/>
  <p:tag name="KSO_WM_SLIDE_SIZE" val="850*457"/>
  <p:tag name="KSO_WM_SLIDE_POSITION" val="54*28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NDEX" val="1"/>
  <p:tag name="KSO_WM_UNIT_TYPE" val="a"/>
  <p:tag name="KSO_WM_BEAUTIFY_FLAG" val="#wm#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NDEX" val="3"/>
  <p:tag name="KSO_WM_UNIT_TYPE" val="f"/>
  <p:tag name="KSO_WM_UNIT_SUBTYPE" val="a"/>
  <p:tag name="KSO_WM_BEAUTIFY_FLAG" val="#wm#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36794"/>
  <p:tag name="KSO_WM_SLIDE_TYPE" val="text"/>
  <p:tag name="KSO_WM_TEMPLATE_SUBCATEGORY" val="29"/>
  <p:tag name="KSO_WM_TEMPLATE_COLOR_TYPE" val="0"/>
  <p:tag name="KSO_WM_TAG_VERSION" val="3.0"/>
  <p:tag name="KSO_WM_SLIDE_SUBTYPE" val="pureTxt"/>
  <p:tag name="KSO_WM_SLIDE_ITEM_CNT" val="0"/>
  <p:tag name="KSO_WM_SLIDE_INDEX" val="8"/>
  <p:tag name="KSO_WM_SLIDE_ID" val="custom20236794_8"/>
  <p:tag name="KSO_WM_TEMPLATE_MASTER_TYPE" val="0"/>
  <p:tag name="KSO_WM_SLIDE_LAYOUT" val="a_f"/>
  <p:tag name="KSO_WM_SLIDE_LAYOUT_CNT" val="1_1"/>
  <p:tag name="KSO_WM_SLIDE_SIZE" val="850*457"/>
  <p:tag name="KSO_WM_SLIDE_POSITION" val="54*28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NDEX" val="1"/>
  <p:tag name="KSO_WM_UNIT_TYPE" val="a"/>
  <p:tag name="KSO_WM_BEAUTIFY_FLAG" val="#wm#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NDEX" val="3"/>
  <p:tag name="KSO_WM_UNIT_TYPE" val="f"/>
  <p:tag name="KSO_WM_UNIT_SUBTYPE" val="a"/>
  <p:tag name="KSO_WM_BEAUTIFY_FLAG" val="#wm#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  <p:tag name="RESOURCE_RECORD_KEY" val="{&quot;13&quot;:[20419712],&quot;65&quot;:[20205081]}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  <p:tag name="RESOURCE_RECORD_KEY" val="{&quot;13&quot;:[20419712],&quot;65&quot;:[20205081]}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36794"/>
  <p:tag name="KSO_WM_SLIDE_TYPE" val="text"/>
  <p:tag name="KSO_WM_TEMPLATE_SUBCATEGORY" val="29"/>
  <p:tag name="KSO_WM_TEMPLATE_COLOR_TYPE" val="0"/>
  <p:tag name="KSO_WM_TAG_VERSION" val="3.0"/>
  <p:tag name="KSO_WM_SLIDE_SUBTYPE" val="pureTxt"/>
  <p:tag name="KSO_WM_SLIDE_ITEM_CNT" val="0"/>
  <p:tag name="KSO_WM_SLIDE_INDEX" val="8"/>
  <p:tag name="KSO_WM_SLIDE_ID" val="custom20236794_8"/>
  <p:tag name="KSO_WM_TEMPLATE_MASTER_TYPE" val="0"/>
  <p:tag name="KSO_WM_SLIDE_LAYOUT" val="a_f"/>
  <p:tag name="KSO_WM_SLIDE_LAYOUT_CNT" val="1_1"/>
  <p:tag name="KSO_WM_SLIDE_SIZE" val="850*457"/>
  <p:tag name="KSO_WM_SLIDE_POSITION" val="54*28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NDEX" val="1"/>
  <p:tag name="KSO_WM_UNIT_TYPE" val="a"/>
  <p:tag name="KSO_WM_BEAUTIFY_FLAG" val="#wm#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36794"/>
  <p:tag name="KSO_WM_SLIDE_TYPE" val="text"/>
  <p:tag name="KSO_WM_TEMPLATE_SUBCATEGORY" val="29"/>
  <p:tag name="KSO_WM_TEMPLATE_COLOR_TYPE" val="0"/>
  <p:tag name="KSO_WM_TAG_VERSION" val="3.0"/>
  <p:tag name="KSO_WM_SLIDE_SUBTYPE" val="pureTxt"/>
  <p:tag name="KSO_WM_SLIDE_ITEM_CNT" val="0"/>
  <p:tag name="KSO_WM_SLIDE_INDEX" val="8"/>
  <p:tag name="KSO_WM_SLIDE_ID" val="custom20236794_8"/>
  <p:tag name="KSO_WM_TEMPLATE_MASTER_TYPE" val="0"/>
  <p:tag name="KSO_WM_SLIDE_LAYOUT" val="a_f"/>
  <p:tag name="KSO_WM_SLIDE_LAYOUT_CNT" val="1_1"/>
  <p:tag name="KSO_WM_SLIDE_SIZE" val="850*457"/>
  <p:tag name="KSO_WM_SLIDE_POSITION" val="54*28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NDEX" val="1"/>
  <p:tag name="KSO_WM_UNIT_TYPE" val="a"/>
  <p:tag name="KSO_WM_BEAUTIFY_FLAG" val="#wm#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36794"/>
  <p:tag name="KSO_WM_SLIDE_TYPE" val="text"/>
  <p:tag name="KSO_WM_TEMPLATE_SUBCATEGORY" val="29"/>
  <p:tag name="KSO_WM_TEMPLATE_COLOR_TYPE" val="0"/>
  <p:tag name="KSO_WM_TAG_VERSION" val="3.0"/>
  <p:tag name="KSO_WM_SLIDE_SUBTYPE" val="pureTxt"/>
  <p:tag name="KSO_WM_SLIDE_ITEM_CNT" val="0"/>
  <p:tag name="KSO_WM_SLIDE_INDEX" val="8"/>
  <p:tag name="KSO_WM_SLIDE_ID" val="custom20236794_8"/>
  <p:tag name="KSO_WM_TEMPLATE_MASTER_TYPE" val="0"/>
  <p:tag name="KSO_WM_SLIDE_LAYOUT" val="a_f"/>
  <p:tag name="KSO_WM_SLIDE_LAYOUT_CNT" val="1_1"/>
  <p:tag name="KSO_WM_SLIDE_SIZE" val="850*457"/>
  <p:tag name="KSO_WM_SLIDE_POSITION" val="54*28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NDEX" val="1"/>
  <p:tag name="KSO_WM_UNIT_TYPE" val="a"/>
  <p:tag name="KSO_WM_BEAUTIFY_FLAG" val="#wm#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36794"/>
  <p:tag name="KSO_WM_SLIDE_TYPE" val="text"/>
  <p:tag name="KSO_WM_TEMPLATE_SUBCATEGORY" val="29"/>
  <p:tag name="KSO_WM_TEMPLATE_COLOR_TYPE" val="0"/>
  <p:tag name="KSO_WM_TAG_VERSION" val="3.0"/>
  <p:tag name="KSO_WM_SLIDE_SUBTYPE" val="pureTxt"/>
  <p:tag name="KSO_WM_SLIDE_ITEM_CNT" val="0"/>
  <p:tag name="KSO_WM_SLIDE_INDEX" val="8"/>
  <p:tag name="KSO_WM_SLIDE_ID" val="custom20236794_8"/>
  <p:tag name="KSO_WM_TEMPLATE_MASTER_TYPE" val="0"/>
  <p:tag name="KSO_WM_SLIDE_LAYOUT" val="a_f"/>
  <p:tag name="KSO_WM_SLIDE_LAYOUT_CNT" val="1_1"/>
  <p:tag name="KSO_WM_SLIDE_SIZE" val="850*457"/>
  <p:tag name="KSO_WM_SLIDE_POSITION" val="54*28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NDEX" val="1"/>
  <p:tag name="KSO_WM_UNIT_TYPE" val="a"/>
  <p:tag name="KSO_WM_BEAUTIFY_FLAG" val="#wm#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36794"/>
  <p:tag name="KSO_WM_SLIDE_TYPE" val="text"/>
  <p:tag name="KSO_WM_TEMPLATE_SUBCATEGORY" val="29"/>
  <p:tag name="KSO_WM_TEMPLATE_COLOR_TYPE" val="0"/>
  <p:tag name="KSO_WM_TAG_VERSION" val="3.0"/>
  <p:tag name="KSO_WM_SLIDE_SUBTYPE" val="pureTxt"/>
  <p:tag name="KSO_WM_SLIDE_ITEM_CNT" val="0"/>
  <p:tag name="KSO_WM_SLIDE_INDEX" val="8"/>
  <p:tag name="KSO_WM_SLIDE_ID" val="custom20236794_8"/>
  <p:tag name="KSO_WM_TEMPLATE_MASTER_TYPE" val="0"/>
  <p:tag name="KSO_WM_SLIDE_LAYOUT" val="a_f"/>
  <p:tag name="KSO_WM_SLIDE_LAYOUT_CNT" val="1_1"/>
  <p:tag name="KSO_WM_SLIDE_SIZE" val="850*457"/>
  <p:tag name="KSO_WM_SLIDE_POSITION" val="54*28"/>
  <p:tag name="RESOURCE_RECORD_KEY" val="{&quot;29&quot;:[50053044],&quot;65&quot;:[20236794]}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NDEX" val="1"/>
  <p:tag name="KSO_WM_UNIT_TYPE" val="a"/>
  <p:tag name="KSO_WM_BEAUTIFY_FLAG" val="#wm#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NDEX" val="3"/>
  <p:tag name="KSO_WM_UNIT_TYPE" val="f"/>
  <p:tag name="KSO_WM_UNIT_SUBTYPE" val="a"/>
  <p:tag name="KSO_WM_BEAUTIFY_FLAG" val="#wm#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36794"/>
  <p:tag name="KSO_WM_SLIDE_TYPE" val="text"/>
  <p:tag name="KSO_WM_TEMPLATE_SUBCATEGORY" val="29"/>
  <p:tag name="KSO_WM_TEMPLATE_COLOR_TYPE" val="0"/>
  <p:tag name="KSO_WM_TAG_VERSION" val="3.0"/>
  <p:tag name="KSO_WM_SLIDE_SUBTYPE" val="pureTxt"/>
  <p:tag name="KSO_WM_SLIDE_ITEM_CNT" val="0"/>
  <p:tag name="KSO_WM_SLIDE_INDEX" val="8"/>
  <p:tag name="KSO_WM_SLIDE_ID" val="custom20236794_8"/>
  <p:tag name="KSO_WM_TEMPLATE_MASTER_TYPE" val="0"/>
  <p:tag name="KSO_WM_SLIDE_LAYOUT" val="a_f"/>
  <p:tag name="KSO_WM_SLIDE_LAYOUT_CNT" val="1_1"/>
  <p:tag name="KSO_WM_SLIDE_SIZE" val="850*457"/>
  <p:tag name="KSO_WM_SLIDE_POSITION" val="54*28"/>
  <p:tag name="RESOURCE_RECORD_KEY" val="{&quot;29&quot;:[50053044],&quot;65&quot;:[20236794]}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NDEX" val="1"/>
  <p:tag name="KSO_WM_UNIT_TYPE" val="a"/>
  <p:tag name="KSO_WM_BEAUTIFY_FLAG" val="#wm#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NDEX" val="3"/>
  <p:tag name="KSO_WM_UNIT_TYPE" val="f"/>
  <p:tag name="KSO_WM_UNIT_SUBTYPE" val="a"/>
  <p:tag name="KSO_WM_BEAUTIFY_FLAG" val="#wm#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36794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NDEX" val="1"/>
  <p:tag name="KSO_WM_UNIT_TYPE" val="a"/>
  <p:tag name="KSO_WM_BEAUTIFY_FLAG" val="#wm#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NDEX" val="3"/>
  <p:tag name="KSO_WM_UNIT_TYPE" val="f"/>
  <p:tag name="KSO_WM_UNIT_SUBTYPE" val="a"/>
  <p:tag name="KSO_WM_BEAUTIFY_FLAG" val="#wm#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3679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NDEX" val="1"/>
  <p:tag name="KSO_WM_UNIT_TYPE" val="a"/>
  <p:tag name="KSO_WM_BEAUTIFY_FLAG" val="#wm#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NDEX" val="3"/>
  <p:tag name="KSO_WM_UNIT_TYPE" val="f"/>
  <p:tag name="KSO_WM_UNIT_SUBTYPE" val="a"/>
  <p:tag name="KSO_WM_BEAUTIFY_FLAG" val="#wm#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36794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NDEX" val="1"/>
  <p:tag name="KSO_WM_UNIT_TYPE" val="a"/>
  <p:tag name="KSO_WM_BEAUTIFY_FLAG" val="#wm#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NDEX" val="3"/>
  <p:tag name="KSO_WM_UNIT_TYPE" val="f"/>
  <p:tag name="KSO_WM_UNIT_SUBTYPE" val="a"/>
  <p:tag name="KSO_WM_BEAUTIFY_FLAG" val="#wm#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BLE_ENDDRAG_ORIGIN_RECT" val="505*311"/>
  <p:tag name="TABLE_ENDDRAG_RECT" val="432*193*505*311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36794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NDEX" val="1"/>
  <p:tag name="KSO_WM_UNIT_TYPE" val="a"/>
  <p:tag name="KSO_WM_BEAUTIFY_FLAG" val="#wm#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NDEX" val="3"/>
  <p:tag name="KSO_WM_UNIT_TYPE" val="f"/>
  <p:tag name="KSO_WM_UNIT_SUBTYPE" val="a"/>
  <p:tag name="KSO_WM_BEAUTIFY_FLAG" val="#wm#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36794"/>
</p:tagLst>
</file>

<file path=ppt/theme/theme1.xml><?xml version="1.0" encoding="utf-8"?>
<a:theme xmlns:a="http://schemas.openxmlformats.org/drawingml/2006/main" name="1_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方正仿宋_GB2312"/>
        <a:ea typeface="方正仿宋_GB2312"/>
        <a:cs typeface=""/>
      </a:majorFont>
      <a:minorFont>
        <a:latin typeface="方正仿宋_GB2312"/>
        <a:ea typeface="方正仿宋_GB2312"/>
        <a:cs typeface="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方正仿宋_GB2312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方正仿宋_GB2312"/>
        <a:ea typeface=""/>
        <a:cs typeface=""/>
        <a:font script="Jpan" typeface="ＭＳ Ｐゴシック"/>
        <a:font script="Hang" typeface="맑은 고딕"/>
        <a:font script="Hans" typeface="方正仿宋_GB2312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方正仿宋_GB2312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方正仿宋_GB2312"/>
        <a:ea typeface=""/>
        <a:cs typeface=""/>
        <a:font script="Jpan" typeface="ＭＳ Ｐゴシック"/>
        <a:font script="Hang" typeface="맑은 고딕"/>
        <a:font script="Hans" typeface="方正仿宋_GB2312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391</TotalTime>
  <Words>873</Words>
  <Application>Microsoft Office PowerPoint</Application>
  <PresentationFormat>宽屏</PresentationFormat>
  <Paragraphs>169</Paragraphs>
  <Slides>28</Slides>
  <Notes>0</Notes>
  <HiddenSlides>0</HiddenSlides>
  <MMClips>1</MMClips>
  <ScaleCrop>false</ScaleCrop>
  <HeadingPairs>
    <vt:vector size="6" baseType="variant">
      <vt:variant>
        <vt:lpstr>已用的字体</vt:lpstr>
      </vt:variant>
      <vt:variant>
        <vt:i4>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28</vt:i4>
      </vt:variant>
    </vt:vector>
  </HeadingPairs>
  <TitlesOfParts>
    <vt:vector size="34" baseType="lpstr">
      <vt:lpstr>Arial</vt:lpstr>
      <vt:lpstr>方正仿宋_GB2312</vt:lpstr>
      <vt:lpstr>方正楷体_GB2312</vt:lpstr>
      <vt:lpstr>Wingdings</vt:lpstr>
      <vt:lpstr>微软雅黑</vt:lpstr>
      <vt:lpstr>1_WPS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徐泾喃</cp:lastModifiedBy>
  <cp:revision>207</cp:revision>
  <dcterms:created xsi:type="dcterms:W3CDTF">2019-06-19T02:08:00Z</dcterms:created>
  <dcterms:modified xsi:type="dcterms:W3CDTF">2025-10-13T01:12:19Z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2052-12.1.0.20305</vt:lpwstr>
  </property>
  <property fmtid="{D5CDD505-2E9C-101B-9397-08002B2CF9AE}" pid="3" name="ICV">
    <vt:lpwstr>8E1945865BFD49B489C5245FA964ECAF_13</vt:lpwstr>
  </property>
</Properties>
</file>