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31" r:id="rId3"/>
    <p:sldId id="358" r:id="rId4"/>
    <p:sldId id="359" r:id="rId5"/>
    <p:sldId id="360" r:id="rId6"/>
    <p:sldId id="361" r:id="rId7"/>
    <p:sldId id="362" r:id="rId8"/>
    <p:sldId id="363" r:id="rId10"/>
    <p:sldId id="364" r:id="rId11"/>
    <p:sldId id="365" r:id="rId12"/>
    <p:sldId id="353" r:id="rId13"/>
    <p:sldId id="352" r:id="rId14"/>
    <p:sldId id="354" r:id="rId15"/>
    <p:sldId id="357" r:id="rId16"/>
    <p:sldId id="356" r:id="rId17"/>
    <p:sldId id="355" r:id="rId18"/>
    <p:sldId id="342" r:id="rId19"/>
    <p:sldId id="33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Office 用户" initials="" lastIdx="0" clrIdx="0"/>
  <p:cmAuthor id="1" name="幸全" initials="幸全" lastIdx="0" clrIdx="0"/>
  <p:cmAuthor id="2" name="作者" initials="A" lastIdx="0" clrIdx="1"/>
  <p:cmAuthor id="4" name="95832" initials="9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6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3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72321AE-DB3D-4ED6-8A02-EE96E56E57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134AAE-33C2-4D35-B136-147B743F8E10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080" y="-15875"/>
            <a:ext cx="12199620" cy="68884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3.png"/><Relationship Id="rId2" Type="http://schemas.microsoft.com/office/2007/relationships/media" Target="../media/media5.mp3"/><Relationship Id="rId1" Type="http://schemas.openxmlformats.org/officeDocument/2006/relationships/audio" Target="NUL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tags" Target="../tags/tag6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/>
          <a:srcRect l="15849" r="6520" b="-1"/>
          <a:stretch>
            <a:fillRect/>
          </a:stretch>
        </p:blipFill>
        <p:spPr>
          <a:xfrm>
            <a:off x="20" y="10"/>
            <a:ext cx="8006065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5121" name="Rectangle 3"/>
          <p:cNvSpPr>
            <a:spLocks noGrp="1" noChangeArrowheads="1"/>
          </p:cNvSpPr>
          <p:nvPr>
            <p:ph idx="1"/>
          </p:nvPr>
        </p:nvSpPr>
        <p:spPr>
          <a:xfrm>
            <a:off x="8150018" y="2465714"/>
            <a:ext cx="4517136" cy="2195515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zh-CN" sz="9600" dirty="0">
                <a:latin typeface="楷体" panose="02010609060101010101" pitchFamily="49" charset="-122"/>
                <a:ea typeface="楷体" panose="02010609060101010101" pitchFamily="49" charset="-122"/>
              </a:rPr>
              <a:t>12 </a:t>
            </a:r>
            <a:r>
              <a:rPr lang="zh-CN" altLang="en-US" sz="9600" dirty="0">
                <a:latin typeface="楷体" panose="02010609060101010101" pitchFamily="49" charset="-122"/>
                <a:ea typeface="楷体" panose="02010609060101010101" pitchFamily="49" charset="-122"/>
              </a:rPr>
              <a:t>桥</a:t>
            </a:r>
            <a:endParaRPr lang="zh-CN" altLang="en-US" sz="9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66623" y="237066"/>
            <a:ext cx="4517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统编版   六上   第四单元</a:t>
            </a:r>
            <a:endParaRPr lang="zh-CN" altLang="en-US" sz="2800" b="1" dirty="0">
              <a:solidFill>
                <a:schemeClr val="bg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15248" y="143076"/>
            <a:ext cx="4971627" cy="711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 descr="9B347EB33CD628FE0C8363F27C3BC47C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4286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图片 4" descr="4437A60930CC0071DA23180B80AFE16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0"/>
            <a:ext cx="4095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图片 5" descr="56FA0E7FA21BAC652D4E4C11C16911F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1" y="0"/>
            <a:ext cx="40957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21057" y="344991"/>
            <a:ext cx="3420815" cy="9221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zh-CN" altLang="en-US" sz="4400" b="1" i="0" cap="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5123" y="643467"/>
            <a:ext cx="11474424" cy="29965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黎明的时候，雨突然大了。像泼。像倒。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9616" y="3411415"/>
            <a:ext cx="11342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黎明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的时候，雨突然大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了，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像是天上的银河泛滥了一般，从天边狂泻而下！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-168275"/>
            <a:ext cx="12021185" cy="982345"/>
            <a:chOff x="0" y="-265"/>
            <a:chExt cx="18931" cy="154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-265"/>
              <a:ext cx="1658" cy="131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130" y="-25"/>
              <a:ext cx="1780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dirty="0">
                  <a:latin typeface="明康欧楷" panose="02010609000101010101" charset="-122"/>
                  <a:ea typeface="明康欧楷" panose="02010609000101010101" charset="-122"/>
                </a:rPr>
                <a:t>任务二：聚焦环境，感受环境描写的作用</a:t>
              </a:r>
              <a:endParaRPr lang="zh-CN" altLang="en-US" sz="4800" dirty="0">
                <a:latin typeface="明康欧楷" panose="02010609000101010101" charset="-122"/>
                <a:ea typeface="明康欧楷" panose="0201060900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21057" y="344991"/>
            <a:ext cx="3420815" cy="9221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zh-CN" altLang="en-US" sz="4400" b="1" i="0" cap="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91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" y="642938"/>
            <a:ext cx="11862148" cy="48320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98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山洪咆哮着，像一群受惊的野马，从山谷里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298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狂奔而来，势不可当。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近一米高的洪水已经在路面上跳舞了。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死亡在洪水的狞笑声中逼近。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水渐渐蹿上来，放肆地舔着人们的腰。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5.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水，爬上了老汉的胸膛。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6.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一片白茫茫的世界。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21057" y="344991"/>
            <a:ext cx="3420815" cy="9221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zh-CN" altLang="en-US" sz="4400" b="1" i="0" cap="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91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" y="642938"/>
            <a:ext cx="11862148" cy="48320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98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山洪咆哮着，像一群受惊的野马，从山谷里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298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狂奔而来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，势不可当。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近一米高的洪水已经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在路面上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跳舞了。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死亡在洪水的狞笑声中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逼近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水渐渐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蹿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上来，放肆地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舔着人们的腰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5.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水，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爬上了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老汉的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胸膛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cap="none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6.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一片白茫茫</a:t>
            </a:r>
            <a:r>
              <a:rPr kumimoji="0" lang="zh-CN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的世界。</a:t>
            </a: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21057" y="344991"/>
            <a:ext cx="3420815" cy="9221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zh-CN" altLang="en-US" sz="4400" b="1" i="0" cap="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91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45957" y="1076075"/>
            <a:ext cx="10959781" cy="34635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buNone/>
            </a:pP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只有北面有座窄窄的桥。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木桥开始发抖，开始痛苦地呻吟。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突然，那木桥轰的一声塌了。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298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21057" y="344991"/>
            <a:ext cx="3420815" cy="9221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zh-CN" altLang="en-US" sz="4400" b="1" i="0" cap="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91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45958" y="173705"/>
            <a:ext cx="11116190" cy="7094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黎明的时候，雨突然大了。像泼。像倒。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山洪咆哮着，像一群受惊的野马</a:t>
            </a: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从山谷里狂奔而来，势不可当。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近一米高的洪水已经在路面上跳舞了。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只有北面有座窄窄的桥。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死亡在洪水的狞笑声中逼近。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水渐渐蹿上来，放肆地舔着人们的腰。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木桥开始发抖，开始痛苦地呻吟。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水，爬上了老汉的胸膛。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9.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突然，那木桥轰的一声塌了。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10.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一片白茫茫的世界。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298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7" name="紧张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13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64875" y="608711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7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0466" y="685800"/>
            <a:ext cx="1095586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木桥前，没腿深的水里，站着他们的党支部书记，那个全村人都拥戴的老汉。</a:t>
            </a:r>
            <a:b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老汉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清瘦的脸上淌着雨水。他不说话，盯着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乱哄哄的人们。他像一座山。</a:t>
            </a:r>
            <a:b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人们停住脚，望着老汉。</a:t>
            </a:r>
            <a:b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老汉沙哑地喊话：“桥窄！排成一队，不要挤！党员排在后边！”</a:t>
            </a:r>
            <a:b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有人喊了一声：“党员也是人。”</a:t>
            </a:r>
            <a:b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老汉冷冷地说：“可以退党，到我这儿报名。”</a:t>
            </a:r>
            <a:b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竟没人再喊。一百多人很快排成队，依次从老汉身边奔上木桥。</a:t>
            </a:r>
            <a:b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b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4695" y="536330"/>
            <a:ext cx="11718757" cy="1316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0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任务三：迁移学法，学写环境</a:t>
            </a:r>
            <a:endParaRPr lang="zh-CN" altLang="en-US" sz="40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84821" y="2189747"/>
            <a:ext cx="6328612" cy="39703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傍晚时分，消防支队警铃骤响。喂？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119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吗？着火了！家具厂！文昌路那家！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快！消防员闻风而动，警笛一路呼啸，直扑火点。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只见</a:t>
            </a:r>
            <a:r>
              <a:rPr kumimoji="0" lang="en-US" altLang="zh-CN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     __         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__________________________________________________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听！有呼喊声。不好！里面还有人。一位消防员猛一转身，冲进火海。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4" name="图片 3" descr="u=2292310205,2666707369&amp;fm=26&amp;fmt=auto&amp;gp=0.webp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695" y="1696453"/>
            <a:ext cx="4379494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48ce7d6cc50809ddeebd205e7abfd43c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665" y="0"/>
            <a:ext cx="52203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ff3e485233a556272bea88639a727adc_raw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400"/>
            <a:ext cx="12192000" cy="680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remove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023ab9b2a6ea01f29b40858dda5abbeb_raw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5" y="-92075"/>
            <a:ext cx="12192000" cy="72186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46370" y="1170305"/>
            <a:ext cx="65989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明康欧楷" panose="02010609000101010101" charset="-122"/>
                <a:ea typeface="明康欧楷" panose="02010609000101010101" charset="-122"/>
              </a:rPr>
              <a:t>老支书的回忆录</a:t>
            </a:r>
            <a:endParaRPr lang="zh-CN" altLang="en-US" sz="6000" b="1">
              <a:latin typeface="明康欧楷" panose="02010609000101010101" charset="-122"/>
              <a:ea typeface="明康欧楷" panose="02010609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remove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dae3f546d95bf2b57ba5a08a52edd8d_raw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210945"/>
            <a:ext cx="15280640" cy="6262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25855" t="15287" r="28782" b="35712"/>
          <a:stretch>
            <a:fillRect/>
          </a:stretch>
        </p:blipFill>
        <p:spPr>
          <a:xfrm>
            <a:off x="2491105" y="165100"/>
            <a:ext cx="3162935" cy="32639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" repeatCount="indefinite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alphaModFix amt="20000"/>
          </a:blip>
          <a:srcRect t="6650"/>
          <a:stretch>
            <a:fillRect/>
          </a:stretch>
        </p:blipFill>
        <p:spPr>
          <a:xfrm>
            <a:off x="0" y="1926590"/>
            <a:ext cx="12192000" cy="493141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68630" y="534035"/>
            <a:ext cx="11600148" cy="5718125"/>
            <a:chOff x="179" y="580"/>
            <a:chExt cx="19077" cy="96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" y="580"/>
              <a:ext cx="6496" cy="964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5" y="597"/>
              <a:ext cx="6451" cy="963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3" y="580"/>
              <a:ext cx="6414" cy="96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5080" y="-15875"/>
            <a:ext cx="12199620" cy="688848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Black color graphic patches graphic brush strokes design effect element for background"/>
          <p:cNvPicPr>
            <a:picLocks noChangeAspect="1"/>
          </p:cNvPicPr>
          <p:nvPr/>
        </p:nvPicPr>
        <p:blipFill>
          <a:blip r:embed="rId1">
            <a:alphaModFix amt="85000"/>
          </a:blip>
          <a:srcRect l="12354" t="15917" r="7379" b="18343"/>
          <a:stretch>
            <a:fillRect/>
          </a:stretch>
        </p:blipFill>
        <p:spPr>
          <a:xfrm>
            <a:off x="527685" y="1463675"/>
            <a:ext cx="11677015" cy="450532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-168275"/>
            <a:ext cx="10767695" cy="1264285"/>
            <a:chOff x="0" y="-265"/>
            <a:chExt cx="16957" cy="199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265"/>
              <a:ext cx="2520" cy="199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91" y="293"/>
              <a:ext cx="1516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dirty="0">
                  <a:latin typeface="明康欧楷" panose="02010609000101010101" charset="-122"/>
                  <a:ea typeface="明康欧楷" panose="02010609000101010101" charset="-122"/>
                </a:rPr>
                <a:t>任务一：朗读课文，概括小说情节</a:t>
              </a:r>
              <a:endParaRPr lang="zh-CN" altLang="en-US" sz="4800" dirty="0">
                <a:latin typeface="明康欧楷" panose="02010609000101010101" charset="-122"/>
                <a:ea typeface="明康欧楷" panose="0201060900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7413" y="2721985"/>
            <a:ext cx="11082427" cy="1805230"/>
            <a:chOff x="2028" y="5194"/>
            <a:chExt cx="14473" cy="25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2028" y="6772"/>
              <a:ext cx="13549" cy="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明康欧楷" panose="02010609000101010101" charset="-122"/>
                  <a:ea typeface="明康欧楷" panose="02010609000101010101" charset="-122"/>
                  <a:cs typeface="明康欧楷" panose="02010609000101010101" charset="-122"/>
                </a:rPr>
                <a:t>2.思考：《桥》讲了一个什么故事呢？</a:t>
              </a:r>
              <a:endParaRPr lang="zh-CN" altLang="en-US" sz="3600">
                <a:solidFill>
                  <a:schemeClr val="bg1"/>
                </a:solidFill>
                <a:latin typeface="方正小标宋简体" panose="02000000000000000000" charset="-122"/>
                <a:ea typeface="方正小标宋简体" panose="02000000000000000000" charset="-122"/>
                <a:cs typeface="柳公权楷书" panose="02010600010101010101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3194" y="5194"/>
              <a:ext cx="13307" cy="1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明康欧楷" panose="02010609000101010101" charset="-122"/>
                  <a:ea typeface="明康欧楷" panose="02010609000101010101" charset="-122"/>
                  <a:cs typeface="明康欧楷" panose="02010609000101010101" charset="-122"/>
                </a:rPr>
                <a:t>1.</a:t>
              </a:r>
              <a:r>
                <a:rPr lang="zh-CN" altLang="en-US" sz="4000" dirty="0">
                  <a:solidFill>
                    <a:schemeClr val="bg1"/>
                  </a:solidFill>
                  <a:latin typeface="明康欧楷" panose="02010609000101010101" charset="-122"/>
                  <a:ea typeface="明康欧楷" panose="02010609000101010101" charset="-122"/>
                  <a:cs typeface="明康欧楷" panose="02010609000101010101" charset="-122"/>
                </a:rPr>
                <a:t>自由朗读课文，注意读准字音，读通句子。</a:t>
              </a:r>
              <a:endParaRPr lang="zh-CN" altLang="en-US" sz="4000" dirty="0">
                <a:solidFill>
                  <a:schemeClr val="bg1"/>
                </a:solidFill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5080" y="-15875"/>
            <a:ext cx="12199620" cy="68884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68275"/>
            <a:ext cx="1600200" cy="1264285"/>
          </a:xfrm>
          <a:prstGeom prst="rect">
            <a:avLst/>
          </a:prstGeom>
        </p:spPr>
      </p:pic>
      <p:pic>
        <p:nvPicPr>
          <p:cNvPr id="4" name="图片 3" descr="枯燥乏味的框架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1447165"/>
            <a:ext cx="11647170" cy="52044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7285" y="2056765"/>
            <a:ext cx="96285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咆哮</a:t>
            </a:r>
            <a:r>
              <a:rPr lang="en-US" altLang="zh-CN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</a:t>
            </a:r>
            <a:r>
              <a:rPr lang="zh-CN" altLang="en-US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势不可当</a:t>
            </a:r>
            <a:r>
              <a:rPr lang="en-US" altLang="zh-CN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</a:t>
            </a:r>
            <a:r>
              <a:rPr lang="zh-CN" altLang="en-US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狞笑</a:t>
            </a:r>
            <a:r>
              <a:rPr lang="en-US" altLang="zh-CN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 </a:t>
            </a:r>
            <a:r>
              <a:rPr lang="zh-CN" altLang="en-US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吞没</a:t>
            </a:r>
            <a:endParaRPr lang="zh-CN" altLang="en-US" sz="5400" dirty="0">
              <a:solidFill>
                <a:srgbClr val="C00000"/>
              </a:solidFill>
              <a:latin typeface="明康欧楷" panose="02010609000101010101" charset="-122"/>
              <a:ea typeface="明康欧楷" panose="02010609000101010101" charset="-122"/>
              <a:cs typeface="明康欧楷" panose="02010609000101010101" charset="-122"/>
            </a:endParaRPr>
          </a:p>
          <a:p>
            <a:endParaRPr lang="zh-CN" altLang="en-US" sz="5400" dirty="0">
              <a:solidFill>
                <a:srgbClr val="C00000"/>
              </a:solidFill>
              <a:latin typeface="明康欧楷" panose="02010609000101010101" charset="-122"/>
              <a:ea typeface="明康欧楷" panose="02010609000101010101" charset="-122"/>
              <a:cs typeface="明康欧楷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37285" y="3400425"/>
            <a:ext cx="106610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惊慌</a:t>
            </a:r>
            <a:r>
              <a:rPr lang="en-US" altLang="zh-CN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</a:t>
            </a:r>
            <a:r>
              <a:rPr lang="zh-CN" altLang="en-US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你拥我挤</a:t>
            </a:r>
            <a:r>
              <a:rPr lang="en-US" altLang="zh-CN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</a:t>
            </a:r>
            <a:r>
              <a:rPr lang="zh-CN" altLang="en-US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跌跌撞撞</a:t>
            </a:r>
            <a:r>
              <a:rPr lang="en-US" altLang="zh-CN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</a:t>
            </a:r>
            <a:r>
              <a:rPr lang="zh-CN" altLang="en-US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乱哄哄</a:t>
            </a:r>
            <a:endParaRPr lang="zh-CN" altLang="en-US" sz="5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明康欧楷" panose="02010609000101010101" charset="-122"/>
              <a:ea typeface="明康欧楷" panose="02010609000101010101" charset="-122"/>
              <a:cs typeface="明康欧楷" panose="0201060900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37285" y="4718685"/>
            <a:ext cx="9299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拥戴</a:t>
            </a:r>
            <a:r>
              <a:rPr lang="en-US" altLang="zh-CN" sz="5400">
                <a:solidFill>
                  <a:schemeClr val="tx1"/>
                </a:solidFill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</a:t>
            </a:r>
            <a:r>
              <a:rPr lang="zh-CN" altLang="en-US" sz="5400">
                <a:solidFill>
                  <a:schemeClr val="tx1"/>
                </a:solidFill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清瘦</a:t>
            </a:r>
            <a:r>
              <a:rPr lang="en-US" altLang="zh-CN" sz="5400">
                <a:solidFill>
                  <a:schemeClr val="tx1"/>
                </a:solidFill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    </a:t>
            </a:r>
            <a:r>
              <a:rPr lang="zh-CN" altLang="en-US" sz="5400">
                <a:solidFill>
                  <a:schemeClr val="tx1"/>
                </a:solidFill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沙哑</a:t>
            </a:r>
            <a:r>
              <a:rPr lang="en-US" altLang="zh-CN" sz="5400">
                <a:solidFill>
                  <a:schemeClr val="tx1"/>
                </a:solidFill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    </a:t>
            </a:r>
            <a:r>
              <a:rPr lang="zh-CN" altLang="en-US" sz="5400">
                <a:solidFill>
                  <a:schemeClr val="tx1"/>
                </a:solidFill>
                <a:latin typeface="明康欧楷" panose="02010609000101010101" charset="-122"/>
                <a:ea typeface="明康欧楷" panose="02010609000101010101" charset="-122"/>
                <a:cs typeface="明康欧楷" panose="02010609000101010101" charset="-122"/>
              </a:rPr>
              <a:t>揪出</a:t>
            </a:r>
            <a:endParaRPr lang="zh-CN" altLang="en-US" sz="5400">
              <a:solidFill>
                <a:schemeClr val="tx1"/>
              </a:solidFill>
              <a:latin typeface="明康欧楷" panose="02010609000101010101" charset="-122"/>
              <a:ea typeface="明康欧楷" panose="02010609000101010101" charset="-122"/>
              <a:cs typeface="明康欧楷" panose="0201060900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18" y="3809945"/>
            <a:ext cx="4536504" cy="3232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37285" y="186055"/>
            <a:ext cx="9630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latin typeface="明康欧楷" panose="02010609000101010101" charset="-122"/>
                <a:ea typeface="明康欧楷" panose="02010609000101010101" charset="-122"/>
              </a:rPr>
              <a:t>任务一：朗读课文，概括小说情节</a:t>
            </a:r>
            <a:endParaRPr lang="zh-CN" altLang="en-US" sz="4800" dirty="0">
              <a:latin typeface="明康欧楷" panose="02010609000101010101" charset="-122"/>
              <a:ea typeface="明康欧楷" panose="0201060900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0" y="-168275"/>
            <a:ext cx="12021185" cy="982345"/>
            <a:chOff x="0" y="-265"/>
            <a:chExt cx="18931" cy="154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-265"/>
              <a:ext cx="1658" cy="131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130" y="-25"/>
              <a:ext cx="1780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dirty="0">
                  <a:latin typeface="明康欧楷" panose="02010609000101010101" charset="-122"/>
                  <a:ea typeface="明康欧楷" panose="02010609000101010101" charset="-122"/>
                </a:rPr>
                <a:t>任务二：聚焦环境，感受环境描写的作用</a:t>
              </a:r>
              <a:endParaRPr lang="zh-CN" altLang="en-US" sz="4800" dirty="0">
                <a:latin typeface="明康欧楷" panose="02010609000101010101" charset="-122"/>
                <a:ea typeface="明康欧楷" panose="0201060900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14400" y="1938020"/>
            <a:ext cx="1006094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浏览课文，把这些描写环境的句子用不同的符号画下来，用（）括出描写暴雨的句子；用</a:t>
            </a:r>
            <a:r>
              <a:rPr lang="en-US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画出描写洪水的句子；用</a:t>
            </a:r>
            <a:r>
              <a:rPr lang="en-US" sz="4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~~~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画出描写桥的句子。想一想：这些环境描写有什么作用？</a:t>
            </a:r>
            <a:endParaRPr lang="zh-CN" altLang="en-US" sz="40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1139</Words>
  <Application>WPS 演示</Application>
  <PresentationFormat>宽屏</PresentationFormat>
  <Paragraphs>75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楷体</vt:lpstr>
      <vt:lpstr>Times New Roman</vt:lpstr>
      <vt:lpstr>Arial</vt:lpstr>
      <vt:lpstr>Tw Cen MT</vt:lpstr>
      <vt:lpstr>微软雅黑</vt:lpstr>
      <vt:lpstr>Arial Unicode MS</vt:lpstr>
      <vt:lpstr>Calibri</vt:lpstr>
      <vt:lpstr>明康欧楷</vt:lpstr>
      <vt:lpstr>方正小标宋简体</vt:lpstr>
      <vt:lpstr>柳公权楷书</vt:lpstr>
      <vt:lpstr>水滴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12037</dc:creator>
  <cp:lastModifiedBy>重要的事别说</cp:lastModifiedBy>
  <cp:revision>38</cp:revision>
  <dcterms:created xsi:type="dcterms:W3CDTF">2020-03-25T02:18:00Z</dcterms:created>
  <dcterms:modified xsi:type="dcterms:W3CDTF">2025-10-10T13:06:10Z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2052-12.1.0.22089</vt:lpwstr>
  </property>
  <property fmtid="{D5CDD505-2E9C-101B-9397-08002B2CF9AE}" pid="3" name="ICV">
    <vt:lpwstr>F06CF77E376947D3B63C8260826E7C8E_12</vt:lpwstr>
  </property>
</Properties>
</file>