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85" r:id="rId2"/>
    <p:sldId id="286" r:id="rId3"/>
    <p:sldId id="258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8" r:id="rId12"/>
    <p:sldId id="299" r:id="rId13"/>
    <p:sldId id="300" r:id="rId14"/>
    <p:sldId id="301" r:id="rId15"/>
    <p:sldId id="304" r:id="rId16"/>
    <p:sldId id="302" r:id="rId17"/>
    <p:sldId id="305" r:id="rId18"/>
    <p:sldId id="306" r:id="rId19"/>
    <p:sldId id="303" r:id="rId20"/>
    <p:sldId id="310" r:id="rId21"/>
    <p:sldId id="307" r:id="rId22"/>
    <p:sldId id="264" r:id="rId23"/>
    <p:sldId id="261" r:id="rId24"/>
    <p:sldId id="317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BFBFB"/>
    <a:srgbClr val="F8F8F8"/>
    <a:srgbClr val="00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5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A11F7-59D0-4535-B086-4A3C3E9293D5}" type="datetimeFigureOut">
              <a:rPr lang="zh-CN" altLang="en-US" smtClean="0"/>
              <a:t>2024/1/10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93C56-685A-4824-980B-0485D48A96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473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8CA0-6865-4B0F-99C1-ED37561BFBE2}" type="datetimeFigureOut">
              <a:rPr lang="zh-CN" altLang="en-US" smtClean="0"/>
              <a:t>2024/1/10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4F11-97A7-4028-B885-F186298315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8CA0-6865-4B0F-99C1-ED37561BFBE2}" type="datetimeFigureOut">
              <a:rPr lang="zh-CN" altLang="en-US" smtClean="0"/>
              <a:t>2024/1/10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4F11-97A7-4028-B885-F186298315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8CA0-6865-4B0F-99C1-ED37561BFBE2}" type="datetimeFigureOut">
              <a:rPr lang="zh-CN" altLang="en-US" smtClean="0"/>
              <a:t>2024/1/10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4F11-97A7-4028-B885-F186298315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8CA0-6865-4B0F-99C1-ED37561BFBE2}" type="datetimeFigureOut">
              <a:rPr lang="zh-CN" altLang="en-US" smtClean="0"/>
              <a:t>2024/1/10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4F11-97A7-4028-B885-F186298315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8CA0-6865-4B0F-99C1-ED37561BFBE2}" type="datetimeFigureOut">
              <a:rPr lang="zh-CN" altLang="en-US" smtClean="0"/>
              <a:t>2024/1/10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4F11-97A7-4028-B885-F186298315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8CA0-6865-4B0F-99C1-ED37561BFBE2}" type="datetimeFigureOut">
              <a:rPr lang="zh-CN" altLang="en-US" smtClean="0"/>
              <a:t>2024/1/10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4F11-97A7-4028-B885-F186298315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8CA0-6865-4B0F-99C1-ED37561BFBE2}" type="datetimeFigureOut">
              <a:rPr lang="zh-CN" altLang="en-US" smtClean="0"/>
              <a:t>2024/1/10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4F11-97A7-4028-B885-F186298315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8CA0-6865-4B0F-99C1-ED37561BFBE2}" type="datetimeFigureOut">
              <a:rPr lang="zh-CN" altLang="en-US" smtClean="0"/>
              <a:t>2024/1/10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4F11-97A7-4028-B885-F186298315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8CA0-6865-4B0F-99C1-ED37561BFBE2}" type="datetimeFigureOut">
              <a:rPr lang="zh-CN" altLang="en-US" smtClean="0"/>
              <a:t>2024/1/10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4F11-97A7-4028-B885-F186298315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8CA0-6865-4B0F-99C1-ED37561BFBE2}" type="datetimeFigureOut">
              <a:rPr lang="zh-CN" altLang="en-US" smtClean="0"/>
              <a:t>2024/1/10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4F11-97A7-4028-B885-F186298315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8CA0-6865-4B0F-99C1-ED37561BFBE2}" type="datetimeFigureOut">
              <a:rPr lang="zh-CN" altLang="en-US" smtClean="0"/>
              <a:t>2024/1/10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4F11-97A7-4028-B885-F186298315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8CA0-6865-4B0F-99C1-ED37561BFBE2}" type="datetimeFigureOut">
              <a:rPr lang="zh-CN" altLang="en-US" smtClean="0"/>
              <a:t>2024/1/10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44F11-97A7-4028-B885-F186298315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332656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月亮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自古以来是文人墨客歌颂的对象，今天我们学习一片和月亮有关的课文。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07704" y="2707384"/>
            <a:ext cx="44935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读了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课题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你有什么疑问？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43713" y="1556792"/>
            <a:ext cx="453553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600" b="1" dirty="0" smtClean="0">
                <a:solidFill>
                  <a:srgbClr val="FF0000"/>
                </a:solidFill>
                <a:latin typeface="+mj-ea"/>
                <a:ea typeface="+mj-ea"/>
              </a:rPr>
              <a:t>②</a:t>
            </a:r>
            <a:r>
              <a:rPr lang="zh-CN" altLang="en-US" sz="6600" b="1" dirty="0" smtClean="0">
                <a:solidFill>
                  <a:srgbClr val="0033CC"/>
                </a:solidFill>
                <a:latin typeface="+mj-ea"/>
                <a:ea typeface="+mj-ea"/>
              </a:rPr>
              <a:t> 走月亮</a:t>
            </a:r>
            <a:endParaRPr lang="zh-CN" altLang="en-US" sz="6600" b="1" dirty="0">
              <a:solidFill>
                <a:srgbClr val="0033CC"/>
              </a:solidFill>
              <a:latin typeface="+mj-ea"/>
              <a:ea typeface="+mj-ea"/>
            </a:endParaRPr>
          </a:p>
        </p:txBody>
      </p:sp>
      <p:pic>
        <p:nvPicPr>
          <p:cNvPr id="22532" name="Picture 4" descr="https://timgsa.baidu.com/timg?image&amp;quality=80&amp;size=b9999_10000&amp;sec=1595059796231&amp;di=e06e6407b98b91be595fa2329890d776&amp;imgtype=0&amp;src=http%3A%2F%2Fshp.qpic.cn%2Fqqvideo_ori%2F0%2Fg3004yaanwv_496_280%2F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4"/>
          <a:stretch>
            <a:fillRect/>
          </a:stretch>
        </p:blipFill>
        <p:spPr bwMode="auto">
          <a:xfrm>
            <a:off x="1187624" y="3452268"/>
            <a:ext cx="6264696" cy="32994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45608" y="215062"/>
            <a:ext cx="62889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模仿排比句，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说说月亮还照亮了什么？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13748" y="2492896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月光是那样柔和，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照亮了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路边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的小草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照亮了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草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叶上的蛐蛐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照亮了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树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下的石子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也照亮了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石子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上的青苔……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3748" y="738282"/>
            <a:ext cx="8208912" cy="1643527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是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在洱海里淘洗过吗？月盘是那样明亮，月光是那样柔和，</a:t>
            </a:r>
            <a:r>
              <a:rPr lang="zh-CN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照亮了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高高的点苍山，</a:t>
            </a:r>
            <a:r>
              <a:rPr lang="zh-CN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照亮了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村头的大青树，</a:t>
            </a:r>
            <a:r>
              <a:rPr lang="zh-CN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也照亮了，照亮了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村间的大道和小路</a:t>
            </a:r>
            <a:r>
              <a:rPr lang="zh-CN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</a:p>
        </p:txBody>
      </p:sp>
      <p:pic>
        <p:nvPicPr>
          <p:cNvPr id="30722" name="Picture 2" descr="https://timgsa.baidu.com/timg?image&amp;quality=80&amp;size=b9999_10000&amp;sec=1595062775404&amp;di=43b0e69d3790c54dca6a15bd2f064608&amp;imgtype=0&amp;src=http%3A%2F%2Fb-ssl.duitang.com%2Fuploads%2Fblog%2F201311%2F21%2F20131121161305_iYxNw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" b="9091"/>
          <a:stretch>
            <a:fillRect/>
          </a:stretch>
        </p:blipFill>
        <p:spPr bwMode="auto">
          <a:xfrm>
            <a:off x="5868144" y="4064592"/>
            <a:ext cx="3191122" cy="2632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https://timgsa.baidu.com/timg?image&amp;quality=80&amp;size=b9999_10000&amp;sec=1595059609149&amp;di=266e43b15acfe005e3f7ba3c377b9c10&amp;imgtype=0&amp;src=http%3A%2F%2Fb-ssl.duitang.com%2Fuploads%2Fitem%2F201504%2F04%2F20150404H5058_kaZrB.thumb.700_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73517"/>
            <a:ext cx="2108326" cy="2608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https://ss0.bdstatic.com/70cFvHSh_Q1YnxGkpoWK1HF6hhy/it/u=2772831488,1430554150&amp;fm=26&amp;gp=0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57" r="17860" b="5503"/>
          <a:stretch>
            <a:fillRect/>
          </a:stretch>
        </p:blipFill>
        <p:spPr bwMode="auto">
          <a:xfrm>
            <a:off x="1" y="5805264"/>
            <a:ext cx="1796704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 descr="https://timgsa.baidu.com/timg?image&amp;quality=80&amp;size=b9999_10000&amp;sec=1595065980291&amp;di=d6efe09716a66d7f11b43ce4f46e571b&amp;imgtype=0&amp;src=http%3A%2F%2Fimg.pconline.com.cn%2Fimages%2Fupload%2Fupc%2Ftx%2Fphotoblog%2F1810%2F20%2Fc5%2F115198850_1540029970662_mthumb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4" t="35942" r="30031" b="4345"/>
          <a:stretch>
            <a:fillRect/>
          </a:stretch>
        </p:blipFill>
        <p:spPr bwMode="auto">
          <a:xfrm>
            <a:off x="513748" y="4073517"/>
            <a:ext cx="3055008" cy="17317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635896" y="2486278"/>
            <a:ext cx="1944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第二课时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55764" y="908720"/>
            <a:ext cx="453553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600" b="1" dirty="0" smtClean="0">
                <a:solidFill>
                  <a:srgbClr val="FF0000"/>
                </a:solidFill>
                <a:latin typeface="+mj-ea"/>
                <a:ea typeface="+mj-ea"/>
              </a:rPr>
              <a:t>②</a:t>
            </a:r>
            <a:r>
              <a:rPr lang="zh-CN" altLang="en-US" sz="6600" b="1" dirty="0" smtClean="0">
                <a:solidFill>
                  <a:srgbClr val="0033CC"/>
                </a:solidFill>
                <a:latin typeface="+mj-ea"/>
                <a:ea typeface="+mj-ea"/>
              </a:rPr>
              <a:t> 走月亮</a:t>
            </a:r>
            <a:endParaRPr lang="zh-CN" altLang="en-US" sz="6600" b="1" dirty="0">
              <a:solidFill>
                <a:srgbClr val="0033CC"/>
              </a:solidFill>
              <a:latin typeface="+mj-ea"/>
              <a:ea typeface="+mj-ea"/>
            </a:endParaRPr>
          </a:p>
        </p:txBody>
      </p:sp>
      <p:pic>
        <p:nvPicPr>
          <p:cNvPr id="22532" name="Picture 4" descr="https://timgsa.baidu.com/timg?image&amp;quality=80&amp;size=b9999_10000&amp;sec=1595059796231&amp;di=e06e6407b98b91be595fa2329890d776&amp;imgtype=0&amp;src=http%3A%2F%2Fshp.qpic.cn%2Fqqvideo_ori%2F0%2Fg3004yaanwv_496_280%2F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4"/>
          <a:stretch>
            <a:fillRect/>
          </a:stretch>
        </p:blipFill>
        <p:spPr bwMode="auto">
          <a:xfrm>
            <a:off x="1187624" y="3452268"/>
            <a:ext cx="6264696" cy="32994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79512" y="116632"/>
            <a:ext cx="1152128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复习巩固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99592" y="1412776"/>
            <a:ext cx="70775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回顾课文，“我”和阿妈走过了哪些地方？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3794" name="Picture 2" descr="https://pic.rmb.bdstatic.com/ca15652718264ac569eefec8f4dd868f.png@wm_2,t_55m+5a625Y+3L+mjnumbqumjnuaipg==,fc_ffffff,ff_U2ltSGVp,sz_27,x_17,y_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66" r="1760" b="8583"/>
          <a:stretch>
            <a:fillRect/>
          </a:stretch>
        </p:blipFill>
        <p:spPr bwMode="auto">
          <a:xfrm>
            <a:off x="3651" y="3573016"/>
            <a:ext cx="2925835" cy="2471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https://timgsa.baidu.com/timg?image&amp;quality=80&amp;size=b9999_10000&amp;sec=1595078142523&amp;di=8b76686d9c40d88062ebf9537f0f411f&amp;imgtype=0&amp;src=http%3A%2F%2Fob7zbqpa6.qnssl.com%2Fvmu1vialm4te0qbo9tje3soix3inapnv.jpg%2521conten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" t="-303" r="5256" b="8365"/>
          <a:stretch>
            <a:fillRect/>
          </a:stretch>
        </p:blipFill>
        <p:spPr bwMode="auto">
          <a:xfrm>
            <a:off x="2925082" y="3564902"/>
            <a:ext cx="3536782" cy="24556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https://timgsa.baidu.com/timg?image&amp;quality=80&amp;size=b9999_10000&amp;sec=1595081543943&amp;di=9f0173f6baf24a04214ea02e499b14a9&amp;imgtype=0&amp;src=http%3A%2F%2Fi2.wp.com%2Ffarm8.staticflickr.com%2F7113%2F28014204005_3a825584a6_b.jpg%3Fssl%3D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95"/>
          <a:stretch>
            <a:fillRect/>
          </a:stretch>
        </p:blipFill>
        <p:spPr bwMode="auto">
          <a:xfrm>
            <a:off x="6420079" y="3588634"/>
            <a:ext cx="2702218" cy="24556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395536" y="2349498"/>
            <a:ext cx="7910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2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洒满月光的小路</a:t>
            </a:r>
            <a:r>
              <a:rPr lang="en-US" altLang="zh-CN" sz="32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32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溪边</a:t>
            </a:r>
            <a:r>
              <a:rPr lang="en-US" altLang="zh-CN" sz="32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32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村道、田埂</a:t>
            </a:r>
            <a:endParaRPr lang="zh-CN" altLang="en-US" sz="3200" dirty="0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5496" y="116632"/>
            <a:ext cx="1440160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品味“奇妙”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0" y="3383845"/>
            <a:ext cx="9072150" cy="3458818"/>
            <a:chOff x="0" y="3383845"/>
            <a:chExt cx="9072150" cy="3458818"/>
          </a:xfrm>
        </p:grpSpPr>
        <p:grpSp>
          <p:nvGrpSpPr>
            <p:cNvPr id="5" name="组合 4"/>
            <p:cNvGrpSpPr/>
            <p:nvPr/>
          </p:nvGrpSpPr>
          <p:grpSpPr>
            <a:xfrm>
              <a:off x="0" y="3383845"/>
              <a:ext cx="9072150" cy="3458818"/>
              <a:chOff x="-49696" y="3399182"/>
              <a:chExt cx="9072150" cy="3458818"/>
            </a:xfrm>
          </p:grpSpPr>
          <p:pic>
            <p:nvPicPr>
              <p:cNvPr id="7" name="Picture 2" descr="http://5b0988e595225.cdn.sohucs.com/images/20190710/23f3480af624405f8af271650a06a403.jpe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30" t="44789"/>
              <a:stretch>
                <a:fillRect/>
              </a:stretch>
            </p:blipFill>
            <p:spPr bwMode="auto">
              <a:xfrm>
                <a:off x="13793" y="3399183"/>
                <a:ext cx="4364043" cy="34588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4" descr="http://5b0988e595225.cdn.sohucs.com/images/20190710/cee8bc44101449a1a5bf76a98f6ec2bd.jpe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804"/>
              <a:stretch>
                <a:fillRect/>
              </a:stretch>
            </p:blipFill>
            <p:spPr bwMode="auto">
              <a:xfrm>
                <a:off x="4341934" y="3399182"/>
                <a:ext cx="4680520" cy="34434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任意多边形 8"/>
              <p:cNvSpPr/>
              <p:nvPr/>
            </p:nvSpPr>
            <p:spPr>
              <a:xfrm>
                <a:off x="-49696" y="3399183"/>
                <a:ext cx="9054548" cy="2067339"/>
              </a:xfrm>
              <a:custGeom>
                <a:avLst/>
                <a:gdLst>
                  <a:gd name="connsiteX0" fmla="*/ 0 w 9054548"/>
                  <a:gd name="connsiteY0" fmla="*/ 1202634 h 2067339"/>
                  <a:gd name="connsiteX1" fmla="*/ 0 w 9054548"/>
                  <a:gd name="connsiteY1" fmla="*/ 1202634 h 2067339"/>
                  <a:gd name="connsiteX2" fmla="*/ 99392 w 9054548"/>
                  <a:gd name="connsiteY2" fmla="*/ 1133060 h 2067339"/>
                  <a:gd name="connsiteX3" fmla="*/ 139148 w 9054548"/>
                  <a:gd name="connsiteY3" fmla="*/ 1113182 h 2067339"/>
                  <a:gd name="connsiteX4" fmla="*/ 198783 w 9054548"/>
                  <a:gd name="connsiteY4" fmla="*/ 1073426 h 2067339"/>
                  <a:gd name="connsiteX5" fmla="*/ 298174 w 9054548"/>
                  <a:gd name="connsiteY5" fmla="*/ 1073426 h 2067339"/>
                  <a:gd name="connsiteX6" fmla="*/ 427383 w 9054548"/>
                  <a:gd name="connsiteY6" fmla="*/ 1162878 h 2067339"/>
                  <a:gd name="connsiteX7" fmla="*/ 566531 w 9054548"/>
                  <a:gd name="connsiteY7" fmla="*/ 1152939 h 2067339"/>
                  <a:gd name="connsiteX8" fmla="*/ 655983 w 9054548"/>
                  <a:gd name="connsiteY8" fmla="*/ 1282147 h 2067339"/>
                  <a:gd name="connsiteX9" fmla="*/ 824948 w 9054548"/>
                  <a:gd name="connsiteY9" fmla="*/ 1401417 h 2067339"/>
                  <a:gd name="connsiteX10" fmla="*/ 795131 w 9054548"/>
                  <a:gd name="connsiteY10" fmla="*/ 1520687 h 2067339"/>
                  <a:gd name="connsiteX11" fmla="*/ 934279 w 9054548"/>
                  <a:gd name="connsiteY11" fmla="*/ 1639956 h 2067339"/>
                  <a:gd name="connsiteX12" fmla="*/ 1073426 w 9054548"/>
                  <a:gd name="connsiteY12" fmla="*/ 1490869 h 2067339"/>
                  <a:gd name="connsiteX13" fmla="*/ 1242392 w 9054548"/>
                  <a:gd name="connsiteY13" fmla="*/ 1401417 h 2067339"/>
                  <a:gd name="connsiteX14" fmla="*/ 1421296 w 9054548"/>
                  <a:gd name="connsiteY14" fmla="*/ 1421295 h 2067339"/>
                  <a:gd name="connsiteX15" fmla="*/ 1600200 w 9054548"/>
                  <a:gd name="connsiteY15" fmla="*/ 1351721 h 2067339"/>
                  <a:gd name="connsiteX16" fmla="*/ 1928192 w 9054548"/>
                  <a:gd name="connsiteY16" fmla="*/ 1490869 h 2067339"/>
                  <a:gd name="connsiteX17" fmla="*/ 2107096 w 9054548"/>
                  <a:gd name="connsiteY17" fmla="*/ 1341782 h 2067339"/>
                  <a:gd name="connsiteX18" fmla="*/ 2385392 w 9054548"/>
                  <a:gd name="connsiteY18" fmla="*/ 1292087 h 2067339"/>
                  <a:gd name="connsiteX19" fmla="*/ 2623931 w 9054548"/>
                  <a:gd name="connsiteY19" fmla="*/ 1391478 h 2067339"/>
                  <a:gd name="connsiteX20" fmla="*/ 2623931 w 9054548"/>
                  <a:gd name="connsiteY20" fmla="*/ 1391478 h 2067339"/>
                  <a:gd name="connsiteX21" fmla="*/ 2971800 w 9054548"/>
                  <a:gd name="connsiteY21" fmla="*/ 1371600 h 2067339"/>
                  <a:gd name="connsiteX22" fmla="*/ 3250096 w 9054548"/>
                  <a:gd name="connsiteY22" fmla="*/ 1520687 h 2067339"/>
                  <a:gd name="connsiteX23" fmla="*/ 3657600 w 9054548"/>
                  <a:gd name="connsiteY23" fmla="*/ 1570382 h 2067339"/>
                  <a:gd name="connsiteX24" fmla="*/ 4124739 w 9054548"/>
                  <a:gd name="connsiteY24" fmla="*/ 1391478 h 2067339"/>
                  <a:gd name="connsiteX25" fmla="*/ 4055166 w 9054548"/>
                  <a:gd name="connsiteY25" fmla="*/ 1172817 h 2067339"/>
                  <a:gd name="connsiteX26" fmla="*/ 4104861 w 9054548"/>
                  <a:gd name="connsiteY26" fmla="*/ 1063487 h 2067339"/>
                  <a:gd name="connsiteX27" fmla="*/ 4075044 w 9054548"/>
                  <a:gd name="connsiteY27" fmla="*/ 834887 h 2067339"/>
                  <a:gd name="connsiteX28" fmla="*/ 4134679 w 9054548"/>
                  <a:gd name="connsiteY28" fmla="*/ 815008 h 2067339"/>
                  <a:gd name="connsiteX29" fmla="*/ 3945835 w 9054548"/>
                  <a:gd name="connsiteY29" fmla="*/ 646043 h 2067339"/>
                  <a:gd name="connsiteX30" fmla="*/ 4025348 w 9054548"/>
                  <a:gd name="connsiteY30" fmla="*/ 516834 h 2067339"/>
                  <a:gd name="connsiteX31" fmla="*/ 4084983 w 9054548"/>
                  <a:gd name="connsiteY31" fmla="*/ 487017 h 2067339"/>
                  <a:gd name="connsiteX32" fmla="*/ 4104861 w 9054548"/>
                  <a:gd name="connsiteY32" fmla="*/ 288234 h 2067339"/>
                  <a:gd name="connsiteX33" fmla="*/ 4224131 w 9054548"/>
                  <a:gd name="connsiteY33" fmla="*/ 198782 h 2067339"/>
                  <a:gd name="connsiteX34" fmla="*/ 4373218 w 9054548"/>
                  <a:gd name="connsiteY34" fmla="*/ 109330 h 2067339"/>
                  <a:gd name="connsiteX35" fmla="*/ 4492487 w 9054548"/>
                  <a:gd name="connsiteY35" fmla="*/ 129208 h 2067339"/>
                  <a:gd name="connsiteX36" fmla="*/ 4601818 w 9054548"/>
                  <a:gd name="connsiteY36" fmla="*/ 387626 h 2067339"/>
                  <a:gd name="connsiteX37" fmla="*/ 4601818 w 9054548"/>
                  <a:gd name="connsiteY37" fmla="*/ 487017 h 2067339"/>
                  <a:gd name="connsiteX38" fmla="*/ 4870174 w 9054548"/>
                  <a:gd name="connsiteY38" fmla="*/ 506895 h 2067339"/>
                  <a:gd name="connsiteX39" fmla="*/ 5009322 w 9054548"/>
                  <a:gd name="connsiteY39" fmla="*/ 695739 h 2067339"/>
                  <a:gd name="connsiteX40" fmla="*/ 5078896 w 9054548"/>
                  <a:gd name="connsiteY40" fmla="*/ 745434 h 2067339"/>
                  <a:gd name="connsiteX41" fmla="*/ 5128592 w 9054548"/>
                  <a:gd name="connsiteY41" fmla="*/ 934278 h 2067339"/>
                  <a:gd name="connsiteX42" fmla="*/ 5019261 w 9054548"/>
                  <a:gd name="connsiteY42" fmla="*/ 1053547 h 2067339"/>
                  <a:gd name="connsiteX43" fmla="*/ 4939748 w 9054548"/>
                  <a:gd name="connsiteY43" fmla="*/ 1133060 h 2067339"/>
                  <a:gd name="connsiteX44" fmla="*/ 5088835 w 9054548"/>
                  <a:gd name="connsiteY44" fmla="*/ 1152939 h 2067339"/>
                  <a:gd name="connsiteX45" fmla="*/ 5118653 w 9054548"/>
                  <a:gd name="connsiteY45" fmla="*/ 1351721 h 2067339"/>
                  <a:gd name="connsiteX46" fmla="*/ 5148470 w 9054548"/>
                  <a:gd name="connsiteY46" fmla="*/ 1411356 h 2067339"/>
                  <a:gd name="connsiteX47" fmla="*/ 5049079 w 9054548"/>
                  <a:gd name="connsiteY47" fmla="*/ 1649895 h 2067339"/>
                  <a:gd name="connsiteX48" fmla="*/ 5088835 w 9054548"/>
                  <a:gd name="connsiteY48" fmla="*/ 1759226 h 2067339"/>
                  <a:gd name="connsiteX49" fmla="*/ 4939748 w 9054548"/>
                  <a:gd name="connsiteY49" fmla="*/ 1888434 h 2067339"/>
                  <a:gd name="connsiteX50" fmla="*/ 4969566 w 9054548"/>
                  <a:gd name="connsiteY50" fmla="*/ 2007704 h 2067339"/>
                  <a:gd name="connsiteX51" fmla="*/ 5188226 w 9054548"/>
                  <a:gd name="connsiteY51" fmla="*/ 2067339 h 2067339"/>
                  <a:gd name="connsiteX52" fmla="*/ 5476461 w 9054548"/>
                  <a:gd name="connsiteY52" fmla="*/ 2057400 h 2067339"/>
                  <a:gd name="connsiteX53" fmla="*/ 5506279 w 9054548"/>
                  <a:gd name="connsiteY53" fmla="*/ 1948069 h 2067339"/>
                  <a:gd name="connsiteX54" fmla="*/ 5506279 w 9054548"/>
                  <a:gd name="connsiteY54" fmla="*/ 1769165 h 2067339"/>
                  <a:gd name="connsiteX55" fmla="*/ 5734879 w 9054548"/>
                  <a:gd name="connsiteY55" fmla="*/ 1659834 h 2067339"/>
                  <a:gd name="connsiteX56" fmla="*/ 5874026 w 9054548"/>
                  <a:gd name="connsiteY56" fmla="*/ 1530626 h 2067339"/>
                  <a:gd name="connsiteX57" fmla="*/ 6241774 w 9054548"/>
                  <a:gd name="connsiteY57" fmla="*/ 1490869 h 2067339"/>
                  <a:gd name="connsiteX58" fmla="*/ 6500192 w 9054548"/>
                  <a:gd name="connsiteY58" fmla="*/ 1480930 h 2067339"/>
                  <a:gd name="connsiteX59" fmla="*/ 6848061 w 9054548"/>
                  <a:gd name="connsiteY59" fmla="*/ 1451113 h 2067339"/>
                  <a:gd name="connsiteX60" fmla="*/ 7464287 w 9054548"/>
                  <a:gd name="connsiteY60" fmla="*/ 1451113 h 2067339"/>
                  <a:gd name="connsiteX61" fmla="*/ 7961244 w 9054548"/>
                  <a:gd name="connsiteY61" fmla="*/ 1441174 h 2067339"/>
                  <a:gd name="connsiteX62" fmla="*/ 8527774 w 9054548"/>
                  <a:gd name="connsiteY62" fmla="*/ 1431234 h 2067339"/>
                  <a:gd name="connsiteX63" fmla="*/ 8806070 w 9054548"/>
                  <a:gd name="connsiteY63" fmla="*/ 1292087 h 2067339"/>
                  <a:gd name="connsiteX64" fmla="*/ 9044609 w 9054548"/>
                  <a:gd name="connsiteY64" fmla="*/ 1252330 h 2067339"/>
                  <a:gd name="connsiteX65" fmla="*/ 9054548 w 9054548"/>
                  <a:gd name="connsiteY65" fmla="*/ 0 h 2067339"/>
                  <a:gd name="connsiteX66" fmla="*/ 19879 w 9054548"/>
                  <a:gd name="connsiteY66" fmla="*/ 0 h 2067339"/>
                  <a:gd name="connsiteX67" fmla="*/ 69574 w 9054548"/>
                  <a:gd name="connsiteY67" fmla="*/ 1152939 h 2067339"/>
                  <a:gd name="connsiteX68" fmla="*/ 0 w 9054548"/>
                  <a:gd name="connsiteY68" fmla="*/ 1202634 h 2067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9054548" h="2067339">
                    <a:moveTo>
                      <a:pt x="0" y="1202634"/>
                    </a:moveTo>
                    <a:lnTo>
                      <a:pt x="0" y="1202634"/>
                    </a:lnTo>
                    <a:cubicBezTo>
                      <a:pt x="33131" y="1179443"/>
                      <a:pt x="63220" y="1151146"/>
                      <a:pt x="99392" y="1133060"/>
                    </a:cubicBezTo>
                    <a:cubicBezTo>
                      <a:pt x="112644" y="1126434"/>
                      <a:pt x="126443" y="1120805"/>
                      <a:pt x="139148" y="1113182"/>
                    </a:cubicBezTo>
                    <a:cubicBezTo>
                      <a:pt x="159634" y="1100890"/>
                      <a:pt x="174892" y="1073426"/>
                      <a:pt x="198783" y="1073426"/>
                    </a:cubicBezTo>
                    <a:lnTo>
                      <a:pt x="298174" y="1073426"/>
                    </a:lnTo>
                    <a:lnTo>
                      <a:pt x="427383" y="1162878"/>
                    </a:lnTo>
                    <a:lnTo>
                      <a:pt x="566531" y="1152939"/>
                    </a:lnTo>
                    <a:lnTo>
                      <a:pt x="655983" y="1282147"/>
                    </a:lnTo>
                    <a:lnTo>
                      <a:pt x="824948" y="1401417"/>
                    </a:lnTo>
                    <a:lnTo>
                      <a:pt x="795131" y="1520687"/>
                    </a:lnTo>
                    <a:lnTo>
                      <a:pt x="934279" y="1639956"/>
                    </a:lnTo>
                    <a:lnTo>
                      <a:pt x="1073426" y="1490869"/>
                    </a:lnTo>
                    <a:lnTo>
                      <a:pt x="1242392" y="1401417"/>
                    </a:lnTo>
                    <a:lnTo>
                      <a:pt x="1421296" y="1421295"/>
                    </a:lnTo>
                    <a:lnTo>
                      <a:pt x="1600200" y="1351721"/>
                    </a:lnTo>
                    <a:lnTo>
                      <a:pt x="1928192" y="1490869"/>
                    </a:lnTo>
                    <a:lnTo>
                      <a:pt x="2107096" y="1341782"/>
                    </a:lnTo>
                    <a:lnTo>
                      <a:pt x="2385392" y="1292087"/>
                    </a:lnTo>
                    <a:lnTo>
                      <a:pt x="2623931" y="1391478"/>
                    </a:lnTo>
                    <a:lnTo>
                      <a:pt x="2623931" y="1391478"/>
                    </a:lnTo>
                    <a:lnTo>
                      <a:pt x="2971800" y="1371600"/>
                    </a:lnTo>
                    <a:lnTo>
                      <a:pt x="3250096" y="1520687"/>
                    </a:lnTo>
                    <a:lnTo>
                      <a:pt x="3657600" y="1570382"/>
                    </a:lnTo>
                    <a:lnTo>
                      <a:pt x="4124739" y="1391478"/>
                    </a:lnTo>
                    <a:lnTo>
                      <a:pt x="4055166" y="1172817"/>
                    </a:lnTo>
                    <a:lnTo>
                      <a:pt x="4104861" y="1063487"/>
                    </a:lnTo>
                    <a:lnTo>
                      <a:pt x="4075044" y="834887"/>
                    </a:lnTo>
                    <a:lnTo>
                      <a:pt x="4134679" y="815008"/>
                    </a:lnTo>
                    <a:lnTo>
                      <a:pt x="3945835" y="646043"/>
                    </a:lnTo>
                    <a:lnTo>
                      <a:pt x="4025348" y="516834"/>
                    </a:lnTo>
                    <a:lnTo>
                      <a:pt x="4084983" y="487017"/>
                    </a:lnTo>
                    <a:lnTo>
                      <a:pt x="4104861" y="288234"/>
                    </a:lnTo>
                    <a:lnTo>
                      <a:pt x="4224131" y="198782"/>
                    </a:lnTo>
                    <a:lnTo>
                      <a:pt x="4373218" y="109330"/>
                    </a:lnTo>
                    <a:lnTo>
                      <a:pt x="4492487" y="129208"/>
                    </a:lnTo>
                    <a:lnTo>
                      <a:pt x="4601818" y="387626"/>
                    </a:lnTo>
                    <a:lnTo>
                      <a:pt x="4601818" y="487017"/>
                    </a:lnTo>
                    <a:lnTo>
                      <a:pt x="4870174" y="506895"/>
                    </a:lnTo>
                    <a:lnTo>
                      <a:pt x="5009322" y="695739"/>
                    </a:lnTo>
                    <a:lnTo>
                      <a:pt x="5078896" y="745434"/>
                    </a:lnTo>
                    <a:lnTo>
                      <a:pt x="5128592" y="934278"/>
                    </a:lnTo>
                    <a:lnTo>
                      <a:pt x="5019261" y="1053547"/>
                    </a:lnTo>
                    <a:lnTo>
                      <a:pt x="4939748" y="1133060"/>
                    </a:lnTo>
                    <a:lnTo>
                      <a:pt x="5088835" y="1152939"/>
                    </a:lnTo>
                    <a:lnTo>
                      <a:pt x="5118653" y="1351721"/>
                    </a:lnTo>
                    <a:lnTo>
                      <a:pt x="5148470" y="1411356"/>
                    </a:lnTo>
                    <a:lnTo>
                      <a:pt x="5049079" y="1649895"/>
                    </a:lnTo>
                    <a:lnTo>
                      <a:pt x="5088835" y="1759226"/>
                    </a:lnTo>
                    <a:lnTo>
                      <a:pt x="4939748" y="1888434"/>
                    </a:lnTo>
                    <a:lnTo>
                      <a:pt x="4969566" y="2007704"/>
                    </a:lnTo>
                    <a:lnTo>
                      <a:pt x="5188226" y="2067339"/>
                    </a:lnTo>
                    <a:lnTo>
                      <a:pt x="5476461" y="2057400"/>
                    </a:lnTo>
                    <a:lnTo>
                      <a:pt x="5506279" y="1948069"/>
                    </a:lnTo>
                    <a:lnTo>
                      <a:pt x="5506279" y="1769165"/>
                    </a:lnTo>
                    <a:lnTo>
                      <a:pt x="5734879" y="1659834"/>
                    </a:lnTo>
                    <a:lnTo>
                      <a:pt x="5874026" y="1530626"/>
                    </a:lnTo>
                    <a:lnTo>
                      <a:pt x="6241774" y="1490869"/>
                    </a:lnTo>
                    <a:lnTo>
                      <a:pt x="6500192" y="1480930"/>
                    </a:lnTo>
                    <a:lnTo>
                      <a:pt x="6848061" y="1451113"/>
                    </a:lnTo>
                    <a:lnTo>
                      <a:pt x="7464287" y="1451113"/>
                    </a:lnTo>
                    <a:lnTo>
                      <a:pt x="7961244" y="1441174"/>
                    </a:lnTo>
                    <a:lnTo>
                      <a:pt x="8527774" y="1431234"/>
                    </a:lnTo>
                    <a:lnTo>
                      <a:pt x="8806070" y="1292087"/>
                    </a:lnTo>
                    <a:lnTo>
                      <a:pt x="9044609" y="1252330"/>
                    </a:lnTo>
                    <a:lnTo>
                      <a:pt x="9054548" y="0"/>
                    </a:lnTo>
                    <a:lnTo>
                      <a:pt x="19879" y="0"/>
                    </a:lnTo>
                    <a:lnTo>
                      <a:pt x="69574" y="1152939"/>
                    </a:lnTo>
                    <a:lnTo>
                      <a:pt x="0" y="12026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6" name="Picture 4" descr="http://5b0988e595225.cdn.sohucs.com/images/20190710/cee8bc44101449a1a5bf76a98f6ec2bd.jpe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768" r="52008"/>
            <a:stretch>
              <a:fillRect/>
            </a:stretch>
          </p:blipFill>
          <p:spPr bwMode="auto">
            <a:xfrm>
              <a:off x="5076056" y="5589239"/>
              <a:ext cx="3834476" cy="798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0" y="1184670"/>
            <a:ext cx="9144000" cy="5632311"/>
          </a:xfrm>
          <a:prstGeom prst="rect">
            <a:avLst/>
          </a:prstGeom>
          <a:solidFill>
            <a:srgbClr val="F8F8F8">
              <a:alpha val="60000"/>
            </a:srgbClr>
          </a:solidFill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755576" y="764704"/>
            <a:ext cx="75608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自主学习，要求：</a:t>
            </a:r>
          </a:p>
          <a:p>
            <a:r>
              <a:rPr lang="en-US" altLang="zh-CN" sz="4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4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潜心</a:t>
            </a:r>
            <a:r>
              <a:rPr lang="zh-CN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  <a:t>品读，思考：“我”和阿妈走月亮，哪些所见所闻让你觉得很奇妙？你想象到了哪些难忘的画面？同桌交流。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79512" y="116632"/>
            <a:ext cx="1152128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溪边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6370" y="908720"/>
            <a:ext cx="4572000" cy="3194721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细细的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溪水，流着山草和野花的香味，流着月光。灰白色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鹅卵石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布满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河床。哟，卵石间有多少可爱的小水塘啊，每个小水塘都抱着一个月亮！</a:t>
            </a:r>
          </a:p>
        </p:txBody>
      </p:sp>
      <p:sp>
        <p:nvSpPr>
          <p:cNvPr id="4" name="椭圆 3"/>
          <p:cNvSpPr/>
          <p:nvPr/>
        </p:nvSpPr>
        <p:spPr>
          <a:xfrm>
            <a:off x="3866930" y="3008210"/>
            <a:ext cx="43204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标注 4"/>
          <p:cNvSpPr/>
          <p:nvPr/>
        </p:nvSpPr>
        <p:spPr>
          <a:xfrm>
            <a:off x="5003237" y="1156993"/>
            <a:ext cx="4032448" cy="1215820"/>
          </a:xfrm>
          <a:prstGeom prst="wedgeRoundRectCallout">
            <a:avLst>
              <a:gd name="adj1" fmla="val -58159"/>
              <a:gd name="adj2" fmla="val 10099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一个“抱”</a:t>
            </a:r>
            <a:r>
              <a:rPr lang="zh-CN" altLang="en-US" sz="2400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字，形象地写出了小水塘的形状和倒映在水中的月影。</a:t>
            </a:r>
            <a:endParaRPr lang="zh-CN" altLang="zh-CN" sz="2400" dirty="0"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03693" y="116632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你眼前浮现出怎样的画面？</a:t>
            </a:r>
          </a:p>
        </p:txBody>
      </p:sp>
      <p:pic>
        <p:nvPicPr>
          <p:cNvPr id="7" name="Picture 2" descr="http://www.lbx777.net/multimedia/dzjc/pic/bsdb_07/bsd07_0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16"/>
          <a:stretch>
            <a:fillRect/>
          </a:stretch>
        </p:blipFill>
        <p:spPr bwMode="auto">
          <a:xfrm>
            <a:off x="1619671" y="4193908"/>
            <a:ext cx="5520681" cy="26049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8525" y="296652"/>
            <a:ext cx="8208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下的溪水是奇妙的，河床是奇妙的，小水塘是奇妙的。每一个奇妙的景物在我们的想象中都是一幅美妙的画面。连这一段文字也是美妙的。再读一读，哪些文字用得妙？</a:t>
            </a:r>
          </a:p>
        </p:txBody>
      </p:sp>
      <p:sp>
        <p:nvSpPr>
          <p:cNvPr id="3" name="矩形 2"/>
          <p:cNvSpPr/>
          <p:nvPr/>
        </p:nvSpPr>
        <p:spPr>
          <a:xfrm>
            <a:off x="251520" y="2276872"/>
            <a:ext cx="4572000" cy="3194721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细细的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溪水，流着山草和野花的香味，流着月光。灰白色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鹅卵石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布满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河床。哟，卵石间有多少可爱的小水塘啊，每个小水塘都</a:t>
            </a:r>
            <a:r>
              <a:rPr lang="zh-CN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抱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着一个月亮！</a:t>
            </a:r>
          </a:p>
        </p:txBody>
      </p:sp>
      <p:sp>
        <p:nvSpPr>
          <p:cNvPr id="4" name="椭圆 3"/>
          <p:cNvSpPr/>
          <p:nvPr/>
        </p:nvSpPr>
        <p:spPr>
          <a:xfrm>
            <a:off x="3140968" y="2290056"/>
            <a:ext cx="864096" cy="5565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2730421" y="2833463"/>
            <a:ext cx="864096" cy="5235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标注 5"/>
          <p:cNvSpPr/>
          <p:nvPr/>
        </p:nvSpPr>
        <p:spPr>
          <a:xfrm>
            <a:off x="5003237" y="1747156"/>
            <a:ext cx="4032448" cy="1609836"/>
          </a:xfrm>
          <a:prstGeom prst="wedgeRoundRectCallout">
            <a:avLst>
              <a:gd name="adj1" fmla="val -64075"/>
              <a:gd name="adj2" fmla="val 2766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“流着”</a:t>
            </a:r>
            <a:r>
              <a:rPr lang="zh-CN" altLang="en-US" sz="2400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写出了月光映照下溪水潺潺流动的动态美，溪水两岸山草、野花的香气迷人。</a:t>
            </a:r>
            <a:endParaRPr lang="zh-CN" altLang="zh-CN" sz="2400" dirty="0"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395537" y="4365104"/>
            <a:ext cx="41044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13657" y="4941168"/>
            <a:ext cx="41044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19540" y="5373216"/>
            <a:ext cx="17321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标注 11"/>
          <p:cNvSpPr/>
          <p:nvPr/>
        </p:nvSpPr>
        <p:spPr>
          <a:xfrm>
            <a:off x="5003237" y="3875111"/>
            <a:ext cx="4032448" cy="1609836"/>
          </a:xfrm>
          <a:prstGeom prst="wedgeRoundRectCallout">
            <a:avLst>
              <a:gd name="adj1" fmla="val -64075"/>
              <a:gd name="adj2" fmla="val 2766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拟人</a:t>
            </a:r>
            <a:r>
              <a:rPr lang="zh-CN" altLang="en-US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句</a:t>
            </a:r>
            <a:r>
              <a:rPr lang="zh-CN" altLang="en-US" sz="2400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写出月亮倒映在溪水中的优美意境，也表达了作者对它的喜爱。</a:t>
            </a:r>
            <a:endParaRPr lang="zh-CN" altLang="zh-CN" sz="2400" dirty="0"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5496" y="116632"/>
            <a:ext cx="1150134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读读背背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85630" y="5696948"/>
            <a:ext cx="6626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读一读，背一背“月下溪景图”</a:t>
            </a:r>
            <a:endParaRPr lang="zh-CN" altLang="zh-CN" sz="36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timgsa.baidu.com/timg?image&amp;quality=80&amp;size=b9999_10000&amp;sec=1595084854549&amp;di=a2215670842927d090ea20caa97f9993&amp;imgtype=0&amp;src=http%3A%2F%2Fwww.chinapoesy.com%2FUploadFiles%2FPoesy%2F20160725_52de4f62-f084-4e26-8200-6e3d5d0c9f7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" t="2445" r="1795" b="3642"/>
          <a:stretch>
            <a:fillRect/>
          </a:stretch>
        </p:blipFill>
        <p:spPr bwMode="auto">
          <a:xfrm>
            <a:off x="347869" y="2060848"/>
            <a:ext cx="8334266" cy="46444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圆角矩形 1"/>
          <p:cNvSpPr/>
          <p:nvPr/>
        </p:nvSpPr>
        <p:spPr>
          <a:xfrm>
            <a:off x="35496" y="116632"/>
            <a:ext cx="1440160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村道、田埂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2638" y="476266"/>
            <a:ext cx="790472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读一读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自然段，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说说你觉得奇妙的地方。</a:t>
            </a:r>
          </a:p>
          <a:p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你眼前浮现出什么样的画面？</a:t>
            </a:r>
          </a:p>
        </p:txBody>
      </p:sp>
      <p:sp>
        <p:nvSpPr>
          <p:cNvPr id="4" name="矩形 3"/>
          <p:cNvSpPr/>
          <p:nvPr/>
        </p:nvSpPr>
        <p:spPr>
          <a:xfrm>
            <a:off x="347869" y="1700808"/>
            <a:ext cx="8496944" cy="5130251"/>
          </a:xfrm>
          <a:prstGeom prst="rect">
            <a:avLst/>
          </a:prstGeom>
          <a:solidFill>
            <a:srgbClr val="FBFBFB">
              <a:alpha val="69804"/>
            </a:srgbClr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秋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虫唱着，夜鸟拍打着翅膀，鱼儿跃出水面，泼剌声里银光一闪……从果园那边飘来果子的甜香，是雪梨，是火把梨，还是紫葡萄？都有。在坡头那篇月光下的果园里，这些好吃的果子挂满枝头。沟水汩汩，很满意地响着。是啊，它旁边，是它浇灌过的稻田。哦，阿妈，这不就是我们家的地吗？春天，我们种的油菜开花了，我在田地里找兔草，我把蒲公英吹得飞啊飞……收了油菜，栽上水稻。看，稻谷就要成熟了，稻穗低垂着头，稻田像一块月光镀亮的银毯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endParaRPr lang="zh-CN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timgsa.baidu.com/timg?image&amp;quality=80&amp;size=b9999_10000&amp;sec=1595086518235&amp;di=3db19004e810f33fcfef2344f53f9031&amp;imgtype=0&amp;src=http%3A%2F%2Fwww.fotosay.com%2Fuserimages%2Fphotos%2F2014%2F1010%2Fxiaobo1949%2F12190974514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6" t="10755" r="16569" b="11842"/>
          <a:stretch>
            <a:fillRect/>
          </a:stretch>
        </p:blipFill>
        <p:spPr bwMode="auto">
          <a:xfrm>
            <a:off x="86478" y="3775830"/>
            <a:ext cx="2202292" cy="30655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043608" y="476672"/>
            <a:ext cx="7056784" cy="1126462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秋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虫</a:t>
            </a:r>
            <a:r>
              <a:rPr lang="zh-CN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唱着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，夜鸟拍打着翅膀，鱼儿跃出水面，泼剌声里银光一闪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3" name="矩形 2"/>
          <p:cNvSpPr/>
          <p:nvPr/>
        </p:nvSpPr>
        <p:spPr>
          <a:xfrm>
            <a:off x="1224135" y="1795489"/>
            <a:ext cx="6521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“唱着”改为“叫着”好吗？为什么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？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87624" y="2589675"/>
            <a:ext cx="7025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“唱着”运用</a:t>
            </a:r>
            <a:r>
              <a:rPr lang="zh-CN" altLang="zh-CN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拟人</a:t>
            </a:r>
            <a:r>
              <a:rPr lang="zh-CN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手法</a:t>
            </a:r>
            <a:r>
              <a:rPr lang="zh-CN" altLang="zh-CN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既</a:t>
            </a:r>
            <a:r>
              <a:rPr lang="zh-CN" altLang="zh-CN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体现</a:t>
            </a:r>
            <a:r>
              <a:rPr lang="zh-CN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叫声的优美</a:t>
            </a:r>
            <a:r>
              <a:rPr lang="zh-CN" altLang="zh-CN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又表达了</a:t>
            </a:r>
            <a:r>
              <a:rPr lang="zh-CN" altLang="zh-CN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作者</a:t>
            </a:r>
            <a:r>
              <a:rPr lang="zh-CN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的喜爱之情。</a:t>
            </a:r>
            <a:endParaRPr lang="zh-CN" altLang="en-US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0964" name="Picture 4" descr="https://timgsa.baidu.com/timg?image&amp;quality=80&amp;size=b9999_10000&amp;sec=1595084854549&amp;di=a2215670842927d090ea20caa97f9993&amp;imgtype=0&amp;src=http%3A%2F%2Fwww.chinapoesy.com%2FUploadFiles%2FPoesy%2F20160725_52de4f62-f084-4e26-8200-6e3d5d0c9f7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369" y="3478930"/>
            <a:ext cx="6048672" cy="34696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6" name="Picture 6" descr="https://ss2.bdstatic.com/70cFvnSh_Q1YnxGkpoWK1HF6hhy/it/u=3108682441,3947130089&amp;fm=26&amp;gp=0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66335" r="76055" b="11682"/>
          <a:stretch>
            <a:fillRect/>
          </a:stretch>
        </p:blipFill>
        <p:spPr bwMode="auto">
          <a:xfrm>
            <a:off x="6084168" y="5020008"/>
            <a:ext cx="576064" cy="43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8" name="Picture 8" descr="https://ss2.bdstatic.com/70cFvnSh_Q1YnxGkpoWK1HF6hhy/it/u=3108682441,3947130089&amp;fm=26&amp;gp=0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58" t="11748" r="3225" b="64591"/>
          <a:stretch>
            <a:fillRect/>
          </a:stretch>
        </p:blipFill>
        <p:spPr bwMode="auto">
          <a:xfrm>
            <a:off x="4197051" y="4692640"/>
            <a:ext cx="576064" cy="52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圆角矩形 8"/>
          <p:cNvSpPr/>
          <p:nvPr/>
        </p:nvSpPr>
        <p:spPr>
          <a:xfrm>
            <a:off x="35496" y="116632"/>
            <a:ext cx="1150134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品味语句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568" y="620688"/>
            <a:ext cx="7560840" cy="1126462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看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，稻谷就要成熟了，稻穗低垂着头，稻田像一块月光镀亮的银毯。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595123" y="1988840"/>
            <a:ext cx="3578087" cy="4780721"/>
            <a:chOff x="5565913" y="2077279"/>
            <a:chExt cx="3578087" cy="4780721"/>
          </a:xfrm>
        </p:grpSpPr>
        <p:pic>
          <p:nvPicPr>
            <p:cNvPr id="41988" name="Picture 4" descr="https://timgsa.baidu.com/timg?image&amp;quality=80&amp;size=b9999_10000&amp;sec=1595087551652&amp;di=421311b71cebd0bcdd2d803e8bd3cc0b&amp;imgtype=0&amp;src=http%3A%2F%2Fimg30.360buyimg.com%2FpopWaterMark%2Fjfs%2Ft235%2F66%2F2163190384%2F62100%2F36f4110a%2F5409b56eN993e03bc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26" t="2556" r="3392" b="72787"/>
            <a:stretch>
              <a:fillRect/>
            </a:stretch>
          </p:blipFill>
          <p:spPr bwMode="auto">
            <a:xfrm>
              <a:off x="7513983" y="2077279"/>
              <a:ext cx="1630017" cy="1242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组合 3"/>
            <p:cNvGrpSpPr/>
            <p:nvPr/>
          </p:nvGrpSpPr>
          <p:grpSpPr>
            <a:xfrm>
              <a:off x="5565913" y="2077279"/>
              <a:ext cx="3578087" cy="4780721"/>
              <a:chOff x="5436704" y="1948070"/>
              <a:chExt cx="3578087" cy="4780721"/>
            </a:xfrm>
          </p:grpSpPr>
          <p:pic>
            <p:nvPicPr>
              <p:cNvPr id="41996" name="Picture 12" descr="https://timgsa.baidu.com/timg?image&amp;quality=80&amp;size=b9999_10000&amp;sec=1595087551652&amp;di=421311b71cebd0bcdd2d803e8bd3cc0b&amp;imgtype=0&amp;src=http%3A%2F%2Fimg30.360buyimg.com%2FpopWaterMark%2Fjfs%2Ft235%2F66%2F2163190384%2F62100%2F36f4110a%2F5409b56eN993e03bc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491" t="35280" r="23075" b="52490"/>
              <a:stretch>
                <a:fillRect/>
              </a:stretch>
            </p:blipFill>
            <p:spPr bwMode="auto">
              <a:xfrm>
                <a:off x="7141264" y="2348881"/>
                <a:ext cx="626166" cy="127240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986" name="Picture 2" descr="https://timgsa.baidu.com/timg?image&amp;quality=80&amp;size=b9999_10000&amp;sec=1595087551652&amp;di=421311b71cebd0bcdd2d803e8bd3cc0b&amp;imgtype=0&amp;src=http%3A%2F%2Fimg30.360buyimg.com%2FpopWaterMark%2Fjfs%2Ft235%2F66%2F2163190384%2F62100%2F36f4110a%2F5409b56eN993e03bc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0" t="2928" r="3391" b="87407"/>
              <a:stretch>
                <a:fillRect/>
              </a:stretch>
            </p:blipFill>
            <p:spPr bwMode="auto">
              <a:xfrm>
                <a:off x="6520070" y="1948070"/>
                <a:ext cx="2494721" cy="4870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990" name="Picture 6" descr="https://timgsa.baidu.com/timg?image&amp;quality=80&amp;size=b9999_10000&amp;sec=1595087551652&amp;di=421311b71cebd0bcdd2d803e8bd3cc0b&amp;imgtype=0&amp;src=http%3A%2F%2Fimg30.360buyimg.com%2FpopWaterMark%2Fjfs%2Ft235%2F66%2F2163190384%2F62100%2F36f4110a%2F5409b56eN993e03bc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565" t="2479" r="3391" b="2641"/>
              <a:stretch>
                <a:fillRect/>
              </a:stretch>
            </p:blipFill>
            <p:spPr bwMode="auto">
              <a:xfrm>
                <a:off x="7603434" y="1948070"/>
                <a:ext cx="1411357" cy="47807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992" name="Picture 8" descr="https://timgsa.baidu.com/timg?image&amp;quality=80&amp;size=b9999_10000&amp;sec=1595087551652&amp;di=421311b71cebd0bcdd2d803e8bd3cc0b&amp;imgtype=0&amp;src=http%3A%2F%2Fimg30.360buyimg.com%2FpopWaterMark%2Fjfs%2Ft235%2F66%2F2163190384%2F62100%2F36f4110a%2F5409b56eN993e03bc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95" t="64741" r="3392" b="2121"/>
              <a:stretch>
                <a:fillRect/>
              </a:stretch>
            </p:blipFill>
            <p:spPr bwMode="auto">
              <a:xfrm>
                <a:off x="5436704" y="5059017"/>
                <a:ext cx="3578087" cy="16697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994" name="Picture 10" descr="https://timgsa.baidu.com/timg?image&amp;quality=80&amp;size=b9999_10000&amp;sec=1595087551652&amp;di=421311b71cebd0bcdd2d803e8bd3cc0b&amp;imgtype=0&amp;src=http%3A%2F%2Fimg30.360buyimg.com%2FpopWaterMark%2Fjfs%2Ft235%2F66%2F2163190384%2F62100%2F36f4110a%2F5409b56eN993e03bc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264" t="37542" r="30257" b="54173"/>
              <a:stretch>
                <a:fillRect/>
              </a:stretch>
            </p:blipFill>
            <p:spPr bwMode="auto">
              <a:xfrm>
                <a:off x="7603434" y="3309727"/>
                <a:ext cx="263592" cy="4174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" name="矩形 2"/>
          <p:cNvSpPr/>
          <p:nvPr/>
        </p:nvSpPr>
        <p:spPr>
          <a:xfrm>
            <a:off x="1730625" y="2145437"/>
            <a:ext cx="30572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这句话好在哪里？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72920" y="3189369"/>
            <a:ext cx="57471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运用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比喻和拟人的修辞手法，写出了稻穗成熟的样子，月光下稻田的美丽，语言生动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形象。</a:t>
            </a:r>
            <a:endParaRPr lang="zh-CN" altLang="en-US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35496" y="116632"/>
            <a:ext cx="1150134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品味语句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58535" y="1340768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“我”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和阿妈走在这样柔和的月光下，伴着虫鸣、鸟飞、果香，边走边聊，多么甜美幸福。即便什么也不说，什么也不做，只是静静地走，温情也始终互相感染着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让我们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通过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朗读把美妙的意境传递出去。</a:t>
            </a:r>
          </a:p>
        </p:txBody>
      </p:sp>
      <p:pic>
        <p:nvPicPr>
          <p:cNvPr id="11" name="Picture 4" descr="https://timgsa.baidu.com/timg?image&amp;quality=80&amp;size=b9999_10000&amp;sec=1595084854549&amp;di=a2215670842927d090ea20caa97f9993&amp;imgtype=0&amp;src=http%3A%2F%2Fwww.chinapoesy.com%2FUploadFiles%2FPoesy%2F20160725_52de4f62-f084-4e26-8200-6e3d5d0c9f7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225" y="3140968"/>
            <a:ext cx="6326022" cy="36286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圆角矩形 11"/>
          <p:cNvSpPr/>
          <p:nvPr/>
        </p:nvSpPr>
        <p:spPr>
          <a:xfrm>
            <a:off x="35496" y="116632"/>
            <a:ext cx="1150134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读读记记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71600" y="498377"/>
            <a:ext cx="6626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读一读，记一记“安详夜景图”</a:t>
            </a:r>
            <a:endParaRPr lang="zh-CN" altLang="zh-CN" sz="36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8460" y="1386205"/>
            <a:ext cx="4290060" cy="408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40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走月亮 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南方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地区的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风俗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，人们常在有月亮的晚上，到户外月光下游玩、散步、嬉戏。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以前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的妇女，在中秋夜要“走月亮”。一般是结伴在月下游玩，或互相走访，或举行文艺活动。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179512" y="116632"/>
            <a:ext cx="1152128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资料袋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3554" name="Picture 2" descr="https://timgsa.baidu.com/timg?image&amp;quality=80&amp;size=b9999_10000&amp;sec=1595059865221&amp;di=7554a94cb4528796b09439aae95006fb&amp;imgtype=0&amp;src=http%3A%2F%2F02imgmini.eastday.com%2Fmobile%2F20190911%2F20190911175338_9ca6f8bcc6bfe3e1156df2fc33ff391e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330" y="1210310"/>
            <a:ext cx="3494405" cy="468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7544" y="1052736"/>
            <a:ext cx="4572000" cy="4228850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走过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月光闪闪的溪岸，走过石拱桥，走过月影团团的果园，走过庄稼地和菜地……啊，在我仰起脸看阿妈的时候，我突然看见，美丽的月亮牵着那些闪闪烁烁的小星星，好像也在天上走着，走着……</a:t>
            </a:r>
          </a:p>
        </p:txBody>
      </p:sp>
      <p:sp>
        <p:nvSpPr>
          <p:cNvPr id="3" name="矩形 2"/>
          <p:cNvSpPr/>
          <p:nvPr/>
        </p:nvSpPr>
        <p:spPr>
          <a:xfrm>
            <a:off x="1043608" y="332656"/>
            <a:ext cx="73661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这段话奇妙在哪里？你看到了什么样的画面？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255568" y="1155261"/>
            <a:ext cx="3564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天上月亮牵着星星，</a:t>
            </a:r>
            <a:r>
              <a:rPr lang="zh-CN" altLang="en-US" sz="28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地上</a:t>
            </a:r>
            <a:r>
              <a:rPr lang="zh-CN" altLang="zh-CN" sz="2800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阿妈</a:t>
            </a:r>
            <a:r>
              <a:rPr lang="zh-CN" altLang="en-US" sz="2800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牵着</a:t>
            </a:r>
            <a:r>
              <a:rPr lang="zh-CN" altLang="zh-CN" sz="28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“我”</a:t>
            </a:r>
            <a:r>
              <a:rPr lang="zh-CN" altLang="en-US" sz="28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，阿妈像月亮，</a:t>
            </a:r>
            <a:endParaRPr lang="en-US" altLang="zh-CN" sz="2800" dirty="0" smtClean="0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“我”就像星星，</a:t>
            </a:r>
            <a:endParaRPr lang="en-US" altLang="zh-CN" sz="2800" dirty="0" smtClean="0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多么温馨，</a:t>
            </a:r>
            <a:endParaRPr lang="en-US" altLang="zh-CN" sz="2800" dirty="0" smtClean="0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多么甜蜜！</a:t>
            </a:r>
            <a:endParaRPr lang="zh-CN" altLang="en-US" sz="2800" dirty="0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3010" name="Picture 2" descr="https://ss0.bdstatic.com/70cFvHSh_Q1YnxGkpoWK1HF6hhy/it/u=2489940170,2876584538&amp;fm=26&amp;gp=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507" y="4125754"/>
            <a:ext cx="3907540" cy="24747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7544" y="1052736"/>
            <a:ext cx="4572000" cy="4228850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走过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月光闪闪的溪岸，走过石拱桥，走过月影团团的果园，走过庄稼地和菜地……啊，在我仰起脸看阿妈的时候，我突然看见，美丽的月亮牵着那些闪闪烁烁的小星星，好像也在天上走着，走着……</a:t>
            </a:r>
          </a:p>
        </p:txBody>
      </p:sp>
      <p:sp>
        <p:nvSpPr>
          <p:cNvPr id="4" name="矩形 3"/>
          <p:cNvSpPr/>
          <p:nvPr/>
        </p:nvSpPr>
        <p:spPr>
          <a:xfrm>
            <a:off x="5255568" y="1155261"/>
            <a:ext cx="3564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想象：</a:t>
            </a:r>
            <a:r>
              <a:rPr lang="zh-CN" altLang="zh-CN" sz="2800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“我”和阿妈还去了哪些地方，月光照在那儿是什么样的？用“走过……走过……走过……”的句式说一说。</a:t>
            </a:r>
            <a:endParaRPr lang="zh-CN" altLang="en-US" sz="2800" dirty="0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3010" name="Picture 2" descr="https://ss0.bdstatic.com/70cFvHSh_Q1YnxGkpoWK1HF6hhy/it/u=2489940170,2876584538&amp;fm=26&amp;gp=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507" y="4125754"/>
            <a:ext cx="3907540" cy="24747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459025" y="349538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读出</a:t>
            </a:r>
            <a:r>
              <a:rPr lang="zh-CN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感情，注意景美、情美、人美的意境。</a:t>
            </a:r>
            <a:endParaRPr lang="zh-CN" altLang="en-US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619672" y="436510"/>
            <a:ext cx="5973216" cy="757130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啊，我和阿妈走月亮</a:t>
            </a:r>
            <a:endParaRPr lang="zh-CN" altLang="zh-CN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63888" y="1412776"/>
            <a:ext cx="1404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反复</a:t>
            </a:r>
            <a:endParaRPr lang="zh-CN" altLang="en-US" sz="3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7476" y="2087301"/>
            <a:ext cx="67776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点拨</a:t>
            </a:r>
            <a:r>
              <a:rPr lang="zh-CN" altLang="zh-CN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8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课文以这句话串联全文，一咏三叹让画面有了流动感。</a:t>
            </a:r>
            <a:endParaRPr lang="zh-CN" altLang="en-US" sz="2800" dirty="0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Picture 4" descr="https://timgsa.baidu.com/timg?image&amp;quality=80&amp;size=b9999_10000&amp;sec=1595084854549&amp;di=a2215670842927d090ea20caa97f9993&amp;imgtype=0&amp;src=http%3A%2F%2Fwww.chinapoesy.com%2FUploadFiles%2FPoesy%2F20160725_52de4f62-f084-4e26-8200-6e3d5d0c9f7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225" y="3140968"/>
            <a:ext cx="6326022" cy="36286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539552" y="908720"/>
          <a:ext cx="7992888" cy="3972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2880320"/>
                <a:gridCol w="3528392"/>
              </a:tblGrid>
              <a:tr h="604867">
                <a:tc>
                  <a:txBody>
                    <a:bodyPr/>
                    <a:lstStyle/>
                    <a:p>
                      <a:endParaRPr lang="zh-CN" altLang="en-US" sz="24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rgbClr val="FFFF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溪边</a:t>
                      </a:r>
                      <a:endParaRPr lang="zh-CN" altLang="en-US" sz="2400" dirty="0">
                        <a:solidFill>
                          <a:srgbClr val="FFFF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rgbClr val="FFFF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田埂</a:t>
                      </a:r>
                      <a:endParaRPr lang="zh-CN" altLang="en-US" sz="2400" dirty="0">
                        <a:solidFill>
                          <a:srgbClr val="FFFF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532859"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看（眼）</a:t>
                      </a:r>
                      <a:endParaRPr lang="zh-CN" altLang="en-US" sz="24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鹅卵石布满河床、小水塘、水塘抱月</a:t>
                      </a:r>
                      <a:endParaRPr lang="zh-CN" altLang="en-US" sz="2400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修补过的村道，果子挂满枝头</a:t>
                      </a:r>
                      <a:endParaRPr lang="zh-CN" altLang="en-US" sz="2400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532859"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听（耳）</a:t>
                      </a:r>
                      <a:endParaRPr lang="zh-CN" altLang="en-US" sz="24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溪水声</a:t>
                      </a:r>
                      <a:endParaRPr lang="zh-CN" altLang="en-US" sz="2400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秋虫唱歌、夜鸟排翅、鱼儿跳跃、沟水汩汩</a:t>
                      </a:r>
                      <a:endParaRPr lang="zh-CN" altLang="en-US" sz="2400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532859"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嗅（鼻）</a:t>
                      </a:r>
                      <a:endParaRPr lang="zh-CN" altLang="en-US" sz="24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山草和野花的香味</a:t>
                      </a:r>
                      <a:endParaRPr lang="zh-CN" altLang="en-US" sz="2400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果子的香味</a:t>
                      </a:r>
                      <a:endParaRPr lang="zh-CN" altLang="en-US" sz="2400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532859"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感（心）</a:t>
                      </a:r>
                      <a:endParaRPr lang="zh-CN" altLang="en-US" sz="24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“我”和阿妈在溪边的情景。</a:t>
                      </a:r>
                      <a:endParaRPr lang="zh-CN" altLang="en-US" sz="2400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种油菜花、种蚕豆、找兔草、吹蒲公英、栽水稻的事</a:t>
                      </a:r>
                      <a:endParaRPr lang="zh-CN" altLang="en-US" sz="2400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timgsa.baidu.com/timg?image&amp;quality=80&amp;size=b9999_10000&amp;sec=1595094200544&amp;di=0bf5eae6c5fcbe807d2d28d923efcfd3&amp;imgtype=0&amp;src=http%3A%2F%2Fhbimg.b0.upaiyun.com%2F175b32355a46bf7ee79dd303b692a439e4193eb2c5cc-mjNKqx_fw6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36" y="3410946"/>
            <a:ext cx="7753276" cy="3381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圆角矩形 1"/>
          <p:cNvSpPr/>
          <p:nvPr/>
        </p:nvSpPr>
        <p:spPr>
          <a:xfrm>
            <a:off x="35496" y="116632"/>
            <a:ext cx="1150134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小练笔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836712"/>
            <a:ext cx="756084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6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z="2800" dirty="0" smtClean="0"/>
              <a:t>    </a:t>
            </a:r>
            <a:r>
              <a:rPr lang="zh-CN" altLang="en-US" sz="2800" dirty="0" smtClean="0">
                <a:solidFill>
                  <a:srgbClr val="0033CC"/>
                </a:solidFill>
              </a:rPr>
              <a:t>如果</a:t>
            </a:r>
            <a:r>
              <a:rPr lang="zh-CN" altLang="en-US" sz="2800" dirty="0">
                <a:solidFill>
                  <a:srgbClr val="0033CC"/>
                </a:solidFill>
              </a:rPr>
              <a:t>你有机会和妈妈一起走月亮，你会去哪里呢？发挥想象写一写吧。</a:t>
            </a:r>
          </a:p>
          <a:p>
            <a:r>
              <a:rPr lang="zh-CN" altLang="en-US" sz="2800" dirty="0"/>
              <a:t>	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 </a:t>
            </a:r>
            <a:r>
              <a:rPr lang="en-US" altLang="zh-CN" sz="2800" dirty="0" smtClean="0"/>
              <a:t>   </a:t>
            </a:r>
            <a:r>
              <a:rPr lang="zh-CN" altLang="en-US" sz="2800" dirty="0" smtClean="0"/>
              <a:t>我</a:t>
            </a:r>
            <a:r>
              <a:rPr lang="zh-CN" altLang="en-US" sz="2800" dirty="0"/>
              <a:t>和妈妈</a:t>
            </a:r>
            <a:r>
              <a:rPr lang="zh-CN" altLang="en-US" sz="2800" dirty="0" smtClean="0"/>
              <a:t>在</a:t>
            </a:r>
            <a:r>
              <a:rPr lang="en-US" altLang="zh-CN" sz="2800" u="sng" dirty="0" smtClean="0"/>
              <a:t>        </a:t>
            </a:r>
            <a:r>
              <a:rPr lang="zh-CN" altLang="en-US" sz="2800" dirty="0" smtClean="0"/>
              <a:t>走</a:t>
            </a:r>
            <a:r>
              <a:rPr lang="zh-CN" altLang="en-US" sz="2800" dirty="0"/>
              <a:t>月亮，我看到</a:t>
            </a:r>
            <a:r>
              <a:rPr lang="zh-CN" altLang="en-US" sz="2800" dirty="0" smtClean="0"/>
              <a:t>了</a:t>
            </a:r>
            <a:r>
              <a:rPr lang="en-US" altLang="zh-CN" sz="2800" u="sng" dirty="0" smtClean="0"/>
              <a:t>                           </a:t>
            </a:r>
            <a:r>
              <a:rPr lang="zh-CN" altLang="en-US" sz="2800" dirty="0" smtClean="0"/>
              <a:t>，听到了</a:t>
            </a:r>
            <a:r>
              <a:rPr lang="en-US" altLang="zh-CN" sz="2800" u="sng" dirty="0" smtClean="0"/>
              <a:t>                           </a:t>
            </a:r>
            <a:r>
              <a:rPr lang="zh-CN" altLang="en-US" sz="2800" dirty="0" smtClean="0"/>
              <a:t>，</a:t>
            </a:r>
            <a:r>
              <a:rPr lang="zh-CN" altLang="en-US" sz="2800" dirty="0"/>
              <a:t>闻到</a:t>
            </a:r>
            <a:r>
              <a:rPr lang="zh-CN" altLang="en-US" sz="2800" dirty="0" smtClean="0"/>
              <a:t>了</a:t>
            </a:r>
            <a:r>
              <a:rPr lang="en-US" altLang="zh-CN" sz="2800" u="sng" dirty="0" smtClean="0"/>
              <a:t>                           </a:t>
            </a:r>
            <a:r>
              <a:rPr lang="zh-CN" altLang="en-US" sz="2800" dirty="0" smtClean="0"/>
              <a:t>，</a:t>
            </a:r>
            <a:r>
              <a:rPr lang="zh-CN" altLang="en-US" sz="2800" dirty="0"/>
              <a:t>我</a:t>
            </a:r>
            <a:r>
              <a:rPr lang="zh-CN" altLang="en-US" sz="2800" dirty="0" smtClean="0"/>
              <a:t>想</a:t>
            </a:r>
            <a:r>
              <a:rPr lang="en-US" altLang="zh-CN" sz="2800" u="sng" dirty="0" smtClean="0"/>
              <a:t>                            </a:t>
            </a:r>
            <a:r>
              <a:rPr lang="zh-CN" altLang="en-US" sz="2800" dirty="0" smtClean="0"/>
              <a:t>。 </a:t>
            </a:r>
            <a:endParaRPr lang="zh-CN" altLang="en-US" sz="2800" dirty="0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563888" y="2132856"/>
            <a:ext cx="902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海边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403648" y="2864626"/>
            <a:ext cx="43204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数不清的奇形怪状的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贝壳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403648" y="3410946"/>
            <a:ext cx="40719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海水拍击岩石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的哗哗声</a:t>
            </a:r>
            <a:endParaRPr lang="zh-CN" altLang="en-US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414264" y="4077072"/>
            <a:ext cx="39498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海水的腥苦味</a:t>
            </a:r>
            <a:endParaRPr lang="zh-CN" altLang="en-US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75656" y="4683781"/>
            <a:ext cx="34563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和大海说说心里话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11505" y="646430"/>
            <a:ext cx="5142865" cy="3230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吴然，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1946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年生，云南宣威县人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。中国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作家协会会员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主要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致力于儿童散文和散文诗创作，出版有散文、散文诗集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歌溪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》《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凉山的风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》《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风雨集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》《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珍珠雨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》《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小鸟在歌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》《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走月亮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4" name="矩形 3"/>
          <p:cNvSpPr/>
          <p:nvPr/>
        </p:nvSpPr>
        <p:spPr>
          <a:xfrm>
            <a:off x="3851920" y="4509120"/>
            <a:ext cx="48965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获奖情况：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曾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获中国作协第二、五届全国优秀儿童文学奖，以及宋庆龄儿童文学奖、冰心儿童图书奖等多项。</a:t>
            </a:r>
          </a:p>
        </p:txBody>
      </p:sp>
      <p:pic>
        <p:nvPicPr>
          <p:cNvPr id="2050" name="Picture 2" descr="https://bkimg.cdn.bcebos.com/pic/b3119313b07eca80b3ab9d94912397dda1448313?x-bce-process=image/watermark,image_d2F0ZXIvYmFpa2U4MA==,g_7,xp_5,yp_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18173"/>
            <a:ext cx="3409950" cy="37909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s2.bdstatic.com/70cFvnSh_Q1YnxGkpoWK1HF6hhy/it/u=3909246445,774059075&amp;fm=26&amp;gp=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t="2800" r="2907" b="4592"/>
          <a:stretch>
            <a:fillRect/>
          </a:stretch>
        </p:blipFill>
        <p:spPr bwMode="auto">
          <a:xfrm>
            <a:off x="685799" y="4333460"/>
            <a:ext cx="2445027" cy="24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圆角矩形 6"/>
          <p:cNvSpPr/>
          <p:nvPr/>
        </p:nvSpPr>
        <p:spPr>
          <a:xfrm>
            <a:off x="179512" y="116632"/>
            <a:ext cx="1152128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作者介绍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15616" y="893101"/>
            <a:ext cx="69127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2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</a:t>
            </a:r>
            <a:r>
              <a:rPr lang="zh-CN" altLang="en-US" sz="32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</a:t>
            </a:r>
            <a:r>
              <a:rPr lang="zh-CN" altLang="zh-CN" sz="32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</a:t>
            </a:r>
            <a:r>
              <a:rPr lang="zh-CN" altLang="en-US" sz="32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习，</a:t>
            </a:r>
            <a:r>
              <a:rPr lang="zh-CN" altLang="zh-CN" sz="32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要求</a:t>
            </a:r>
            <a:r>
              <a:rPr lang="zh-CN" altLang="zh-CN" sz="32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</a:p>
          <a:p>
            <a:pPr>
              <a:lnSpc>
                <a:spcPct val="120000"/>
              </a:lnSpc>
            </a:pP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读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准字音，读通句子，认识生字，伙伴交流书写要点。</a:t>
            </a:r>
          </a:p>
          <a:p>
            <a:pPr>
              <a:lnSpc>
                <a:spcPct val="120000"/>
              </a:lnSpc>
            </a:pP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边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读边思考：“我”和阿妈走过了哪些地方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？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圈画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出来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。分别是那几个自然段写的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？</a:t>
            </a:r>
            <a:r>
              <a:rPr lang="zh-CN" altLang="zh-CN" sz="28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提示</a:t>
            </a:r>
            <a:r>
              <a:rPr lang="zh-CN" altLang="zh-CN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关注文中反复出现的一句话。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179512" y="116632"/>
            <a:ext cx="1152128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自主学习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1506" name="Picture 2" descr="https://ss1.bdstatic.com/70cFuXSh_Q1YnxGkpoWK1HF6hhy/it/u=2057943583,3506545208&amp;fm=15&amp;gp=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5" b="6968"/>
          <a:stretch>
            <a:fillRect/>
          </a:stretch>
        </p:blipFill>
        <p:spPr bwMode="auto">
          <a:xfrm>
            <a:off x="6372200" y="4061881"/>
            <a:ext cx="2537132" cy="24675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s://timgsa.baidu.com/timg?image&amp;quality=80&amp;size=b9999_10000&amp;sec=1595061352499&amp;di=f871f17e048690b668392ef863fdeaca&amp;imgtype=0&amp;src=http%3A%2F%2Fku.90sjimg.com%2Felement_origin_min_pic%2F17%2F03%2F13%2F1938421fec9ee88f7000026e08431c61.jpg%2521%2Ffwfh%2F804x1429%2Fquality%2F90%2Funsharp%2Ftrue%2Fcompress%2Ftrue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7" t="22826" r="11422" b="29236"/>
          <a:stretch>
            <a:fillRect/>
          </a:stretch>
        </p:blipFill>
        <p:spPr bwMode="auto">
          <a:xfrm>
            <a:off x="7873025" y="116632"/>
            <a:ext cx="1091463" cy="131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23528" y="1230004"/>
            <a:ext cx="8640960" cy="2069465"/>
          </a:xfrm>
          <a:prstGeom prst="rect">
            <a:avLst/>
          </a:prstGeom>
          <a:noFill/>
          <a:ln w="9525">
            <a:noFill/>
          </a:ln>
        </p:spPr>
        <p:txBody>
          <a:bodyPr wrap="square" lIns="38576" tIns="19287" rIns="38576" bIns="19287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600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鹅</a:t>
            </a:r>
            <a:r>
              <a:rPr lang="zh-CN" altLang="zh-CN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卵</a:t>
            </a:r>
            <a:r>
              <a:rPr lang="zh-CN" altLang="zh-CN" sz="3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石 </a:t>
            </a:r>
            <a:r>
              <a:rPr lang="zh-CN" altLang="zh-CN" sz="3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风</a:t>
            </a:r>
            <a:r>
              <a:rPr lang="zh-CN" altLang="zh-CN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俗</a:t>
            </a:r>
            <a:r>
              <a:rPr lang="en-US" altLang="zh-CN" sz="3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3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跳</a:t>
            </a:r>
            <a:r>
              <a:rPr lang="zh-CN" altLang="zh-CN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跃</a:t>
            </a:r>
            <a:r>
              <a:rPr lang="zh-CN" altLang="zh-CN" sz="3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36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稻</a:t>
            </a:r>
            <a:r>
              <a:rPr lang="zh-CN" altLang="zh-CN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穗</a:t>
            </a:r>
            <a:r>
              <a:rPr lang="en-US" altLang="zh-CN" sz="3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镀</a:t>
            </a:r>
            <a:r>
              <a:rPr lang="zh-CN" altLang="zh-CN" sz="3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亮 </a:t>
            </a:r>
            <a:r>
              <a:rPr lang="zh-CN" altLang="zh-CN" sz="3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田</a:t>
            </a:r>
            <a:r>
              <a:rPr lang="zh-CN" altLang="zh-CN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埂</a:t>
            </a:r>
            <a:r>
              <a:rPr lang="zh-CN" altLang="zh-CN" sz="3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闪</a:t>
            </a:r>
            <a:r>
              <a:rPr lang="zh-CN" altLang="zh-CN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烁</a:t>
            </a:r>
            <a:endParaRPr lang="en-US" altLang="zh-CN" sz="36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zh-CN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zh-CN" sz="36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淘</a:t>
            </a:r>
            <a:r>
              <a:rPr lang="zh-CN" altLang="zh-CN" sz="3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洗</a:t>
            </a:r>
            <a:r>
              <a:rPr lang="en-US" altLang="zh-CN" sz="3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36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牵</a:t>
            </a:r>
            <a:r>
              <a:rPr lang="zh-CN" altLang="zh-CN" sz="3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手</a:t>
            </a:r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36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填</a:t>
            </a:r>
            <a:r>
              <a:rPr lang="zh-CN" altLang="zh-CN" sz="3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上</a:t>
            </a:r>
            <a:r>
              <a:rPr lang="en-US" altLang="zh-CN" sz="3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36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坑洼</a:t>
            </a:r>
            <a:r>
              <a:rPr lang="zh-CN" altLang="zh-CN" sz="3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36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庄稼</a:t>
            </a:r>
            <a:r>
              <a:rPr lang="zh-CN" altLang="zh-CN" sz="3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zh-CN" sz="36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葡萄</a:t>
            </a:r>
            <a:r>
              <a:rPr lang="zh-CN" altLang="zh-CN" sz="3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成</a:t>
            </a:r>
            <a:r>
              <a:rPr lang="zh-CN" altLang="zh-CN" sz="36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熟</a:t>
            </a:r>
            <a:endParaRPr lang="zh-CN" altLang="zh-CN" sz="3600" dirty="0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5576" y="4221088"/>
            <a:ext cx="7560840" cy="2246769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书写提示：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zh-CN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淘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右边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里面是“缶”，竖不出头。</a:t>
            </a:r>
          </a:p>
          <a:p>
            <a:r>
              <a:rPr lang="zh-CN" altLang="zh-CN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卵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左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高右低，第一笔短撇略平，第二笔竖提，第三笔撇，最后一笔悬针竖。</a:t>
            </a:r>
          </a:p>
          <a:p>
            <a:r>
              <a:rPr lang="zh-CN" altLang="zh-CN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跃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右边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第一笔是平撇。</a:t>
            </a:r>
          </a:p>
        </p:txBody>
      </p:sp>
      <p:sp>
        <p:nvSpPr>
          <p:cNvPr id="4" name="矩形 3"/>
          <p:cNvSpPr/>
          <p:nvPr/>
        </p:nvSpPr>
        <p:spPr>
          <a:xfrm>
            <a:off x="323850" y="708025"/>
            <a:ext cx="8640445" cy="499745"/>
          </a:xfrm>
          <a:prstGeom prst="rect">
            <a:avLst/>
          </a:prstGeom>
          <a:noFill/>
          <a:ln w="9525">
            <a:noFill/>
          </a:ln>
        </p:spPr>
        <p:txBody>
          <a:bodyPr wrap="square" lIns="38576" tIns="19287" rIns="38576" bIns="19287" anchor="t">
            <a:spAutoFit/>
          </a:bodyPr>
          <a:lstStyle/>
          <a:p>
            <a:r>
              <a:rPr lang="en-US" altLang="zh-CN" sz="3000" b="1" dirty="0" err="1">
                <a:solidFill>
                  <a:srgbClr val="006600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luǎn</a:t>
            </a:r>
            <a:r>
              <a:rPr lang="en-US" altLang="zh-CN" sz="3000" b="1" dirty="0">
                <a:solidFill>
                  <a:srgbClr val="006600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3000" b="1" dirty="0" err="1" smtClean="0">
                <a:solidFill>
                  <a:srgbClr val="006600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sú</a:t>
            </a:r>
            <a:r>
              <a:rPr lang="en-US" altLang="zh-CN" sz="3000" b="1" dirty="0" smtClean="0">
                <a:solidFill>
                  <a:srgbClr val="006600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3000" b="1" dirty="0" err="1" smtClean="0">
                <a:solidFill>
                  <a:srgbClr val="006600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yuè</a:t>
            </a:r>
            <a:r>
              <a:rPr lang="en-US" altLang="zh-CN" sz="3000" b="1" dirty="0">
                <a:solidFill>
                  <a:srgbClr val="006600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3000" b="1" dirty="0" err="1">
                <a:solidFill>
                  <a:srgbClr val="006600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suì</a:t>
            </a:r>
            <a:r>
              <a:rPr lang="en-US" altLang="zh-CN" sz="3000" b="1" dirty="0">
                <a:solidFill>
                  <a:srgbClr val="006600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 smtClean="0">
                <a:solidFill>
                  <a:srgbClr val="006600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dù</a:t>
            </a:r>
            <a:r>
              <a:rPr lang="en-US" altLang="zh-CN" sz="3000" b="1" dirty="0" smtClean="0">
                <a:solidFill>
                  <a:srgbClr val="006600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3000" b="1" dirty="0" err="1" smtClean="0">
                <a:solidFill>
                  <a:srgbClr val="006600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gěng</a:t>
            </a:r>
            <a:r>
              <a:rPr lang="en-US" altLang="zh-CN" sz="3000" b="1" dirty="0">
                <a:solidFill>
                  <a:srgbClr val="006600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3000" b="1" dirty="0" err="1" smtClean="0">
                <a:solidFill>
                  <a:srgbClr val="006600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shuò</a:t>
            </a:r>
            <a:endParaRPr lang="en-US" altLang="zh-CN" sz="3000" b="1" dirty="0">
              <a:solidFill>
                <a:srgbClr val="006600"/>
              </a:solidFill>
              <a:latin typeface="方正姚体" pitchFamily="2" charset="-122"/>
              <a:ea typeface="方正姚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3713" y="2233186"/>
            <a:ext cx="8573212" cy="407035"/>
          </a:xfrm>
          <a:prstGeom prst="rect">
            <a:avLst/>
          </a:prstGeom>
          <a:noFill/>
          <a:ln w="9525">
            <a:noFill/>
          </a:ln>
        </p:spPr>
        <p:txBody>
          <a:bodyPr wrap="square" lIns="38576" tIns="19287" rIns="38576" bIns="19287" anchor="t">
            <a:spAutoFit/>
          </a:bodyPr>
          <a:lstStyle/>
          <a:p>
            <a:r>
              <a:rPr lang="en-US" altLang="zh-CN" sz="2400" b="1" dirty="0" err="1" smtClean="0">
                <a:solidFill>
                  <a:srgbClr val="006600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táo</a:t>
            </a:r>
            <a:r>
              <a:rPr lang="en-US" altLang="zh-CN" sz="2400" b="1" dirty="0">
                <a:solidFill>
                  <a:srgbClr val="006600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2400" b="1" dirty="0" err="1">
                <a:solidFill>
                  <a:srgbClr val="006600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qiān</a:t>
            </a:r>
            <a:r>
              <a:rPr lang="en-US" altLang="zh-CN" sz="2400" b="1" dirty="0">
                <a:solidFill>
                  <a:srgbClr val="006600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2400" b="1" dirty="0" err="1" smtClean="0">
                <a:solidFill>
                  <a:srgbClr val="006600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tián</a:t>
            </a:r>
            <a:r>
              <a:rPr lang="en-US" altLang="zh-CN" sz="2400" b="1" dirty="0" smtClean="0">
                <a:solidFill>
                  <a:srgbClr val="006600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2400" b="1" dirty="0" err="1">
                <a:solidFill>
                  <a:srgbClr val="006600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kēng</a:t>
            </a:r>
            <a:r>
              <a:rPr lang="en-US" altLang="zh-CN" sz="2400" b="1" dirty="0">
                <a:solidFill>
                  <a:srgbClr val="006600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6600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wā</a:t>
            </a:r>
            <a:r>
              <a:rPr lang="en-US" altLang="zh-CN" sz="2400" b="1" dirty="0" smtClean="0">
                <a:solidFill>
                  <a:srgbClr val="006600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400" b="1" dirty="0" err="1" smtClean="0">
                <a:solidFill>
                  <a:srgbClr val="006600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zhuāng </a:t>
            </a:r>
            <a:r>
              <a:rPr lang="en-US" altLang="zh-CN" sz="2400" b="1" dirty="0" err="1">
                <a:solidFill>
                  <a:srgbClr val="006600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jià</a:t>
            </a:r>
            <a:r>
              <a:rPr lang="en-US" altLang="zh-CN" sz="2400" b="1" dirty="0">
                <a:solidFill>
                  <a:srgbClr val="006600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400" b="1" dirty="0" err="1" smtClean="0">
                <a:solidFill>
                  <a:srgbClr val="006600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pú</a:t>
            </a:r>
            <a:r>
              <a:rPr lang="en-US" altLang="zh-CN" sz="2400" b="1" dirty="0">
                <a:solidFill>
                  <a:srgbClr val="006600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6600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táo</a:t>
            </a:r>
            <a:r>
              <a:rPr lang="en-US" altLang="zh-CN" sz="2400" b="1" dirty="0" smtClean="0">
                <a:solidFill>
                  <a:srgbClr val="006600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2400" b="1" dirty="0" err="1" smtClean="0">
                <a:solidFill>
                  <a:srgbClr val="006600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shú</a:t>
            </a:r>
            <a:endParaRPr lang="en-US" altLang="zh-CN" sz="2400" b="1" dirty="0">
              <a:solidFill>
                <a:srgbClr val="006600"/>
              </a:solidFill>
              <a:latin typeface="方正姚体" pitchFamily="2" charset="-122"/>
              <a:ea typeface="方正姚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79512" y="116632"/>
            <a:ext cx="1152128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识字写字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43608" y="3573016"/>
            <a:ext cx="6624736" cy="523220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读音提示：“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庄稼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”“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葡萄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”注意轻声。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85997" y="460488"/>
            <a:ext cx="75614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朗读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挑战：你觉得哪个段落难读？有信心读好吗？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3528" y="1532751"/>
            <a:ext cx="4648023" cy="523220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读音提示：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运载</a:t>
            </a:r>
            <a:r>
              <a:rPr lang="en-US" altLang="zh-CN" sz="2800" dirty="0" err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zài</a:t>
            </a:r>
            <a:r>
              <a:rPr lang="en-US" altLang="zh-CN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泼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剌</a:t>
            </a:r>
            <a:r>
              <a:rPr lang="en-US" altLang="zh-CN" sz="2800" dirty="0" err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là</a:t>
            </a:r>
            <a:endParaRPr lang="zh-CN" altLang="en-US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79512" y="116632"/>
            <a:ext cx="1152128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朗读课文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6628" name="Picture 4" descr="https://timgsa.baidu.com/timg?image&amp;quality=80&amp;size=b9999_10000&amp;sec=1595061722643&amp;di=a276730889392022bcc1989c8092dbbc&amp;imgtype=0&amp;src=http%3A%2F%2Fgss0.baidu.com%2F9vo3dSag_xI4khGko9WTAnF6hhy%2Fzhidao%2Fpic%2Fitem%2Fb151f8198618367acb65a5b223738bd4b21ce5f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69" y="2276872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椭圆 4"/>
          <p:cNvSpPr/>
          <p:nvPr/>
        </p:nvSpPr>
        <p:spPr>
          <a:xfrm>
            <a:off x="1835696" y="4797152"/>
            <a:ext cx="72008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630" name="Picture 6" descr="https://timgsa.baidu.com/timg?image&amp;quality=80&amp;size=b9999_10000&amp;sec=1595061824399&amp;di=2dbf0a044f74403c2c80e5712a7098e3&amp;imgtype=0&amp;src=http%3A%2F%2Fn.sinaimg.cn%2Fsinacn15%2F401%2Fw1280h721%2F20180824%2F7511-hicsiaw4145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02" y="1340768"/>
            <a:ext cx="3042081" cy="17135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4829102" y="3133646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云南第二大湖泊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洱海</a:t>
            </a:r>
            <a:endParaRPr lang="zh-CN" altLang="en-US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6632" name="Picture 8" descr="https://timgsa.baidu.com/timg?image&amp;quality=80&amp;size=b9999_10000&amp;sec=1595062352346&amp;di=11f9ac317bfbf5cab358627daa8546f3&amp;imgtype=0&amp;src=http%3A%2F%2Fdimg04.c-ctrip.com%2Fimages%2F300t0i00000099z37C581_C_500_2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20" y="3683438"/>
            <a:ext cx="3042081" cy="17227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4366699" y="5404623"/>
            <a:ext cx="43097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点苍山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十九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峰巍峨雄壮，海拔都在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3500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米以上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7544" y="548680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）交流“我”和阿妈走过的地方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zh-CN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路</a:t>
            </a:r>
            <a:r>
              <a:rPr lang="zh-CN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、溪边、田埂。</a:t>
            </a:r>
          </a:p>
          <a:p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）分别是那几个自然段写的？划分段落。</a:t>
            </a:r>
          </a:p>
        </p:txBody>
      </p:sp>
      <p:sp>
        <p:nvSpPr>
          <p:cNvPr id="3" name="矩形 2"/>
          <p:cNvSpPr/>
          <p:nvPr/>
        </p:nvSpPr>
        <p:spPr>
          <a:xfrm>
            <a:off x="467544" y="2137180"/>
            <a:ext cx="8064896" cy="2677656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一（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1-3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）月明之夜，洱海边景色美丽，阿妈带着“我”在洒满月光的</a:t>
            </a:r>
            <a:r>
              <a:rPr lang="zh-CN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小路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上走月亮。</a:t>
            </a:r>
          </a:p>
          <a:p>
            <a:pPr>
              <a:lnSpc>
                <a:spcPct val="120000"/>
              </a:lnSpc>
            </a:pP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二（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4-5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）“我”和阿妈在</a:t>
            </a:r>
            <a:r>
              <a:rPr lang="zh-CN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溪边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走月亮。</a:t>
            </a:r>
          </a:p>
          <a:p>
            <a:pPr>
              <a:lnSpc>
                <a:spcPct val="120000"/>
              </a:lnSpc>
            </a:pP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三（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6-7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）“我”和阿妈在村道、</a:t>
            </a:r>
            <a:r>
              <a:rPr lang="zh-CN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田埂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走月亮。</a:t>
            </a:r>
          </a:p>
          <a:p>
            <a:pPr>
              <a:lnSpc>
                <a:spcPct val="120000"/>
              </a:lnSpc>
            </a:pP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四（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8-9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）总结全文，抒写“我”和阿妈的亲情。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179512" y="116632"/>
            <a:ext cx="1152128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了解大意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Picture 2" descr="https://ss1.bdstatic.com/70cFvXSh_Q1YnxGkpoWK1HF6hhy/it/u=4154180820,2330052353&amp;fm=26&amp;gp=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6" b="13760"/>
          <a:stretch>
            <a:fillRect/>
          </a:stretch>
        </p:blipFill>
        <p:spPr bwMode="auto">
          <a:xfrm>
            <a:off x="5584301" y="4815532"/>
            <a:ext cx="3545369" cy="19771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https://ss0.bdstatic.com/70cFvHSh_Q1YnxGkpoWK1HF6hhy/it/u=707487113,3545357455&amp;fm=15&amp;gp=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084" y="4850972"/>
            <a:ext cx="2875076" cy="1941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https://ss2.bdstatic.com/70cFvnSh_Q1YnxGkpoWK1HF6hhy/it/u=1752916977,1837689857&amp;fm=26&amp;gp=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3" y="4890568"/>
            <a:ext cx="2751584" cy="18270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40682" y="404664"/>
            <a:ext cx="6288901" cy="609398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多么奇妙的夜晚啊，我和阿妈走月亮！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99592" y="1196752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为什么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说这是一个“奇妙”的夜晚？让我们伴着月亮一起走进这个夜晚。</a:t>
            </a:r>
          </a:p>
        </p:txBody>
      </p:sp>
      <p:sp>
        <p:nvSpPr>
          <p:cNvPr id="4" name="矩形 3"/>
          <p:cNvSpPr/>
          <p:nvPr/>
        </p:nvSpPr>
        <p:spPr>
          <a:xfrm>
            <a:off x="915008" y="5373216"/>
            <a:ext cx="73661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看图用几句话描述你看到的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洱海升明月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画面。</a:t>
            </a:r>
          </a:p>
        </p:txBody>
      </p:sp>
      <p:pic>
        <p:nvPicPr>
          <p:cNvPr id="28674" name="Picture 2" descr="http://5b0988e595225.cdn.sohucs.com/images/20171002/daedede99e46425898faa80c5f53ebf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9" y="2420888"/>
            <a:ext cx="5149751" cy="258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https://timgsa.baidu.com/timg?image&amp;quality=80&amp;size=b9999_10000&amp;sec=1595064656919&amp;di=c8d6b73942315e7f614eb6b8eaf4680e&amp;imgtype=0&amp;src=http%3A%2F%2F5b0988e595225.cdn.sohucs.com%2Fimages%2F20190913%2Fd9b89992872a425c8fe54788c0f161cc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2420888"/>
            <a:ext cx="3851920" cy="258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6156176" y="3789040"/>
            <a:ext cx="2797637" cy="3068960"/>
            <a:chOff x="2970398" y="679524"/>
            <a:chExt cx="6191250" cy="6200775"/>
          </a:xfrm>
        </p:grpSpPr>
        <p:pic>
          <p:nvPicPr>
            <p:cNvPr id="29702" name="Picture 6" descr="https://timgsa.baidu.com/timg?image&amp;quality=80&amp;size=b9999_10000&amp;sec=1595065552145&amp;di=d60fc9a64ce6bb8699797ae2dffb9de0&amp;imgtype=0&amp;src=http%3A%2F%2Fku.90sjimg.com%2Felement_origin_min_pic%2F18%2F02%2F26%2Fa85dbeae006f61c89670aa4d175d78bf.jpg%2521%2Ffwfh%2F804x804%2Fquality%2F90%2Funsharp%2Ftrue%2Fcompress%2Ftrue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656"/>
            <a:stretch>
              <a:fillRect/>
            </a:stretch>
          </p:blipFill>
          <p:spPr bwMode="auto">
            <a:xfrm>
              <a:off x="6460434" y="679524"/>
              <a:ext cx="2683565" cy="6200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04" name="Picture 8" descr="https://timgsa.baidu.com/timg?image&amp;quality=80&amp;size=b9999_10000&amp;sec=1595065552145&amp;di=d60fc9a64ce6bb8699797ae2dffb9de0&amp;imgtype=0&amp;src=http%3A%2F%2Fku.90sjimg.com%2Felement_origin_min_pic%2F18%2F02%2F26%2Fa85dbeae006f61c89670aa4d175d78bf.jpg%2521%2Ffwfh%2F804x804%2Fquality%2F90%2Funsharp%2Ftrue%2Fcompress%2Ftrue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9" b="69245"/>
            <a:stretch>
              <a:fillRect/>
            </a:stretch>
          </p:blipFill>
          <p:spPr bwMode="auto">
            <a:xfrm>
              <a:off x="2970398" y="679524"/>
              <a:ext cx="6191250" cy="1884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698" name="Picture 2" descr="https://timgsa.baidu.com/timg?image&amp;quality=80&amp;size=b9999_10000&amp;sec=1595065470230&amp;di=2376cfb768ebdd85e936ce4185eb738e&amp;imgtype=0&amp;src=http%3A%2F%2Fbpic.588ku.com%2Felement_origin_min_pic%2F16%2F11%2F09%2Fc7461daef23034b0f2cf009b2a38615a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3" t="17389" r="24347" b="20932"/>
          <a:stretch>
            <a:fillRect/>
          </a:stretch>
        </p:blipFill>
        <p:spPr bwMode="auto">
          <a:xfrm>
            <a:off x="-18053" y="0"/>
            <a:ext cx="1914714" cy="19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683568" y="404664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学习任务：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课文怎么描述洱海边的月亮？自由读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1-3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段，画出描写月亮和月下景物的句子。</a:t>
            </a:r>
          </a:p>
        </p:txBody>
      </p:sp>
      <p:sp>
        <p:nvSpPr>
          <p:cNvPr id="3" name="矩形 2"/>
          <p:cNvSpPr/>
          <p:nvPr/>
        </p:nvSpPr>
        <p:spPr>
          <a:xfrm>
            <a:off x="299795" y="2420888"/>
            <a:ext cx="4680520" cy="3194721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是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在洱海里淘洗过吗？月盘是那样明亮，月光是那样柔和，照亮了高高的点苍山，照亮了村头的大青树，也照亮了，照亮了村间的大道和小路……</a:t>
            </a:r>
          </a:p>
        </p:txBody>
      </p:sp>
      <p:sp>
        <p:nvSpPr>
          <p:cNvPr id="4" name="矩形 3"/>
          <p:cNvSpPr/>
          <p:nvPr/>
        </p:nvSpPr>
        <p:spPr>
          <a:xfrm>
            <a:off x="1187625" y="1521333"/>
            <a:ext cx="6750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作者怎样把月亮皎洁的特点表现出来</a:t>
            </a:r>
            <a:r>
              <a:rPr lang="zh-CN" altLang="zh-CN" sz="28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zh-CN" altLang="en-US" sz="28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？</a:t>
            </a:r>
            <a:endParaRPr lang="zh-CN" altLang="en-US" sz="2800" dirty="0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5436096" y="2204864"/>
            <a:ext cx="3528392" cy="1584176"/>
          </a:xfrm>
          <a:prstGeom prst="wedgeRoundRectCallout">
            <a:avLst>
              <a:gd name="adj1" fmla="val -69296"/>
              <a:gd name="adj2" fmla="val -780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问句</a:t>
            </a:r>
            <a:r>
              <a:rPr lang="zh-CN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突出月亮的洁净、明亮；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直接描写</a:t>
            </a:r>
            <a:r>
              <a:rPr lang="zh-CN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“那样明亮，那样柔和”突出月亮的</a:t>
            </a:r>
            <a:r>
              <a:rPr lang="zh-CN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特点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zh-CN" sz="2400" dirty="0"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971600" y="2924944"/>
            <a:ext cx="35912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3131840" y="2996952"/>
            <a:ext cx="86409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标注 10"/>
          <p:cNvSpPr/>
          <p:nvPr/>
        </p:nvSpPr>
        <p:spPr>
          <a:xfrm>
            <a:off x="5436096" y="4149080"/>
            <a:ext cx="3528392" cy="1584176"/>
          </a:xfrm>
          <a:prstGeom prst="wedgeRoundRectCallout">
            <a:avLst>
              <a:gd name="adj1" fmla="val -69578"/>
              <a:gd name="adj2" fmla="val -4230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间接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描写</a:t>
            </a:r>
            <a:r>
              <a:rPr lang="zh-CN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，通过月下景物被照亮突出月亮的皎洁。</a:t>
            </a:r>
          </a:p>
        </p:txBody>
      </p:sp>
      <p:pic>
        <p:nvPicPr>
          <p:cNvPr id="29700" name="Picture 4" descr="https://timgsa.baidu.com/timg?image&amp;quality=80&amp;size=b9999_10000&amp;sec=1595065552145&amp;di=d60fc9a64ce6bb8699797ae2dffb9de0&amp;imgtype=0&amp;src=http%3A%2F%2Fku.90sjimg.com%2Felement_origin_min_pic%2F18%2F02%2F26%2Fa85dbeae006f61c89670aa4d175d78bf.jpg%2521%2Ffwfh%2F804x804%2Fquality%2F90%2Funsharp%2Ftrue%2Fcompress%2Ftrue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04" r="49123"/>
          <a:stretch>
            <a:fillRect/>
          </a:stretch>
        </p:blipFill>
        <p:spPr bwMode="auto">
          <a:xfrm>
            <a:off x="-18052" y="5323520"/>
            <a:ext cx="1301978" cy="156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圆角矩形 16"/>
          <p:cNvSpPr/>
          <p:nvPr/>
        </p:nvSpPr>
        <p:spPr>
          <a:xfrm>
            <a:off x="179512" y="116632"/>
            <a:ext cx="1152128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小路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1790</Words>
  <Application>Microsoft Office PowerPoint</Application>
  <PresentationFormat>全屏显示(4:3)</PresentationFormat>
  <Paragraphs>135</Paragraphs>
  <Slides>24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周燕娜</cp:lastModifiedBy>
  <cp:revision>47</cp:revision>
  <dcterms:created xsi:type="dcterms:W3CDTF">2020-07-17T15:35:00Z</dcterms:created>
  <dcterms:modified xsi:type="dcterms:W3CDTF">2024-01-10T11:57:27Z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