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23" r:id="rId2"/>
    <p:sldId id="1530" r:id="rId3"/>
    <p:sldId id="1531" r:id="rId4"/>
    <p:sldId id="1529" r:id="rId5"/>
    <p:sldId id="1532" r:id="rId6"/>
    <p:sldId id="1310" r:id="rId7"/>
    <p:sldId id="1524" r:id="rId8"/>
    <p:sldId id="1534" r:id="rId9"/>
    <p:sldId id="1533" r:id="rId10"/>
    <p:sldId id="1395" r:id="rId11"/>
    <p:sldId id="1535" r:id="rId12"/>
    <p:sldId id="1540" r:id="rId13"/>
    <p:sldId id="1435" r:id="rId14"/>
    <p:sldId id="1541" r:id="rId15"/>
    <p:sldId id="1093" r:id="rId16"/>
    <p:sldId id="1527" r:id="rId17"/>
    <p:sldId id="1539" r:id="rId18"/>
    <p:sldId id="1503" r:id="rId19"/>
    <p:sldId id="1518" r:id="rId20"/>
    <p:sldId id="1096" r:id="rId21"/>
  </p:sldIdLst>
  <p:sldSz cx="9144000" cy="5143500" type="screen16x9"/>
  <p:notesSz cx="6858000" cy="9144000"/>
  <p:embeddedFontLst>
    <p:embeddedFont>
      <p:font typeface="黑体" pitchFamily="49" charset="-122"/>
      <p:regular r:id="rId24"/>
    </p:embeddedFont>
    <p:embeddedFont>
      <p:font typeface="楷体" pitchFamily="49" charset="-122"/>
      <p:regular r:id="rId25"/>
    </p:embeddedFont>
    <p:embeddedFont>
      <p:font typeface="幼圆" pitchFamily="49" charset="-122"/>
      <p:regular r:id="rId26"/>
    </p:embeddedFont>
    <p:embeddedFont>
      <p:font typeface="微软雅黑" pitchFamily="34" charset="-122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FF"/>
    <a:srgbClr val="A7D971"/>
    <a:srgbClr val="D5ED9C"/>
    <a:srgbClr val="DBEF9B"/>
    <a:srgbClr val="D7EC99"/>
    <a:srgbClr val="0066FF"/>
    <a:srgbClr val="A38302"/>
    <a:srgbClr val="FEFCDE"/>
    <a:srgbClr val="00B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79" autoAdjust="0"/>
    <p:restoredTop sz="94705" autoAdjust="0"/>
  </p:normalViewPr>
  <p:slideViewPr>
    <p:cSldViewPr>
      <p:cViewPr>
        <p:scale>
          <a:sx n="86" d="100"/>
          <a:sy n="86" d="100"/>
        </p:scale>
        <p:origin x="-1548" y="-504"/>
      </p:cViewPr>
      <p:guideLst>
        <p:guide orient="horz" pos="3086"/>
        <p:guide pos="5784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335"/>
        <p:guide pos="228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161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527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594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21 </a:t>
            </a:r>
            <a:r>
              <a:rPr kumimoji="1" lang="zh-CN" altLang="en-US" sz="1200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大自然的声音</a:t>
            </a:r>
            <a:endParaRPr kumimoji="1" lang="zh-CN" altLang="en-US" sz="12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139267" name="AutoShape 3" descr="http://uploads.xuexila.com/allimg/1611/902-161105103345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9269" name="AutoShape 5" descr="http://uploads.xuexila.com/allimg/1611/902-161105103345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9271" name="AutoShape 7" descr="http://uploads.xuexila.com/allimg/1611/902-161105103345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9273" name="AutoShape 9" descr="http://uploads.xuexila.com/allimg/1611/902-161105103345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/>
          <a:srcRect/>
          <a:stretch>
            <a:fillRect/>
          </a:stretch>
        </p:blipFill>
        <p:spPr>
          <a:xfrm>
            <a:off x="0" y="4581525"/>
            <a:ext cx="9144000" cy="561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Admin\Desktop\&#22823;&#33258;&#28982;&#30340;&#22768;&#38899;\&#40635;&#38592;&#21483;&#22768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38142;&#25509;1&#65306;&#39030;&#38024;&#32493;&#40635;.pptx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Admin\Desktop\&#22823;&#33258;&#28982;&#30340;&#22768;&#38899;\&#38738;&#34521;&#21483;&#22768;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Admin\Desktop\&#22823;&#33258;&#28982;&#30340;&#22768;&#38899;\&#23567;&#28330;&#27969;&#27700;&#22768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Admin\Desktop\&#22823;&#33258;&#28982;&#30340;&#22768;&#38899;\&#38647;&#22768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&#35838;&#25991;&#26391;&#35835;%20%20&#19977;&#19978;-21-&#22823;&#33258;&#28982;&#30340;&#22768;&#38899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61281" y="9862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语文  三年级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1862297" y="1779662"/>
            <a:ext cx="5400600" cy="900246"/>
          </a:xfrm>
          <a:prstGeom prst="rect">
            <a:avLst/>
          </a:prstGeom>
          <a:solidFill>
            <a:schemeClr val="bg1">
              <a:alpha val="61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21 </a:t>
            </a:r>
            <a:r>
              <a:rPr lang="zh-CN" alt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大自然的声音</a:t>
            </a:r>
            <a:endParaRPr lang="zh-CN" alt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麻雀叫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214824"/>
            <a:ext cx="500066" cy="500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034" y="571486"/>
            <a:ext cx="7733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水，也是大自然的音乐家。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的时候，他喜欢玩打击乐器。小雨滴敲敲打打，一场热闹的音乐会便开始了。滴滴答答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叮叮咚咚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所有的树林，树林里的每片树叶；所有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的房子，房子的屋顶和窗户，都发出不同的声音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当小雨滴汇聚起来，他们便一起唱着歌：小溪淙淙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流向河流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河流潺潺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流向大海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大海哗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哗，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汹涌澎湃。从一首轻快的山中小曲，唱到波澜壮阔的海洋大合唱。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58" y="714362"/>
            <a:ext cx="80010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的时候，他喜欢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玩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打击乐器。小雨滴敲敲打打，一场热闹的音乐会便开始了。滴滴答答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叮叮咚咚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所有的树林，树林里的每片树叶；所有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的房子，房子的屋顶和窗户，都发出不同的声音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58" y="714362"/>
            <a:ext cx="80010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的时候，他喜欢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玩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打击乐器。小雨滴敲敲打打，一场热闹的音乐会便开始了。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滴滴答答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叮叮咚咚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所有的树林，树林里的每片树叶；所有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的房子，房子的屋顶和窗户，都发出不同的声音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240790" y="1558925"/>
            <a:ext cx="6097905" cy="27686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滴滴答答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叮叮咚咚   叮叮当当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淅淅沥沥    啪啦啪啦   哗啦哗啦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沙沙沙沙    乒乒乓乓   噼里啪啦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04470" y="347980"/>
            <a:ext cx="7905115" cy="1212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想一想，说一说小雨滴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敲敲打打还会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发出什么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声音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99555" y="3381375"/>
            <a:ext cx="1819910" cy="1374775"/>
            <a:chOff x="1984" y="4972"/>
            <a:chExt cx="2410" cy="1698"/>
          </a:xfrm>
        </p:grpSpPr>
        <p:sp>
          <p:nvSpPr>
            <p:cNvPr id="18" name="爆炸形 1 17"/>
            <p:cNvSpPr/>
            <p:nvPr/>
          </p:nvSpPr>
          <p:spPr>
            <a:xfrm>
              <a:off x="1984" y="4972"/>
              <a:ext cx="2410" cy="1698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hlinkClick r:id="rId2" action="ppaction://hlinkfile"/>
            </p:cNvPr>
            <p:cNvSpPr txBox="1"/>
            <p:nvPr/>
          </p:nvSpPr>
          <p:spPr>
            <a:xfrm rot="21120000">
              <a:off x="2327" y="5462"/>
              <a:ext cx="1725" cy="5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拟声词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58" y="714362"/>
            <a:ext cx="80010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的时候，他喜欢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玩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打击乐器。小雨滴敲敲打打，一场热闹的音乐会便开始了。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滴滴答答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叮叮咚咚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所有的树林，树林里的每片树叶；所有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的房子，房子的屋顶和窗户，都发出不同的声音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2600" y="349673"/>
            <a:ext cx="8075613" cy="2453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当小雨滴汇聚起来，他们便一起</a:t>
            </a:r>
            <a:r>
              <a:rPr lang="zh-CN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唱着歌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：小溪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淙淙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流向河流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河流潺潺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流向大海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大海哗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哗，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汹涌澎湃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。从一首轻快的山中小曲，唱到波澜壮阔的海洋大合唱。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77828" y="2859782"/>
            <a:ext cx="1172289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小溪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339752" y="2859782"/>
            <a:ext cx="1172289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河流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67944" y="2859782"/>
            <a:ext cx="1172289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大海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1764030" y="3003798"/>
            <a:ext cx="503555" cy="2159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512185" y="3003798"/>
            <a:ext cx="503555" cy="2159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6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10" y="1000114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小溪缓缓地流向河流，河流慢慢地流向大海，大海汹涌澎湃。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小溪淙淙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流向河流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河流潺潺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流向大海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大海哗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哗，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汹涌澎湃。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034" y="571486"/>
            <a:ext cx="7733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水，也是大自然的音乐家。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的时候，他喜欢玩打击乐器。小雨滴敲敲打打，一场热闹的音乐会便开始了。滴滴答答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叮叮咚咚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所有的树林，树林里的每片树叶；所有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的房子，房子的屋顶和窗户，都发出不同的声音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当小雨滴汇聚起来，他们便一起唱着歌：小溪淙淙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流向河流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河流潺潺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流向大海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大海哗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哗，</a:t>
            </a:r>
            <a:r>
              <a:rPr lang="zh-CN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汹涌澎湃。从一首轻快的山中小曲，唱到波澜壮阔的海洋大合唱。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360" y="639763"/>
            <a:ext cx="8075613" cy="3192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是大自然的音乐家。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下雨的时候，他喜欢玩（        ）。小雨滴（        ），一场热闹的音乐会便开始了。（    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所有的房子，房子的屋顶和窗户，都发出不同的声音。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当小雨滴汇聚起来，他们便一起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：小溪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流向河流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河流（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流向大海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大海（      ），汹涌澎湃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。从一首轻快的山中小曲，唱到波澜壮阔的海洋大合唱。</a:t>
            </a:r>
          </a:p>
        </p:txBody>
      </p:sp>
      <p:sp>
        <p:nvSpPr>
          <p:cNvPr id="4" name="矩形 3"/>
          <p:cNvSpPr/>
          <p:nvPr/>
        </p:nvSpPr>
        <p:spPr>
          <a:xfrm>
            <a:off x="811766" y="1142881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打击乐器</a:t>
            </a:r>
          </a:p>
        </p:txBody>
      </p:sp>
      <p:sp>
        <p:nvSpPr>
          <p:cNvPr id="5" name="矩形 4"/>
          <p:cNvSpPr/>
          <p:nvPr/>
        </p:nvSpPr>
        <p:spPr>
          <a:xfrm>
            <a:off x="3994386" y="1142881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敲敲打打</a:t>
            </a:r>
          </a:p>
        </p:txBody>
      </p:sp>
      <p:sp>
        <p:nvSpPr>
          <p:cNvPr id="6" name="矩形 5"/>
          <p:cNvSpPr/>
          <p:nvPr/>
        </p:nvSpPr>
        <p:spPr>
          <a:xfrm>
            <a:off x="2218926" y="1546741"/>
            <a:ext cx="15608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滴滴答答</a:t>
            </a:r>
          </a:p>
        </p:txBody>
      </p:sp>
      <p:sp>
        <p:nvSpPr>
          <p:cNvPr id="7" name="矩形 6"/>
          <p:cNvSpPr/>
          <p:nvPr/>
        </p:nvSpPr>
        <p:spPr>
          <a:xfrm>
            <a:off x="4929106" y="1546741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叮叮咚咚</a:t>
            </a:r>
          </a:p>
        </p:txBody>
      </p:sp>
      <p:sp>
        <p:nvSpPr>
          <p:cNvPr id="8" name="矩形 7"/>
          <p:cNvSpPr/>
          <p:nvPr/>
        </p:nvSpPr>
        <p:spPr>
          <a:xfrm>
            <a:off x="6100046" y="2446536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淙淙</a:t>
            </a:r>
          </a:p>
        </p:txBody>
      </p:sp>
      <p:sp>
        <p:nvSpPr>
          <p:cNvPr id="9" name="矩形 8"/>
          <p:cNvSpPr/>
          <p:nvPr/>
        </p:nvSpPr>
        <p:spPr>
          <a:xfrm>
            <a:off x="2081766" y="2906911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潺潺</a:t>
            </a:r>
          </a:p>
        </p:txBody>
      </p:sp>
      <p:sp>
        <p:nvSpPr>
          <p:cNvPr id="10" name="矩形 9"/>
          <p:cNvSpPr/>
          <p:nvPr/>
        </p:nvSpPr>
        <p:spPr>
          <a:xfrm>
            <a:off x="3541631" y="2446536"/>
            <a:ext cx="1101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唱着歌</a:t>
            </a:r>
          </a:p>
        </p:txBody>
      </p:sp>
      <p:sp>
        <p:nvSpPr>
          <p:cNvPr id="11" name="矩形 10"/>
          <p:cNvSpPr/>
          <p:nvPr/>
        </p:nvSpPr>
        <p:spPr>
          <a:xfrm>
            <a:off x="6011781" y="2906911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哗哗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66420" y="445453"/>
            <a:ext cx="7743825" cy="3693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生活中到处都有美妙的声音，听听厨房里妈妈做饭时都有哪些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声音？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试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着围绕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厨房是个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音乐厅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……”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写一段话。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用上中心句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准确使用拟声词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会运用修辞手法，把句子写得生动。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7155" name="Picture 3" descr="C:\Users\Administrator\Desktop\timg.jpgtim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1618"/>
            <a:ext cx="3214710" cy="2219644"/>
          </a:xfrm>
          <a:prstGeom prst="cloud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61281" y="9862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语文  三年级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1862297" y="1779662"/>
            <a:ext cx="5400600" cy="900246"/>
          </a:xfrm>
          <a:prstGeom prst="rect">
            <a:avLst/>
          </a:prstGeom>
          <a:solidFill>
            <a:schemeClr val="bg1">
              <a:alpha val="61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21 </a:t>
            </a:r>
            <a:r>
              <a:rPr lang="zh-CN" alt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大自然的声音</a:t>
            </a:r>
            <a:endParaRPr lang="zh-CN" alt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青蛙叫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286262"/>
            <a:ext cx="509590" cy="509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9770" y="445453"/>
            <a:ext cx="7743825" cy="730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想一想：如何把这篇文章写生动形象？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187624" y="2209800"/>
            <a:ext cx="6563186" cy="89344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切菜时、炒菜时、刷碗时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可用上生动的拟声词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嚓嚓嚓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”“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哧啦啦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”“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哗哗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”……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423670" y="3598260"/>
            <a:ext cx="5899874" cy="84468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可以用上拟人、比喻等修辞方法，如锅和铲在交谈，厨房里在演奏一首交响乐。</a:t>
            </a:r>
            <a:endParaRPr 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606550" y="1202055"/>
            <a:ext cx="6227445" cy="68135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我觉得各种厨具发出不同的声音可以用上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不一样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不一样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……”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句式。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51625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>
          <a:xfrm flipH="1">
            <a:off x="289334" y="1072417"/>
            <a:ext cx="1204586" cy="88742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5767" y="2071552"/>
            <a:ext cx="1269938" cy="10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290" b="53226" l="24663" r="7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74" t="7096" r="24759" b="46452"/>
          <a:stretch>
            <a:fillRect/>
          </a:stretch>
        </p:blipFill>
        <p:spPr bwMode="auto">
          <a:xfrm flipH="1">
            <a:off x="493332" y="3513574"/>
            <a:ext cx="930424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61281" y="9862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语文  三年级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1862297" y="1779662"/>
            <a:ext cx="5400600" cy="900246"/>
          </a:xfrm>
          <a:prstGeom prst="rect">
            <a:avLst/>
          </a:prstGeom>
          <a:solidFill>
            <a:schemeClr val="bg1">
              <a:alpha val="61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21 </a:t>
            </a:r>
            <a:r>
              <a:rPr lang="zh-CN" alt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大自然的声音</a:t>
            </a:r>
            <a:endParaRPr lang="zh-CN" alt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小溪流水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143386"/>
            <a:ext cx="571504" cy="571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61281" y="9862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语文  三年级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1862297" y="1779662"/>
            <a:ext cx="5400600" cy="900246"/>
          </a:xfrm>
          <a:prstGeom prst="rect">
            <a:avLst/>
          </a:prstGeom>
          <a:solidFill>
            <a:schemeClr val="bg1">
              <a:alpha val="61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21 </a:t>
            </a:r>
            <a:r>
              <a:rPr lang="zh-CN" alt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大自然的声音</a:t>
            </a:r>
            <a:endParaRPr lang="zh-CN" alt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雷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4214824"/>
            <a:ext cx="571504" cy="571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61281" y="9862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语文  三年级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1862297" y="1779662"/>
            <a:ext cx="5400600" cy="900246"/>
          </a:xfrm>
          <a:prstGeom prst="rect">
            <a:avLst/>
          </a:prstGeom>
          <a:solidFill>
            <a:schemeClr val="bg1">
              <a:alpha val="61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21 </a:t>
            </a:r>
            <a:r>
              <a:rPr lang="zh-CN" alt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大自然的声音</a:t>
            </a:r>
            <a:endParaRPr lang="zh-CN" alt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>
            <a:hlinkClick r:id="rId4" action="ppaction://hlinkfile"/>
          </p:cNvPr>
          <p:cNvSpPr txBox="1"/>
          <p:nvPr/>
        </p:nvSpPr>
        <p:spPr>
          <a:xfrm>
            <a:off x="653667" y="844570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初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读课文，扫清障碍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050" y="1026097"/>
            <a:ext cx="351070" cy="3801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7708">
            <a:off x="4696991" y="972307"/>
            <a:ext cx="335134" cy="47233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41" y="911326"/>
            <a:ext cx="366860" cy="456339"/>
          </a:xfrm>
          <a:prstGeom prst="rect">
            <a:avLst/>
          </a:prstGeom>
        </p:spPr>
      </p:pic>
      <p:sp>
        <p:nvSpPr>
          <p:cNvPr id="14" name="文本框 64"/>
          <p:cNvSpPr txBox="1"/>
          <p:nvPr/>
        </p:nvSpPr>
        <p:spPr>
          <a:xfrm>
            <a:off x="1500166" y="2038467"/>
            <a:ext cx="6929486" cy="24329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自由读课文，读准字音，读通句子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难读的句子多读几遍。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想一想，课文写了哪些大自然的声音？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471" y="1708666"/>
            <a:ext cx="133286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4"/>
          <p:cNvSpPr txBox="1"/>
          <p:nvPr/>
        </p:nvSpPr>
        <p:spPr>
          <a:xfrm>
            <a:off x="1000100" y="642924"/>
            <a:ext cx="7362894" cy="6601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演奏      手风琴     打击乐器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5" descr="u=3425432619,1961632964&amp;fm=26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500180"/>
            <a:ext cx="4572032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4"/>
          <p:cNvSpPr txBox="1"/>
          <p:nvPr/>
        </p:nvSpPr>
        <p:spPr>
          <a:xfrm>
            <a:off x="1000100" y="642924"/>
            <a:ext cx="7362894" cy="6601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演奏      手风琴     打击乐器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64"/>
          <p:cNvSpPr txBox="1"/>
          <p:nvPr/>
        </p:nvSpPr>
        <p:spPr>
          <a:xfrm>
            <a:off x="1071538" y="1357304"/>
            <a:ext cx="7362894" cy="58169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淙淙      潺潺       哗哗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文本框 64"/>
          <p:cNvSpPr txBox="1"/>
          <p:nvPr/>
        </p:nvSpPr>
        <p:spPr>
          <a:xfrm>
            <a:off x="1000100" y="2071684"/>
            <a:ext cx="7362894" cy="105413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滴滴答答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叮叮咚咚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叽叽喳喳</a:t>
            </a:r>
            <a:r>
              <a:rPr lang="en-US" sz="3200" b="1" dirty="0" smtClean="0">
                <a:latin typeface="宋体" pitchFamily="2" charset="-122"/>
                <a:ea typeface="宋体" pitchFamily="2" charset="-122"/>
              </a:rPr>
              <a:t>  </a:t>
            </a:r>
          </a:p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唧哩哩唧哩哩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文本框 64"/>
          <p:cNvSpPr txBox="1"/>
          <p:nvPr/>
        </p:nvSpPr>
        <p:spPr>
          <a:xfrm>
            <a:off x="1000100" y="2857502"/>
            <a:ext cx="7362894" cy="2039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轻轻柔柔的呢喃细语</a:t>
            </a: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波澜壮阔的海洋大合奏</a:t>
            </a:r>
          </a:p>
          <a:p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文本框 2"/>
          <p:cNvSpPr txBox="1"/>
          <p:nvPr/>
        </p:nvSpPr>
        <p:spPr>
          <a:xfrm>
            <a:off x="445135" y="571486"/>
            <a:ext cx="7984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 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默读课文，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找一找大自然都有哪些音乐家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，在书上找到关键句划出来。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48589" name="圆角矩形 7"/>
          <p:cNvSpPr/>
          <p:nvPr/>
        </p:nvSpPr>
        <p:spPr>
          <a:xfrm>
            <a:off x="2428860" y="2071684"/>
            <a:ext cx="4626627" cy="76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大自然有许多美妙的声音。</a:t>
            </a:r>
          </a:p>
        </p:txBody>
      </p:sp>
      <p:sp>
        <p:nvSpPr>
          <p:cNvPr id="1048590" name="圆角矩形 8"/>
          <p:cNvSpPr/>
          <p:nvPr/>
        </p:nvSpPr>
        <p:spPr>
          <a:xfrm>
            <a:off x="215900" y="3360420"/>
            <a:ext cx="2784464" cy="1068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风，是大自然的音乐家。</a:t>
            </a:r>
          </a:p>
        </p:txBody>
      </p:sp>
      <p:sp>
        <p:nvSpPr>
          <p:cNvPr id="1048591" name="圆角矩形 10"/>
          <p:cNvSpPr/>
          <p:nvPr/>
        </p:nvSpPr>
        <p:spPr>
          <a:xfrm>
            <a:off x="3283585" y="3360420"/>
            <a:ext cx="2931489" cy="1068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水，也是大自然的音乐家。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592" name="圆角矩形 11"/>
          <p:cNvSpPr/>
          <p:nvPr/>
        </p:nvSpPr>
        <p:spPr>
          <a:xfrm>
            <a:off x="6460490" y="3360420"/>
            <a:ext cx="2469228" cy="1068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动物是大自然的歌手。</a:t>
            </a:r>
          </a:p>
        </p:txBody>
      </p:sp>
      <p:cxnSp>
        <p:nvCxnSpPr>
          <p:cNvPr id="3145728" name="直接连接符 13"/>
          <p:cNvCxnSpPr>
            <a:cxnSpLocks/>
          </p:cNvCxnSpPr>
          <p:nvPr/>
        </p:nvCxnSpPr>
        <p:spPr>
          <a:xfrm rot="16200000" flipH="1">
            <a:off x="4251324" y="3035301"/>
            <a:ext cx="533400" cy="34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29" name="直接连接符 14"/>
          <p:cNvCxnSpPr>
            <a:cxnSpLocks/>
          </p:cNvCxnSpPr>
          <p:nvPr/>
        </p:nvCxnSpPr>
        <p:spPr>
          <a:xfrm>
            <a:off x="4325620" y="2818765"/>
            <a:ext cx="2487295" cy="541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15"/>
          <p:cNvCxnSpPr>
            <a:cxnSpLocks/>
          </p:cNvCxnSpPr>
          <p:nvPr/>
        </p:nvCxnSpPr>
        <p:spPr>
          <a:xfrm>
            <a:off x="4643438" y="2786064"/>
            <a:ext cx="2487295" cy="5416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31" name="直接连接符 16"/>
          <p:cNvCxnSpPr>
            <a:cxnSpLocks/>
          </p:cNvCxnSpPr>
          <p:nvPr/>
        </p:nvCxnSpPr>
        <p:spPr>
          <a:xfrm flipH="1">
            <a:off x="1440815" y="2827655"/>
            <a:ext cx="3011170" cy="5054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ae581b8-acb0-4f17-88f2-74ead0c0e387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全屏显示(16:9)</PresentationFormat>
  <Paragraphs>70</Paragraphs>
  <Slides>20</Slides>
  <Notes>8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Times New Roman</vt:lpstr>
      <vt:lpstr>黑体</vt:lpstr>
      <vt:lpstr>楷体</vt:lpstr>
      <vt:lpstr>幼圆</vt:lpstr>
      <vt:lpstr>微软雅黑</vt:lpstr>
      <vt:lpstr>Calibri</vt:lpstr>
      <vt:lpstr>Heiti SC Light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135</cp:revision>
  <dcterms:created xsi:type="dcterms:W3CDTF">2017-03-17T02:28:00Z</dcterms:created>
  <dcterms:modified xsi:type="dcterms:W3CDTF">2020-11-23T08:05:28Z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