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2"/>
    <p:sldMasterId id="2147483663" r:id="rId3"/>
  </p:sldMasterIdLst>
  <p:notesMasterIdLst>
    <p:notesMasterId r:id="rId19"/>
  </p:notesMasterIdLst>
  <p:sldIdLst>
    <p:sldId id="271" r:id="rId4"/>
    <p:sldId id="278" r:id="rId5"/>
    <p:sldId id="282" r:id="rId6"/>
    <p:sldId id="283" r:id="rId7"/>
    <p:sldId id="284" r:id="rId8"/>
    <p:sldId id="285" r:id="rId9"/>
    <p:sldId id="286" r:id="rId10"/>
    <p:sldId id="302" r:id="rId11"/>
    <p:sldId id="301" r:id="rId12"/>
    <p:sldId id="300" r:id="rId13"/>
    <p:sldId id="287" r:id="rId14"/>
    <p:sldId id="288" r:id="rId15"/>
    <p:sldId id="304" r:id="rId16"/>
    <p:sldId id="289" r:id="rId17"/>
    <p:sldId id="290" r:id="rId18"/>
  </p:sldIdLst>
  <p:sldSz cx="12192000" cy="6858000"/>
  <p:notesSz cx="6858000" cy="9144000"/>
  <p:embeddedFontLs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等线 Light" panose="02010600030101010101" pitchFamily="2" charset="-122"/>
      <p:regular r:id="rId34"/>
    </p:embeddedFont>
    <p:embeddedFont>
      <p:font typeface="仿宋" panose="02010609060101010101" pitchFamily="49" charset="-122"/>
      <p:regular r:id="rId35"/>
    </p:embeddedFont>
    <p:embeddedFont>
      <p:font typeface="Rockwell" panose="02010600030101010101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2116">
          <p15:clr>
            <a:srgbClr val="A4A3A4"/>
          </p15:clr>
        </p15:guide>
        <p15:guide id="4" pos="801">
          <p15:clr>
            <a:srgbClr val="A4A3A4"/>
          </p15:clr>
        </p15:guide>
        <p15:guide id="5" orient="horz" pos="3453">
          <p15:clr>
            <a:srgbClr val="A4A3A4"/>
          </p15:clr>
        </p15:guide>
        <p15:guide id="6" pos="3931">
          <p15:clr>
            <a:srgbClr val="A4A3A4"/>
          </p15:clr>
        </p15:guide>
        <p15:guide id="7" pos="50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C52"/>
    <a:srgbClr val="FF6600"/>
    <a:srgbClr val="4F81BD"/>
    <a:srgbClr val="247105"/>
    <a:srgbClr val="1D5C04"/>
    <a:srgbClr val="5E7594"/>
    <a:srgbClr val="4F6A94"/>
    <a:srgbClr val="C64106"/>
    <a:srgbClr val="1D4582"/>
    <a:srgbClr val="215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40"/>
  </p:normalViewPr>
  <p:slideViewPr>
    <p:cSldViewPr snapToGrid="0" snapToObjects="1" showGuides="1">
      <p:cViewPr varScale="1">
        <p:scale>
          <a:sx n="115" d="100"/>
          <a:sy n="115" d="100"/>
        </p:scale>
        <p:origin x="144" y="102"/>
      </p:cViewPr>
      <p:guideLst>
        <p:guide orient="horz" pos="4269"/>
        <p:guide pos="3840"/>
        <p:guide pos="2116"/>
        <p:guide pos="801"/>
        <p:guide orient="horz" pos="3453"/>
        <p:guide pos="3931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84BF-94F5-48BE-B2C9-76E96A262FA1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B9FD-F92B-4336-9E6E-1707174193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heel spokes="1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6DF1-BC15-457A-BEB2-E9F0FCFE674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5058-7620-4C04-856C-275DCE9B08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A08C-D1D6-4984-BD93-BD29A398C83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A9A4-8861-475C-A857-DB460025C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14697" y="2116136"/>
            <a:ext cx="1107730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习作四  《他</a:t>
            </a: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______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了》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26871" y="4068085"/>
            <a:ext cx="4541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6600"/>
                </a:solidFill>
                <a:latin typeface="微软雅黑" panose="020B0503020204020204" charset="-122"/>
                <a:ea typeface="微软雅黑" panose="020B0503020204020204" charset="-122"/>
              </a:rPr>
              <a:t>统编版五年级下册  语文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57FBE50-FFA4-4BE0-B072-1AA614789723}"/>
              </a:ext>
            </a:extLst>
          </p:cNvPr>
          <p:cNvSpPr txBox="1"/>
          <p:nvPr/>
        </p:nvSpPr>
        <p:spPr>
          <a:xfrm>
            <a:off x="443345" y="354345"/>
            <a:ext cx="114570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重重地放下筷子，筷子和碗发出“砰”的清脆的撞击声，大家都一愣，看向了爷爷。只见他两条粗粗的眉毛高高地翘起，眉头拧成了一个结。两只瞪得圆圆的眼睛中燃烧着怒火。“看手机，看手机，今天我们来干什么的？”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爸爸被爷爷的吼声吓了一跳，默默地把手机收了起来。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看了看坐在一边无精打采的奶奶，握了握拳继续对我们说：“我和你奶奶年纪大了，不会玩游戏，也看不清信息了。平时你们工作忙，学习忙，我们理解。可是今天是奶奶的生日，我们好不容易把你们盼来了，就指望着能和你们多说说话。你们竟</a:t>
            </a:r>
            <a:r>
              <a:rPr lang="en-US" altLang="zh-CN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竟这样离不开手机。”爷爷说着指了指我手中正停留在游戏界面的手机，他的手指微微颤抖着，他的嘴唇也颤抖着，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我不敢再看爷爷了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29941" y="6014499"/>
            <a:ext cx="615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爸爸和我的反应，侧面衬托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3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3DDAA0F-0B43-4FA4-92C1-2A17D2AD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70" y="1920735"/>
            <a:ext cx="11099058" cy="43969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070" y="765382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写片段前可以用下面的问题问问自己哦：</a:t>
            </a:r>
          </a:p>
        </p:txBody>
      </p:sp>
    </p:spTree>
    <p:extLst>
      <p:ext uri="{BB962C8B-B14F-4D97-AF65-F5344CB8AC3E}">
        <p14:creationId xmlns:p14="http://schemas.microsoft.com/office/powerpoint/2010/main" val="19667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A49F468-E1BA-4C03-BB54-6CD267DF0C3D}"/>
              </a:ext>
            </a:extLst>
          </p:cNvPr>
          <p:cNvSpPr txBox="1"/>
          <p:nvPr/>
        </p:nvSpPr>
        <p:spPr>
          <a:xfrm>
            <a:off x="603682" y="346838"/>
            <a:ext cx="282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改一改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6A647C-315A-4682-B9BF-23CD14E35608}"/>
              </a:ext>
            </a:extLst>
          </p:cNvPr>
          <p:cNvSpPr/>
          <p:nvPr/>
        </p:nvSpPr>
        <p:spPr>
          <a:xfrm>
            <a:off x="603682" y="1021382"/>
            <a:ext cx="11125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/>
            <a:r>
              <a:rPr lang="zh-CN" altLang="en-US" sz="32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32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过了一会儿，还没见王伟进教室，我担心地朝外面看了看。只见站在教室门口的王伟脸上的笑容消失了，眼圈红红的，脸色非常沉重。再看看陈老师的表情，也不像是发脾气的样子。我疑惑地看着那张总是笑眯眯的脸，此时王伟的脸色有点苍白，嘴巴微张，眼睛里有泪水在打转，身体有些轻微的抖动。老师轻轻地拍了拍他的肩膀，好像在安慰他。</a:t>
            </a:r>
          </a:p>
          <a:p>
            <a:pPr indent="304800" algn="just"/>
            <a:r>
              <a:rPr lang="zh-CN" altLang="en-US" sz="32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终于，王伟慢慢地走进了教室。我们继续上着课，老师提出了一个个又一个问题，同学们都积极地举手，有的题目把我难倒了，我认真地思考着。忽然我觉得这堂课上少了些什么。当我意识到是少了王伟的发言声时，我朝他看了看。快下课时，王伟的爸爸把他接走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74915" y="321786"/>
            <a:ext cx="328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他伤心</a:t>
            </a:r>
            <a:r>
              <a:rPr lang="zh-CN" altLang="en-US" sz="3600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了</a:t>
            </a:r>
            <a:endParaRPr lang="zh-CN" altLang="en-US" sz="36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04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96A647C-315A-4682-B9BF-23CD14E35608}"/>
              </a:ext>
            </a:extLst>
          </p:cNvPr>
          <p:cNvSpPr/>
          <p:nvPr/>
        </p:nvSpPr>
        <p:spPr>
          <a:xfrm>
            <a:off x="375781" y="1021382"/>
            <a:ext cx="11498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/>
            <a:r>
              <a:rPr lang="zh-CN" altLang="en-US" sz="3200" kern="1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终于</a:t>
            </a:r>
            <a:r>
              <a:rPr lang="zh-CN" altLang="en-US" sz="32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王伟慢慢地走进了教室。我们继续上着课，老师提出了一个个又一个问题，同学们都积极地举手，有的题目把我难倒了，我认真地思考着。忽然我觉得这堂课上少了些什么。当我意识到是少了王伟的发言声时，我朝他看了看。快下课时，王伟的爸爸把他接走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8515" y="3845490"/>
            <a:ext cx="11386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终于，王伟慢慢地走进了教室，我们继续上着课。忽然我觉得这堂课上少了些什么。当我意识到是少了王伟的发言声时，我朝他看了看，</a:t>
            </a:r>
            <a:r>
              <a:rPr lang="zh-CN" altLang="en-US" sz="3200" kern="1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只见他右手支撑着低垂的头，眼神空洞洞的，一副消沉、低落的样子，全然没了往日的神采。</a:t>
            </a:r>
            <a:r>
              <a:rPr lang="zh-CN" altLang="en-US" sz="32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快下课时，王伟的爸爸把他接走了</a:t>
            </a:r>
            <a:r>
              <a:rPr lang="zh-CN" altLang="en-US" sz="3200" kern="1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kern="1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7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91F5721-C59E-4ABE-82AE-1B200DEF6F6A}"/>
              </a:ext>
            </a:extLst>
          </p:cNvPr>
          <p:cNvSpPr/>
          <p:nvPr/>
        </p:nvSpPr>
        <p:spPr>
          <a:xfrm>
            <a:off x="221673" y="128323"/>
            <a:ext cx="116932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en-US" sz="2800" kern="1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他伤心了</a:t>
            </a:r>
            <a:endParaRPr lang="en-US" altLang="zh-CN" sz="2800" kern="100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en-US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过了一会儿，还没见王伟进教室，我担心地朝外面看了看。</a:t>
            </a:r>
            <a:r>
              <a:rPr lang="zh-CN" altLang="en-US" sz="2800" kern="1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只见站在教室门口的王伟脸上的笑容消失了，眼圈红红的，脸色非常沉重。</a:t>
            </a:r>
            <a:r>
              <a:rPr lang="zh-CN" altLang="en-US" sz="28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再看看陈老师的表情，也不像是发脾气的样子。</a:t>
            </a:r>
            <a:r>
              <a:rPr lang="zh-CN" altLang="en-US" sz="2800" kern="1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我疑惑地看着那张总是笑眯眯的脸，此时王伟的脸色有点苍白，嘴巴微张，眼睛里有泪水在打转，身体有些轻微的抖动。</a:t>
            </a:r>
            <a:r>
              <a:rPr lang="zh-CN" altLang="en-US" sz="28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老师轻轻地拍了拍他的肩膀，好像在安慰他。</a:t>
            </a:r>
          </a:p>
          <a:p>
            <a:pPr indent="304800" algn="just">
              <a:lnSpc>
                <a:spcPct val="150000"/>
              </a:lnSpc>
            </a:pPr>
            <a:r>
              <a:rPr lang="zh-CN" altLang="en-US" sz="28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终于，王伟慢慢地走进了教室，我们继续上着课。忽然我觉得这堂课上少了些什么。当我意识到是少了王伟的发言声时，我朝他看了看，</a:t>
            </a:r>
            <a:r>
              <a:rPr lang="zh-CN" altLang="en-US" sz="2800" kern="1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只见他右手支撑着低垂的头，眼神空洞洞的，一副消沉、低落的样子，全然没了往日的神采。</a:t>
            </a:r>
            <a:r>
              <a:rPr lang="zh-CN" altLang="en-US" sz="2800" kern="1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快下课时，王伟的爸爸把他接走了。</a:t>
            </a:r>
          </a:p>
        </p:txBody>
      </p:sp>
    </p:spTree>
    <p:extLst>
      <p:ext uri="{BB962C8B-B14F-4D97-AF65-F5344CB8AC3E}">
        <p14:creationId xmlns:p14="http://schemas.microsoft.com/office/powerpoint/2010/main" val="42365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D19C15C-AB02-416A-8ADC-6ED19854769F}"/>
              </a:ext>
            </a:extLst>
          </p:cNvPr>
          <p:cNvSpPr/>
          <p:nvPr/>
        </p:nvSpPr>
        <p:spPr>
          <a:xfrm>
            <a:off x="426128" y="958988"/>
            <a:ext cx="115143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kern="1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作业建议：</a:t>
            </a:r>
            <a:endParaRPr lang="zh-CN" altLang="en-US" sz="3200" kern="100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altLang="zh-CN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试着运用从多角度描写人物的具体表现，反映人物内心感受的方法写一写重点片段。</a:t>
            </a:r>
          </a:p>
          <a:p>
            <a:pPr lvl="0">
              <a:lnSpc>
                <a:spcPct val="200000"/>
              </a:lnSpc>
            </a:pPr>
            <a:r>
              <a:rPr lang="en-US" altLang="zh-CN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完成整篇文章，写完后可以读给家长或老师听一听，看看你有没有把人物当时的表现写具体，反映他的内心活动，对不满意的地方进行</a:t>
            </a:r>
            <a:r>
              <a:rPr lang="zh-CN" altLang="en-US" sz="32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修改。</a:t>
            </a:r>
          </a:p>
        </p:txBody>
      </p:sp>
    </p:spTree>
    <p:extLst>
      <p:ext uri="{BB962C8B-B14F-4D97-AF65-F5344CB8AC3E}">
        <p14:creationId xmlns:p14="http://schemas.microsoft.com/office/powerpoint/2010/main" val="35793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D13FF78-4D9A-4A75-BE69-C4BFBCEBCDE7}"/>
              </a:ext>
            </a:extLst>
          </p:cNvPr>
          <p:cNvSpPr txBox="1"/>
          <p:nvPr/>
        </p:nvSpPr>
        <p:spPr>
          <a:xfrm>
            <a:off x="533285" y="276525"/>
            <a:ext cx="226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猜一猜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AED59A-0994-4BB8-A8C2-A06EB0149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31" y="1526565"/>
            <a:ext cx="3549999" cy="29464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4362F5-5A88-41D1-9E17-84C357CCA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489" y="1526564"/>
            <a:ext cx="4041853" cy="29465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3FAA673-5BB8-4F98-916B-659C0910D65C}"/>
              </a:ext>
            </a:extLst>
          </p:cNvPr>
          <p:cNvSpPr txBox="1"/>
          <p:nvPr/>
        </p:nvSpPr>
        <p:spPr>
          <a:xfrm>
            <a:off x="533285" y="5100602"/>
            <a:ext cx="11167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妈妈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怒气冲冲地大吼道：“什么？一整天，一整天了，你一项作业都没有完成！”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49E964E-7C64-4389-ABDF-60D9E564A668}"/>
              </a:ext>
            </a:extLst>
          </p:cNvPr>
          <p:cNvSpPr txBox="1"/>
          <p:nvPr/>
        </p:nvSpPr>
        <p:spPr>
          <a:xfrm>
            <a:off x="3222593" y="110859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兴奋、疑惑、生气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9EC842-2EBE-4074-B66C-6142830262EA}"/>
              </a:ext>
            </a:extLst>
          </p:cNvPr>
          <p:cNvSpPr txBox="1"/>
          <p:nvPr/>
        </p:nvSpPr>
        <p:spPr>
          <a:xfrm>
            <a:off x="632403" y="2179468"/>
            <a:ext cx="11272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害怕、委屈、高兴、难堪、激动、</a:t>
            </a:r>
            <a:endParaRPr lang="en-US" altLang="zh-CN" sz="5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后悔、失望、伤心、震惊、感动</a:t>
            </a:r>
            <a:r>
              <a:rPr lang="en-US" altLang="zh-CN" sz="5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5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54C6EF-3C8E-4086-BFD3-5C0FC952AEA5}"/>
              </a:ext>
            </a:extLst>
          </p:cNvPr>
          <p:cNvSpPr txBox="1"/>
          <p:nvPr/>
        </p:nvSpPr>
        <p:spPr>
          <a:xfrm>
            <a:off x="3781889" y="4826072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5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en-US" altLang="zh-CN" sz="5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5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5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5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95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4C917E5-06EE-4422-947B-E28653710029}"/>
              </a:ext>
            </a:extLst>
          </p:cNvPr>
          <p:cNvSpPr txBox="1"/>
          <p:nvPr/>
        </p:nvSpPr>
        <p:spPr>
          <a:xfrm>
            <a:off x="429491" y="1275228"/>
            <a:ext cx="111647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①寒假延长，爸爸妈妈上班了，他用电脑玩了一天游戏，没有完成一项作业，妈妈回来后批评了他，他很后悔。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②一家人给</a:t>
            </a:r>
            <a:r>
              <a:rPr lang="en-US" altLang="zh-CN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岁的奶奶过生日，酒店饭桌</a:t>
            </a:r>
            <a:r>
              <a:rPr lang="zh-CN" altLang="en-US" sz="28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上，家里</a:t>
            </a:r>
            <a:r>
              <a:rPr lang="zh-CN" altLang="en-US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人不是打电话就是玩手机，奶奶很落寞，爷爷看着一群冷漠的手机奴，他生气了。</a:t>
            </a:r>
            <a:endParaRPr lang="en-US" altLang="zh-CN" sz="28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③同桌的本子不见了，让我帮忙在我的课桌里找找，可是我拒绝了。后来同桌报告了老师，老师让全班同学都在课桌里找。我低头一找，竟然真的在我的课桌里，同桌他很生气。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0CDA84-1A87-4319-94C0-5D46EC078205}"/>
              </a:ext>
            </a:extLst>
          </p:cNvPr>
          <p:cNvSpPr txBox="1"/>
          <p:nvPr/>
        </p:nvSpPr>
        <p:spPr>
          <a:xfrm>
            <a:off x="1000375" y="332035"/>
            <a:ext cx="282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选一选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DBB886-5069-4D3D-9A07-62E9F5EB0D70}"/>
              </a:ext>
            </a:extLst>
          </p:cNvPr>
          <p:cNvSpPr txBox="1"/>
          <p:nvPr/>
        </p:nvSpPr>
        <p:spPr>
          <a:xfrm>
            <a:off x="1564803" y="5922063"/>
            <a:ext cx="883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印象深刻      前因后果     具体表现</a:t>
            </a:r>
          </a:p>
        </p:txBody>
      </p:sp>
    </p:spTree>
    <p:extLst>
      <p:ext uri="{BB962C8B-B14F-4D97-AF65-F5344CB8AC3E}">
        <p14:creationId xmlns:p14="http://schemas.microsoft.com/office/powerpoint/2010/main" val="20087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AF834D6-022E-4F09-8283-0DFA18B7FA81}"/>
              </a:ext>
            </a:extLst>
          </p:cNvPr>
          <p:cNvSpPr txBox="1"/>
          <p:nvPr/>
        </p:nvSpPr>
        <p:spPr>
          <a:xfrm>
            <a:off x="157942" y="197443"/>
            <a:ext cx="11737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填一填</a:t>
            </a:r>
            <a:r>
              <a:rPr lang="zh-CN" altLang="en-US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②一家人给</a:t>
            </a:r>
            <a:r>
              <a:rPr lang="en-US" altLang="zh-CN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岁的奶奶过生日，酒店饭桌</a:t>
            </a:r>
            <a:r>
              <a:rPr lang="zh-CN" altLang="en-US" sz="28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上，家里</a:t>
            </a:r>
            <a:r>
              <a:rPr lang="zh-CN" altLang="en-US" sz="28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人不是打电话就是玩手机，奶奶很落寞，爷爷看着一群冷漠的手机奴，他生气了。</a:t>
            </a:r>
            <a:endParaRPr lang="en-US" altLang="zh-CN" sz="28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14E38782-4379-4885-9073-6A89F61C3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26081"/>
              </p:ext>
            </p:extLst>
          </p:nvPr>
        </p:nvGraphicFramePr>
        <p:xfrm>
          <a:off x="290945" y="1297744"/>
          <a:ext cx="11542989" cy="536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259">
                  <a:extLst>
                    <a:ext uri="{9D8B030D-6E8A-4147-A177-3AD203B41FA5}">
                      <a16:colId xmlns:a16="http://schemas.microsoft.com/office/drawing/2014/main" val="2552600677"/>
                    </a:ext>
                  </a:extLst>
                </a:gridCol>
                <a:gridCol w="9610730">
                  <a:extLst>
                    <a:ext uri="{9D8B030D-6E8A-4147-A177-3AD203B41FA5}">
                      <a16:colId xmlns:a16="http://schemas.microsoft.com/office/drawing/2014/main" val="3860180908"/>
                    </a:ext>
                  </a:extLst>
                </a:gridCol>
              </a:tblGrid>
              <a:tr h="16899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4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题目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4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他</a:t>
                      </a:r>
                      <a:r>
                        <a:rPr lang="zh-CN" altLang="en-US" sz="44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生气</a:t>
                      </a:r>
                      <a:r>
                        <a:rPr lang="zh-CN" altLang="en-US" sz="4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524919"/>
                  </a:ext>
                </a:extLst>
              </a:tr>
              <a:tr h="111467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起因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68971"/>
                  </a:ext>
                </a:extLst>
              </a:tr>
              <a:tr h="111467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经过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8175"/>
                  </a:ext>
                </a:extLst>
              </a:tr>
              <a:tr h="14469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4318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54068BE6-241A-42D1-868F-6F58F68242B0}"/>
              </a:ext>
            </a:extLst>
          </p:cNvPr>
          <p:cNvSpPr txBox="1"/>
          <p:nvPr/>
        </p:nvSpPr>
        <p:spPr>
          <a:xfrm>
            <a:off x="2405846" y="4255289"/>
            <a:ext cx="7799033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爷爷看大家只顾低头玩手机，生气地指责了大家。</a:t>
            </a:r>
            <a:endParaRPr lang="zh-CN" altLang="en-US" sz="2800" b="1" kern="1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D2D45D2B-A28F-4BFB-9B37-C272DB020AD7}"/>
              </a:ext>
            </a:extLst>
          </p:cNvPr>
          <p:cNvSpPr/>
          <p:nvPr/>
        </p:nvSpPr>
        <p:spPr>
          <a:xfrm>
            <a:off x="10535905" y="4342267"/>
            <a:ext cx="559294" cy="5120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03F54C-C8CE-446B-A76A-2E008B0FC0EB}"/>
              </a:ext>
            </a:extLst>
          </p:cNvPr>
          <p:cNvSpPr txBox="1"/>
          <p:nvPr/>
        </p:nvSpPr>
        <p:spPr>
          <a:xfrm>
            <a:off x="2405846" y="5597431"/>
            <a:ext cx="958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大家认识到了自己的错误，放下手机，和奶奶聊天，为奶奶唱生日歌。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ED7904-ECD5-4813-A7FB-11C32105102C}"/>
              </a:ext>
            </a:extLst>
          </p:cNvPr>
          <p:cNvSpPr txBox="1"/>
          <p:nvPr/>
        </p:nvSpPr>
        <p:spPr>
          <a:xfrm>
            <a:off x="2405845" y="3286005"/>
            <a:ext cx="86379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大家在酒店为奶奶祝寿，可是在饭桌上只顾着玩手机。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87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5767FF9-E543-468B-9ED6-736A7DA10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32720"/>
              </p:ext>
            </p:extLst>
          </p:nvPr>
        </p:nvGraphicFramePr>
        <p:xfrm>
          <a:off x="775855" y="273882"/>
          <a:ext cx="10945089" cy="288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33">
                  <a:extLst>
                    <a:ext uri="{9D8B030D-6E8A-4147-A177-3AD203B41FA5}">
                      <a16:colId xmlns:a16="http://schemas.microsoft.com/office/drawing/2014/main" val="4275252051"/>
                    </a:ext>
                  </a:extLst>
                </a:gridCol>
                <a:gridCol w="9628756">
                  <a:extLst>
                    <a:ext uri="{9D8B030D-6E8A-4147-A177-3AD203B41FA5}">
                      <a16:colId xmlns:a16="http://schemas.microsoft.com/office/drawing/2014/main" val="3360353107"/>
                    </a:ext>
                  </a:extLst>
                </a:gridCol>
              </a:tblGrid>
              <a:tr h="457996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题目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他</a:t>
                      </a:r>
                      <a:r>
                        <a:rPr lang="zh-CN" altLang="en-US" sz="2800" dirty="0">
                          <a:solidFill>
                            <a:srgbClr val="FFFF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生气</a:t>
                      </a:r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57583"/>
                  </a:ext>
                </a:extLst>
              </a:tr>
              <a:tr h="790513"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起因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大家在酒店为奶奶祝寿，可是在饭桌上只顾着玩手机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。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55020"/>
                  </a:ext>
                </a:extLst>
              </a:tr>
              <a:tr h="790513"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经过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爷爷看大家只顾低头玩手机，生气地指责了大家</a:t>
                      </a:r>
                      <a:r>
                        <a:rPr lang="zh-CN" altLang="en-US" sz="2400" kern="100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。</a:t>
                      </a:r>
                      <a:endParaRPr lang="zh-CN" altLang="en-US" sz="2400" kern="100" dirty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434747"/>
                  </a:ext>
                </a:extLst>
              </a:tr>
              <a:tr h="790513"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00" dirty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大家认识到了自己的错误，放下手机，和奶奶聊天，为奶奶唱生日歌</a:t>
                      </a:r>
                      <a:r>
                        <a:rPr lang="zh-CN" altLang="en-US" sz="2400" kern="100" dirty="0" smtClean="0">
                          <a:solidFill>
                            <a:schemeClr val="bg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。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508840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17DD157F-F20A-41B0-A459-D1EE60E4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31517"/>
              </p:ext>
            </p:extLst>
          </p:nvPr>
        </p:nvGraphicFramePr>
        <p:xfrm>
          <a:off x="775854" y="3378115"/>
          <a:ext cx="10945089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240">
                  <a:extLst>
                    <a:ext uri="{9D8B030D-6E8A-4147-A177-3AD203B41FA5}">
                      <a16:colId xmlns:a16="http://schemas.microsoft.com/office/drawing/2014/main" val="4275252051"/>
                    </a:ext>
                  </a:extLst>
                </a:gridCol>
                <a:gridCol w="9633849">
                  <a:extLst>
                    <a:ext uri="{9D8B030D-6E8A-4147-A177-3AD203B41FA5}">
                      <a16:colId xmlns:a16="http://schemas.microsoft.com/office/drawing/2014/main" val="3360353107"/>
                    </a:ext>
                  </a:extLst>
                </a:gridCol>
              </a:tblGrid>
              <a:tr h="74107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题目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他</a:t>
                      </a:r>
                      <a:r>
                        <a:rPr lang="en-US" altLang="zh-CN" sz="28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_____</a:t>
                      </a:r>
                      <a:r>
                        <a:rPr lang="zh-CN" altLang="en-US" sz="280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57583"/>
                  </a:ext>
                </a:extLst>
              </a:tr>
              <a:tr h="7705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起因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55020"/>
                  </a:ext>
                </a:extLst>
              </a:tr>
              <a:tr h="7705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经过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434747"/>
                  </a:ext>
                </a:extLst>
              </a:tr>
              <a:tr h="7705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508840"/>
                  </a:ext>
                </a:extLst>
              </a:tr>
            </a:tbl>
          </a:graphicData>
        </a:graphic>
      </p:graphicFrame>
      <p:sp>
        <p:nvSpPr>
          <p:cNvPr id="8" name="星形: 五角 7">
            <a:extLst>
              <a:ext uri="{FF2B5EF4-FFF2-40B4-BE49-F238E27FC236}">
                <a16:creationId xmlns:a16="http://schemas.microsoft.com/office/drawing/2014/main" id="{2C334108-80A9-4D07-A333-9CB45E9D4A6F}"/>
              </a:ext>
            </a:extLst>
          </p:cNvPr>
          <p:cNvSpPr/>
          <p:nvPr/>
        </p:nvSpPr>
        <p:spPr>
          <a:xfrm>
            <a:off x="5689104" y="5283840"/>
            <a:ext cx="559294" cy="5120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星形: 五角 9">
            <a:extLst>
              <a:ext uri="{FF2B5EF4-FFF2-40B4-BE49-F238E27FC236}">
                <a16:creationId xmlns:a16="http://schemas.microsoft.com/office/drawing/2014/main" id="{D2D45D2B-A28F-4BFB-9B37-C272DB020AD7}"/>
              </a:ext>
            </a:extLst>
          </p:cNvPr>
          <p:cNvSpPr/>
          <p:nvPr/>
        </p:nvSpPr>
        <p:spPr>
          <a:xfrm>
            <a:off x="8868033" y="1767402"/>
            <a:ext cx="559294" cy="5120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9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911C742-FFEB-4F77-BD6E-7D97BECD6037}"/>
              </a:ext>
            </a:extLst>
          </p:cNvPr>
          <p:cNvSpPr txBox="1"/>
          <p:nvPr/>
        </p:nvSpPr>
        <p:spPr>
          <a:xfrm>
            <a:off x="501611" y="181730"/>
            <a:ext cx="282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学一学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7FBE50-FFA4-4BE0-B072-1AA614789723}"/>
              </a:ext>
            </a:extLst>
          </p:cNvPr>
          <p:cNvSpPr txBox="1"/>
          <p:nvPr/>
        </p:nvSpPr>
        <p:spPr>
          <a:xfrm>
            <a:off x="318655" y="806002"/>
            <a:ext cx="11506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     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重重地放下筷子，筷子和碗发出“砰”的清脆的撞击声，大家都一愣，看向了爷爷。只见他两条粗粗的眉毛高高地翘起，眉头拧成了一个结。两只瞪得圆圆的眼睛中燃烧着怒火。“看手机，看手机，今天我们来干什么的？”爸爸被爷爷的吼声吓了一跳，默默地把手机收了起来。爷爷看了看坐在一边无精打采的奶奶，握了握拳继续对我们说：“我和你奶奶年纪大了，不会玩游戏，也看不清信息了。平时你们工作忙，学习忙，我们理解。可是今天是奶奶的生日，我们好不容易把你们盼来了，就指望着能和你们多说说话。你们竟</a:t>
            </a:r>
            <a:r>
              <a:rPr lang="en-US" altLang="zh-CN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竟这样离不开手机。”爷爷说着指了指我手中正停留在游戏界面的手机，他的手指微微颤抖着，他的嘴唇也颤抖着，我不敢再看爷爷了。</a:t>
            </a:r>
          </a:p>
        </p:txBody>
      </p:sp>
    </p:spTree>
    <p:extLst>
      <p:ext uri="{BB962C8B-B14F-4D97-AF65-F5344CB8AC3E}">
        <p14:creationId xmlns:p14="http://schemas.microsoft.com/office/powerpoint/2010/main" val="38791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57FBE50-FFA4-4BE0-B072-1AA614789723}"/>
              </a:ext>
            </a:extLst>
          </p:cNvPr>
          <p:cNvSpPr txBox="1"/>
          <p:nvPr/>
        </p:nvSpPr>
        <p:spPr>
          <a:xfrm>
            <a:off x="927090" y="806002"/>
            <a:ext cx="109068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     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重重地放下筷子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筷子和碗发出“砰”的清脆的撞击声，大家都一愣，看向了爷爷。只见他两条粗粗的眉毛高高地翘起，眉头拧成了一个结。两只瞪得圆圆的眼睛中燃烧着怒火。“看手机，看手机，今天我们来干什么的？”爸爸被爷爷的吼声吓了一跳，默默地把手机收了起来。爷爷看了看坐在一边无精打采的奶奶，握了握拳继续对我们说：“我和你奶奶年纪大了，不会玩游戏，也看不清信息了。平时你们工作忙，学习忙，我们理解。可是今天是奶奶的生日，我们好不容易把你们盼来了，就指望着能和你们多说说话。你们竟</a:t>
            </a:r>
            <a:r>
              <a:rPr lang="en-US" altLang="zh-CN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竟这样离不开手机。”爷爷说着指了指我手中正停留在游戏界面的手机，他的手指微微颤抖着，他的嘴唇也颤抖着，我不敢再看爷爷了。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21209A-8AE5-4DD9-B17F-8148AA633E0B}"/>
              </a:ext>
            </a:extLst>
          </p:cNvPr>
          <p:cNvSpPr txBox="1"/>
          <p:nvPr/>
        </p:nvSpPr>
        <p:spPr>
          <a:xfrm>
            <a:off x="2718262" y="255900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寻常（动作）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2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57FBE50-FFA4-4BE0-B072-1AA614789723}"/>
              </a:ext>
            </a:extLst>
          </p:cNvPr>
          <p:cNvSpPr txBox="1"/>
          <p:nvPr/>
        </p:nvSpPr>
        <p:spPr>
          <a:xfrm>
            <a:off x="613776" y="806002"/>
            <a:ext cx="11184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     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重重地放下筷子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筷子和碗发出“砰”的清脆的撞击声，大家都一愣，看向了爷爷。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只见他两条粗粗的眉毛高高地翘起，眉头拧成了一个结。两只瞪得圆圆的眼睛中燃烧着怒火。“看手机，看手机，今天我们来干什么的？”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爸爸被爷爷的吼声吓了一跳，默默地把手机收了起来。爷爷看了看坐在一边无精打采的奶奶，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握了握拳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继续对我们说：“我和你奶奶年纪大了，不会玩游戏，也看不清信息了。平时你们工作忙，学习忙，我们理解。可是今天是奶奶的生日，我们好不容易把你们盼来了，就指望着能和你们多说说话</a:t>
            </a:r>
            <a:r>
              <a:rPr lang="zh-CN" altLang="en-US" sz="3200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“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竟这样离不开手机。”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爷爷说着指了指我手中正停留在游戏界面的手机，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他的手指微微颤抖着，他的嘴唇也颤抖着，</a:t>
            </a:r>
            <a:r>
              <a:rPr lang="zh-CN" altLang="en-US" sz="32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我不敢再看爷爷了。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88D48D-A8C6-4AEF-8C73-4766422CA585}"/>
              </a:ext>
            </a:extLst>
          </p:cNvPr>
          <p:cNvSpPr txBox="1"/>
          <p:nvPr/>
        </p:nvSpPr>
        <p:spPr>
          <a:xfrm>
            <a:off x="6657738" y="196577"/>
            <a:ext cx="397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寻常（神态、语言）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9047" y="206220"/>
            <a:ext cx="297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寻常（动作）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1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企业员工团队时间管理技能培训课件PPT模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608</TotalTime>
  <Words>1862</Words>
  <Application>Microsoft Office PowerPoint</Application>
  <PresentationFormat>宽屏</PresentationFormat>
  <Paragraphs>58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黑体</vt:lpstr>
      <vt:lpstr>楷体</vt:lpstr>
      <vt:lpstr>Times New Roman</vt:lpstr>
      <vt:lpstr>Calibri</vt:lpstr>
      <vt:lpstr>微软雅黑</vt:lpstr>
      <vt:lpstr>等线</vt:lpstr>
      <vt:lpstr>Arial</vt:lpstr>
      <vt:lpstr>Bookman Old Style</vt:lpstr>
      <vt:lpstr>等线 Light</vt:lpstr>
      <vt:lpstr>仿宋</vt:lpstr>
      <vt:lpstr>宋体</vt:lpstr>
      <vt:lpstr>Rockwell</vt:lpstr>
      <vt:lpstr>Damask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徐卫</cp:lastModifiedBy>
  <cp:revision>101</cp:revision>
  <dcterms:created xsi:type="dcterms:W3CDTF">2017-12-18T08:33:00Z</dcterms:created>
  <dcterms:modified xsi:type="dcterms:W3CDTF">2022-03-29T04:31:08Z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