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6"/>
  </p:notesMasterIdLst>
  <p:sldIdLst>
    <p:sldId id="362" r:id="rId3"/>
    <p:sldId id="361" r:id="rId4"/>
    <p:sldId id="363" r:id="rId5"/>
    <p:sldId id="274" r:id="rId6"/>
    <p:sldId id="360" r:id="rId7"/>
    <p:sldId id="344" r:id="rId8"/>
    <p:sldId id="346" r:id="rId9"/>
    <p:sldId id="354" r:id="rId10"/>
    <p:sldId id="355" r:id="rId11"/>
    <p:sldId id="356" r:id="rId12"/>
    <p:sldId id="272" r:id="rId13"/>
    <p:sldId id="278" r:id="rId14"/>
    <p:sldId id="345" r:id="rId15"/>
  </p:sldIdLst>
  <p:sldSz cx="9144000" cy="5143500" type="screen16x9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9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19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32"/>
    <p:restoredTop sz="94671"/>
  </p:normalViewPr>
  <p:slideViewPr>
    <p:cSldViewPr showGuides="1">
      <p:cViewPr varScale="1">
        <p:scale>
          <a:sx n="91" d="100"/>
          <a:sy n="91" d="100"/>
        </p:scale>
        <p:origin x="984" y="78"/>
      </p:cViewPr>
      <p:guideLst>
        <p:guide orient="horz" pos="1620"/>
        <p:guide pos="297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2021/12/15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1306FB4-4E6B-4BA7-BBF1-0C70B7CD7E6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2021/12/15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en-US" dirty="0">
                <a:latin typeface="Calibri" pitchFamily="34" charset="0"/>
              </a:rPr>
              <a:pPr algn="r" eaLnBrk="1" hangingPunct="1"/>
              <a:t>‹#›</a:t>
            </a:fld>
            <a:endParaRPr lang="en-US" altLang="en-US" dirty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21D782C-2B8B-4A65-AB55-83A6A2FBCF5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2021/12/15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en-US" dirty="0">
                <a:latin typeface="Calibri" pitchFamily="34" charset="0"/>
              </a:rPr>
              <a:pPr algn="r" eaLnBrk="1" hangingPunct="1"/>
              <a:t>‹#›</a:t>
            </a:fld>
            <a:endParaRPr lang="en-US" altLang="en-US" dirty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9D0FB39-7F5B-4FF5-8B2E-38FC60500C7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2021/12/15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en-US" dirty="0">
                <a:latin typeface="Calibri" pitchFamily="34" charset="0"/>
              </a:rPr>
              <a:pPr algn="r" eaLnBrk="1" hangingPunct="1"/>
              <a:t>‹#›</a:t>
            </a:fld>
            <a:endParaRPr lang="en-US" altLang="en-US" dirty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1306FB4-4E6B-4BA7-BBF1-0C70B7CD7E6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2021/12/15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en-US" dirty="0">
                <a:latin typeface="Calibri" pitchFamily="34" charset="0"/>
              </a:rPr>
              <a:pPr algn="r" eaLnBrk="1" hangingPunct="1"/>
              <a:t>‹#›</a:t>
            </a:fld>
            <a:endParaRPr lang="en-US" altLang="en-US" dirty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9470CA-C4FB-4C63-BDE9-8E0B87DA246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2021/12/15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en-US" dirty="0">
                <a:latin typeface="Calibri" pitchFamily="34" charset="0"/>
              </a:rPr>
              <a:pPr algn="r" eaLnBrk="1" hangingPunct="1"/>
              <a:t>‹#›</a:t>
            </a:fld>
            <a:endParaRPr lang="en-US" altLang="en-US" dirty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6FCFA97-1334-4CB6-972C-C59504DB7AF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2021/12/15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en-US" dirty="0">
                <a:latin typeface="Calibri" pitchFamily="34" charset="0"/>
              </a:rPr>
              <a:pPr algn="r" eaLnBrk="1" hangingPunct="1"/>
              <a:t>‹#›</a:t>
            </a:fld>
            <a:endParaRPr lang="en-US" altLang="en-US" dirty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5A5286-A912-4E1D-8E5C-D9902670D7B6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2021/12/15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en-US" dirty="0">
                <a:latin typeface="Calibri" pitchFamily="34" charset="0"/>
              </a:rPr>
              <a:pPr algn="r" eaLnBrk="1" hangingPunct="1"/>
              <a:t>‹#›</a:t>
            </a:fld>
            <a:endParaRPr lang="en-US" altLang="en-US" dirty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1E34B6-975C-4994-BE9D-0A0545423A4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2021/12/15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en-US" dirty="0">
                <a:latin typeface="Calibri" pitchFamily="34" charset="0"/>
              </a:rPr>
              <a:pPr algn="r" eaLnBrk="1" hangingPunct="1"/>
              <a:t>‹#›</a:t>
            </a:fld>
            <a:endParaRPr lang="en-US" altLang="en-US" dirty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B8432F2-8842-4D4A-A1E3-C3129DD8E0F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2021/12/15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en-US" dirty="0">
                <a:latin typeface="Calibri" pitchFamily="34" charset="0"/>
              </a:rPr>
              <a:pPr algn="r" eaLnBrk="1" hangingPunct="1"/>
              <a:t>‹#›</a:t>
            </a:fld>
            <a:endParaRPr lang="en-US" altLang="en-US" dirty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D2DC9CF-8985-41FD-A772-344DE835E28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2021/12/15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en-US" dirty="0">
                <a:latin typeface="Calibri" pitchFamily="34" charset="0"/>
              </a:rPr>
              <a:pPr algn="r" eaLnBrk="1" hangingPunct="1"/>
              <a:t>‹#›</a:t>
            </a:fld>
            <a:endParaRPr lang="en-US" altLang="en-US" dirty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A8CC4D8-1D18-4C0D-8CE3-CBDA19CA511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2021/12/15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en-US" dirty="0">
                <a:latin typeface="Calibri" pitchFamily="34" charset="0"/>
              </a:rPr>
              <a:pPr algn="r" eaLnBrk="1" hangingPunct="1"/>
              <a:t>‹#›</a:t>
            </a:fld>
            <a:endParaRPr lang="en-US" altLang="en-US" dirty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9470CA-C4FB-4C63-BDE9-8E0B87DA246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2021/12/15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en-US" dirty="0">
                <a:latin typeface="Calibri" pitchFamily="34" charset="0"/>
              </a:rPr>
              <a:pPr algn="r" eaLnBrk="1" hangingPunct="1"/>
              <a:t>‹#›</a:t>
            </a:fld>
            <a:endParaRPr lang="en-US" altLang="en-US" dirty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0F5D202-F76F-47A8-9A5A-2A74546C78A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2021/12/15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en-US" dirty="0">
                <a:latin typeface="Calibri" pitchFamily="34" charset="0"/>
              </a:rPr>
              <a:pPr algn="r" eaLnBrk="1" hangingPunct="1"/>
              <a:t>‹#›</a:t>
            </a:fld>
            <a:endParaRPr lang="en-US" altLang="en-US" dirty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21D782C-2B8B-4A65-AB55-83A6A2FBCF5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2021/12/15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en-US" dirty="0">
                <a:latin typeface="Calibri" pitchFamily="34" charset="0"/>
              </a:rPr>
              <a:pPr algn="r" eaLnBrk="1" hangingPunct="1"/>
              <a:t>‹#›</a:t>
            </a:fld>
            <a:endParaRPr lang="en-US" altLang="en-US" dirty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9D0FB39-7F5B-4FF5-8B2E-38FC60500C7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2021/12/15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en-US" dirty="0">
                <a:latin typeface="Calibri" pitchFamily="34" charset="0"/>
              </a:rPr>
              <a:pPr algn="r" eaLnBrk="1" hangingPunct="1"/>
              <a:t>‹#›</a:t>
            </a:fld>
            <a:endParaRPr lang="en-US" altLang="en-US" dirty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6FCFA97-1334-4CB6-972C-C59504DB7AF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2021/12/15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en-US" dirty="0">
                <a:latin typeface="Calibri" pitchFamily="34" charset="0"/>
              </a:rPr>
              <a:pPr algn="r" eaLnBrk="1" hangingPunct="1"/>
              <a:t>‹#›</a:t>
            </a:fld>
            <a:endParaRPr lang="en-US" altLang="en-US" dirty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5A5286-A912-4E1D-8E5C-D9902670D7B6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2021/12/15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en-US" dirty="0">
                <a:latin typeface="Calibri" pitchFamily="34" charset="0"/>
              </a:rPr>
              <a:pPr algn="r" eaLnBrk="1" hangingPunct="1"/>
              <a:t>‹#›</a:t>
            </a:fld>
            <a:endParaRPr lang="en-US" altLang="en-US" dirty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1E34B6-975C-4994-BE9D-0A0545423A4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2021/12/15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en-US" dirty="0">
                <a:latin typeface="Calibri" pitchFamily="34" charset="0"/>
              </a:rPr>
              <a:pPr algn="r" eaLnBrk="1" hangingPunct="1"/>
              <a:t>‹#›</a:t>
            </a:fld>
            <a:endParaRPr lang="en-US" altLang="en-US" dirty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B8432F2-8842-4D4A-A1E3-C3129DD8E0F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2021/12/15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en-US" dirty="0">
                <a:latin typeface="Calibri" pitchFamily="34" charset="0"/>
              </a:rPr>
              <a:pPr algn="r" eaLnBrk="1" hangingPunct="1"/>
              <a:t>‹#›</a:t>
            </a:fld>
            <a:endParaRPr lang="en-US" altLang="en-US" dirty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D2DC9CF-8985-41FD-A772-344DE835E28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2021/12/15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en-US" dirty="0">
                <a:latin typeface="Calibri" pitchFamily="34" charset="0"/>
              </a:rPr>
              <a:pPr algn="r" eaLnBrk="1" hangingPunct="1"/>
              <a:t>‹#›</a:t>
            </a:fld>
            <a:endParaRPr lang="en-US" altLang="en-US" dirty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A8CC4D8-1D18-4C0D-8CE3-CBDA19CA511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2021/12/15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en-US" dirty="0">
                <a:latin typeface="Calibri" pitchFamily="34" charset="0"/>
              </a:rPr>
              <a:pPr algn="r" eaLnBrk="1" hangingPunct="1"/>
              <a:t>‹#›</a:t>
            </a:fld>
            <a:endParaRPr lang="en-US" altLang="en-US" dirty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0F5D202-F76F-47A8-9A5A-2A74546C78A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2021/12/15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en-US" dirty="0">
                <a:latin typeface="Calibri" pitchFamily="34" charset="0"/>
              </a:rPr>
              <a:pPr algn="r" eaLnBrk="1" hangingPunct="1"/>
              <a:t>‹#›</a:t>
            </a:fld>
            <a:endParaRPr lang="en-US" altLang="en-US" dirty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1F7C37E-D11D-4695-B231-F3EB3D707B6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2021/12/15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en-US" altLang="en-US" dirty="0"/>
              <a:pPr lvl="0" eaLnBrk="1" hangingPunct="1"/>
              <a:t>‹#›</a:t>
            </a:fld>
            <a:endParaRPr lang="en-US" altLang="en-US" dirty="0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1F7C37E-D11D-4695-B231-F3EB3D707B6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2021/12/15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en-US" altLang="en-US" dirty="0"/>
              <a:pPr lvl="0" eaLnBrk="1" hangingPunct="1"/>
              <a:t>‹#›</a:t>
            </a:fld>
            <a:endParaRPr lang="en-US" altLang="en-US" dirty="0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1a3da9430e14b83a0b53cd76d301335f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27784" y="105958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668428" y="915566"/>
            <a:ext cx="57502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三角形的三边关系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文本框 4"/>
          <p:cNvSpPr txBox="1"/>
          <p:nvPr/>
        </p:nvSpPr>
        <p:spPr>
          <a:xfrm>
            <a:off x="323691" y="51674"/>
            <a:ext cx="6734175" cy="50673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700" b="1">
                <a:latin typeface="宋体" pitchFamily="2" charset="-122"/>
                <a:ea typeface="宋体" pitchFamily="2" charset="-122"/>
              </a:rPr>
              <a:t>判断：三条线段能否围成三角形？为什么？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99795" y="771525"/>
            <a:ext cx="75819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b="1">
                <a:latin typeface="宋体" pitchFamily="2" charset="-122"/>
                <a:sym typeface="+mn-ea"/>
              </a:rPr>
              <a:t>3</a:t>
            </a:r>
            <a:r>
              <a:rPr lang="zh-CN" altLang="en-US" b="1">
                <a:latin typeface="宋体" pitchFamily="2" charset="-122"/>
                <a:sym typeface="+mn-ea"/>
              </a:rPr>
              <a:t>厘米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55040" y="1329055"/>
            <a:ext cx="75819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b="1">
                <a:latin typeface="宋体" pitchFamily="2" charset="-122"/>
                <a:sym typeface="+mn-ea"/>
              </a:rPr>
              <a:t>4</a:t>
            </a:r>
            <a:r>
              <a:rPr lang="zh-CN" altLang="en-US" b="1">
                <a:latin typeface="宋体" pitchFamily="2" charset="-122"/>
                <a:sym typeface="+mn-ea"/>
              </a:rPr>
              <a:t>厘米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005840" y="1697355"/>
            <a:ext cx="75819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b="1">
                <a:latin typeface="宋体" pitchFamily="2" charset="-122"/>
                <a:sym typeface="+mn-ea"/>
              </a:rPr>
              <a:t>5</a:t>
            </a:r>
            <a:r>
              <a:rPr lang="zh-CN" altLang="en-US" b="1">
                <a:latin typeface="宋体" pitchFamily="2" charset="-122"/>
                <a:sym typeface="+mn-ea"/>
              </a:rPr>
              <a:t>厘米</a:t>
            </a:r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784860" y="1995805"/>
            <a:ext cx="180000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2" name="文本框 61"/>
          <p:cNvSpPr txBox="1"/>
          <p:nvPr/>
        </p:nvSpPr>
        <p:spPr>
          <a:xfrm>
            <a:off x="845185" y="2131695"/>
            <a:ext cx="1480185" cy="506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700" b="1">
                <a:solidFill>
                  <a:srgbClr val="7030A0"/>
                </a:solidFill>
                <a:latin typeface="楷体" charset="-122"/>
                <a:ea typeface="楷体" charset="-122"/>
              </a:rPr>
              <a:t>3+4</a:t>
            </a:r>
            <a:r>
              <a:rPr lang="zh-CN" altLang="en-US" sz="2700" b="1">
                <a:solidFill>
                  <a:srgbClr val="7030A0"/>
                </a:solidFill>
                <a:latin typeface="楷体" charset="-122"/>
                <a:ea typeface="楷体" charset="-122"/>
              </a:rPr>
              <a:t>＞</a:t>
            </a:r>
            <a:r>
              <a:rPr lang="en-US" altLang="zh-CN" sz="2700" b="1">
                <a:solidFill>
                  <a:srgbClr val="7030A0"/>
                </a:solidFill>
                <a:latin typeface="楷体" charset="-122"/>
                <a:ea typeface="楷体" charset="-122"/>
              </a:rPr>
              <a:t>5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3411379" y="831850"/>
            <a:ext cx="1320404" cy="414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100" b="1"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2100" b="1">
                <a:latin typeface="宋体" pitchFamily="2" charset="-122"/>
                <a:ea typeface="宋体" pitchFamily="2" charset="-122"/>
              </a:rPr>
              <a:t>厘米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3429239" y="1636713"/>
            <a:ext cx="1319213" cy="414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100" b="1">
                <a:latin typeface="宋体" pitchFamily="2" charset="-122"/>
                <a:ea typeface="宋体" pitchFamily="2" charset="-122"/>
              </a:rPr>
              <a:t>3</a:t>
            </a:r>
            <a:r>
              <a:rPr lang="zh-CN" altLang="en-US" sz="2100" b="1">
                <a:latin typeface="宋体" pitchFamily="2" charset="-122"/>
                <a:ea typeface="宋体" pitchFamily="2" charset="-122"/>
              </a:rPr>
              <a:t>厘米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3405426" y="1250950"/>
            <a:ext cx="1502569" cy="414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100" b="1"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2100" b="1">
                <a:latin typeface="宋体" pitchFamily="2" charset="-122"/>
                <a:ea typeface="宋体" pitchFamily="2" charset="-122"/>
              </a:rPr>
              <a:t>厘米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3411855" y="1984375"/>
            <a:ext cx="1080000" cy="1143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6049804" y="815340"/>
            <a:ext cx="1320404" cy="414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100" b="1">
                <a:latin typeface="宋体" pitchFamily="2" charset="-122"/>
                <a:ea typeface="宋体" pitchFamily="2" charset="-122"/>
              </a:rPr>
              <a:t>6</a:t>
            </a:r>
            <a:r>
              <a:rPr lang="zh-CN" altLang="en-US" sz="2100" b="1">
                <a:latin typeface="宋体" pitchFamily="2" charset="-122"/>
                <a:ea typeface="宋体" pitchFamily="2" charset="-122"/>
              </a:rPr>
              <a:t>厘米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067664" y="1620203"/>
            <a:ext cx="1319213" cy="414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100" b="1">
                <a:latin typeface="宋体" pitchFamily="2" charset="-122"/>
                <a:ea typeface="宋体" pitchFamily="2" charset="-122"/>
              </a:rPr>
              <a:t>6</a:t>
            </a:r>
            <a:r>
              <a:rPr lang="zh-CN" altLang="en-US" sz="2100" b="1">
                <a:latin typeface="宋体" pitchFamily="2" charset="-122"/>
                <a:ea typeface="宋体" pitchFamily="2" charset="-122"/>
              </a:rPr>
              <a:t>厘米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043851" y="1234440"/>
            <a:ext cx="1502569" cy="414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100" b="1">
                <a:latin typeface="宋体" pitchFamily="2" charset="-122"/>
                <a:ea typeface="宋体" pitchFamily="2" charset="-122"/>
              </a:rPr>
              <a:t>6</a:t>
            </a:r>
            <a:r>
              <a:rPr lang="zh-CN" altLang="en-US" sz="2100" b="1">
                <a:latin typeface="宋体" pitchFamily="2" charset="-122"/>
                <a:ea typeface="宋体" pitchFamily="2" charset="-122"/>
              </a:rPr>
              <a:t>厘米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6050280" y="1967865"/>
            <a:ext cx="2160000" cy="1143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811689" y="2752725"/>
            <a:ext cx="1320404" cy="414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100" b="1"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sz="2100" b="1">
                <a:latin typeface="宋体" pitchFamily="2" charset="-122"/>
                <a:ea typeface="宋体" pitchFamily="2" charset="-122"/>
              </a:rPr>
              <a:t>厘米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29549" y="3485833"/>
            <a:ext cx="1319213" cy="414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100" b="1">
                <a:latin typeface="宋体" pitchFamily="2" charset="-122"/>
                <a:ea typeface="宋体" pitchFamily="2" charset="-122"/>
              </a:rPr>
              <a:t>6</a:t>
            </a:r>
            <a:r>
              <a:rPr lang="zh-CN" altLang="en-US" sz="2100" b="1">
                <a:latin typeface="宋体" pitchFamily="2" charset="-122"/>
                <a:ea typeface="宋体" pitchFamily="2" charset="-122"/>
              </a:rPr>
              <a:t>厘米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05736" y="3100070"/>
            <a:ext cx="1502569" cy="414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100" b="1">
                <a:latin typeface="宋体" pitchFamily="2" charset="-122"/>
                <a:ea typeface="宋体" pitchFamily="2" charset="-122"/>
              </a:rPr>
              <a:t>3</a:t>
            </a:r>
            <a:r>
              <a:rPr lang="zh-CN" altLang="en-US" sz="2100" b="1">
                <a:latin typeface="宋体" pitchFamily="2" charset="-122"/>
                <a:ea typeface="宋体" pitchFamily="2" charset="-122"/>
              </a:rPr>
              <a:t>厘米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685165" y="3850005"/>
            <a:ext cx="2160000" cy="1143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3753644" y="2752725"/>
            <a:ext cx="1320404" cy="414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100" b="1">
                <a:latin typeface="宋体" pitchFamily="2" charset="-122"/>
                <a:ea typeface="宋体" pitchFamily="2" charset="-122"/>
              </a:rPr>
              <a:t>3</a:t>
            </a:r>
            <a:r>
              <a:rPr lang="zh-CN" altLang="en-US" sz="2100" b="1">
                <a:latin typeface="宋体" pitchFamily="2" charset="-122"/>
                <a:ea typeface="宋体" pitchFamily="2" charset="-122"/>
              </a:rPr>
              <a:t>厘米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771504" y="3485833"/>
            <a:ext cx="1319213" cy="414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100" b="1">
                <a:latin typeface="宋体" pitchFamily="2" charset="-122"/>
                <a:ea typeface="宋体" pitchFamily="2" charset="-122"/>
              </a:rPr>
              <a:t>8</a:t>
            </a:r>
            <a:r>
              <a:rPr lang="zh-CN" altLang="en-US" sz="2100" b="1">
                <a:latin typeface="宋体" pitchFamily="2" charset="-122"/>
                <a:ea typeface="宋体" pitchFamily="2" charset="-122"/>
              </a:rPr>
              <a:t>厘米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747691" y="3100070"/>
            <a:ext cx="1502569" cy="414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100" b="1">
                <a:latin typeface="宋体" pitchFamily="2" charset="-122"/>
                <a:ea typeface="宋体" pitchFamily="2" charset="-122"/>
              </a:rPr>
              <a:t>5</a:t>
            </a:r>
            <a:r>
              <a:rPr lang="zh-CN" altLang="en-US" sz="2100" b="1">
                <a:latin typeface="宋体" pitchFamily="2" charset="-122"/>
                <a:ea typeface="宋体" pitchFamily="2" charset="-122"/>
              </a:rPr>
              <a:t>厘米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3636010" y="3855720"/>
            <a:ext cx="2880000" cy="1143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6876256" y="2787774"/>
            <a:ext cx="1320404" cy="414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100" b="1" dirty="0"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sz="2100" b="1" dirty="0">
                <a:latin typeface="宋体" pitchFamily="2" charset="-122"/>
                <a:ea typeface="宋体" pitchFamily="2" charset="-122"/>
              </a:rPr>
              <a:t>厘米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876256" y="3651870"/>
            <a:ext cx="1319213" cy="414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100" b="1" dirty="0"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2100" b="1" dirty="0">
                <a:latin typeface="宋体" pitchFamily="2" charset="-122"/>
                <a:ea typeface="宋体" pitchFamily="2" charset="-122"/>
              </a:rPr>
              <a:t>厘米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876256" y="3219822"/>
            <a:ext cx="1502569" cy="414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100" b="1" dirty="0">
                <a:latin typeface="宋体" pitchFamily="2" charset="-122"/>
                <a:ea typeface="宋体" pitchFamily="2" charset="-122"/>
              </a:rPr>
              <a:t>2.1</a:t>
            </a:r>
            <a:r>
              <a:rPr lang="zh-CN" altLang="en-US" sz="2100" b="1" dirty="0">
                <a:latin typeface="宋体" pitchFamily="2" charset="-122"/>
                <a:ea typeface="宋体" pitchFamily="2" charset="-122"/>
              </a:rPr>
              <a:t>厘米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3331210" y="2148840"/>
            <a:ext cx="1480185" cy="506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700" b="1">
                <a:solidFill>
                  <a:srgbClr val="7030A0"/>
                </a:solidFill>
                <a:latin typeface="楷体" charset="-122"/>
                <a:ea typeface="楷体" charset="-122"/>
              </a:rPr>
              <a:t>3+4</a:t>
            </a:r>
            <a:r>
              <a:rPr lang="zh-CN" altLang="en-US" sz="2700" b="1">
                <a:solidFill>
                  <a:srgbClr val="7030A0"/>
                </a:solidFill>
                <a:latin typeface="楷体" charset="-122"/>
                <a:ea typeface="楷体" charset="-122"/>
              </a:rPr>
              <a:t>＞</a:t>
            </a:r>
            <a:r>
              <a:rPr lang="en-US" altLang="zh-CN" sz="2700" b="1">
                <a:solidFill>
                  <a:srgbClr val="7030A0"/>
                </a:solidFill>
                <a:latin typeface="楷体" charset="-122"/>
                <a:ea typeface="楷体" charset="-122"/>
              </a:rPr>
              <a:t>4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6084570" y="2168525"/>
            <a:ext cx="1480185" cy="506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700" b="1">
                <a:solidFill>
                  <a:srgbClr val="7030A0"/>
                </a:solidFill>
                <a:latin typeface="楷体" charset="-122"/>
                <a:ea typeface="楷体" charset="-122"/>
              </a:rPr>
              <a:t>6+6</a:t>
            </a:r>
            <a:r>
              <a:rPr lang="zh-CN" altLang="en-US" sz="2700" b="1">
                <a:solidFill>
                  <a:srgbClr val="7030A0"/>
                </a:solidFill>
                <a:latin typeface="楷体" charset="-122"/>
                <a:ea typeface="楷体" charset="-122"/>
              </a:rPr>
              <a:t>＞</a:t>
            </a:r>
            <a:r>
              <a:rPr lang="en-US" altLang="zh-CN" sz="2700" b="1">
                <a:solidFill>
                  <a:srgbClr val="7030A0"/>
                </a:solidFill>
                <a:latin typeface="楷体" charset="-122"/>
                <a:ea typeface="楷体" charset="-122"/>
              </a:rPr>
              <a:t>6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899592" y="4083918"/>
            <a:ext cx="1480185" cy="506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700" b="1" dirty="0">
                <a:solidFill>
                  <a:srgbClr val="FF0000"/>
                </a:solidFill>
                <a:latin typeface="楷体" charset="-122"/>
                <a:ea typeface="楷体" charset="-122"/>
              </a:rPr>
              <a:t>2+3&lt;6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3779912" y="4083918"/>
            <a:ext cx="1480185" cy="506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700" b="1" dirty="0">
                <a:solidFill>
                  <a:srgbClr val="FF0000"/>
                </a:solidFill>
                <a:latin typeface="楷体" charset="-122"/>
                <a:ea typeface="楷体" charset="-122"/>
              </a:rPr>
              <a:t>3+5=8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6444208" y="4155926"/>
            <a:ext cx="1849755" cy="506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700" b="1" dirty="0">
                <a:solidFill>
                  <a:srgbClr val="FF0000"/>
                </a:solidFill>
                <a:latin typeface="楷体" charset="-122"/>
                <a:ea typeface="楷体" charset="-122"/>
              </a:rPr>
              <a:t>2+2.1</a:t>
            </a:r>
            <a:r>
              <a:rPr lang="zh-CN" altLang="en-US" sz="2700" b="1" dirty="0">
                <a:solidFill>
                  <a:srgbClr val="FF0000"/>
                </a:solidFill>
                <a:latin typeface="楷体" charset="-122"/>
                <a:ea typeface="楷体" charset="-122"/>
              </a:rPr>
              <a:t>＞</a:t>
            </a:r>
            <a:r>
              <a:rPr lang="en-US" altLang="zh-CN" sz="2700" b="1" dirty="0">
                <a:solidFill>
                  <a:srgbClr val="FF0000"/>
                </a:solidFill>
                <a:latin typeface="楷体" charset="-122"/>
                <a:ea typeface="楷体" charset="-122"/>
              </a:rPr>
              <a:t>4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784860" y="1270000"/>
            <a:ext cx="2159635" cy="10795"/>
            <a:chOff x="1236" y="2000"/>
            <a:chExt cx="3401" cy="17"/>
          </a:xfrm>
        </p:grpSpPr>
        <p:cxnSp>
          <p:nvCxnSpPr>
            <p:cNvPr id="2" name="直接连接符 1"/>
            <p:cNvCxnSpPr/>
            <p:nvPr/>
          </p:nvCxnSpPr>
          <p:spPr>
            <a:xfrm>
              <a:off x="1236" y="2000"/>
              <a:ext cx="1701" cy="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2937" y="2009"/>
              <a:ext cx="1701" cy="9"/>
            </a:xfrm>
            <a:prstGeom prst="line">
              <a:avLst/>
            </a:prstGeom>
            <a:ln w="57150">
              <a:solidFill>
                <a:srgbClr val="FF0000">
                  <a:alpha val="0"/>
                </a:srgb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6" name="组合 45"/>
          <p:cNvGrpSpPr/>
          <p:nvPr/>
        </p:nvGrpSpPr>
        <p:grpSpPr>
          <a:xfrm>
            <a:off x="-634365" y="1635760"/>
            <a:ext cx="2853055" cy="1270"/>
            <a:chOff x="-999" y="2576"/>
            <a:chExt cx="4493" cy="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1226" y="2576"/>
              <a:ext cx="2268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-999" y="2578"/>
              <a:ext cx="2268" cy="0"/>
            </a:xfrm>
            <a:prstGeom prst="line">
              <a:avLst/>
            </a:prstGeom>
            <a:ln w="57150">
              <a:solidFill>
                <a:schemeClr val="accent1">
                  <a:alpha val="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9" name="组合 48"/>
          <p:cNvGrpSpPr/>
          <p:nvPr/>
        </p:nvGrpSpPr>
        <p:grpSpPr>
          <a:xfrm>
            <a:off x="3427095" y="1250950"/>
            <a:ext cx="2880360" cy="0"/>
            <a:chOff x="5397" y="1970"/>
            <a:chExt cx="4536" cy="0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5397" y="1970"/>
              <a:ext cx="2268" cy="0"/>
            </a:xfrm>
            <a:prstGeom prst="line">
              <a:avLst/>
            </a:prstGeom>
            <a:ln w="57150">
              <a:solidFill>
                <a:srgbClr val="E41908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7665" y="1970"/>
              <a:ext cx="2268" cy="0"/>
            </a:xfrm>
            <a:prstGeom prst="line">
              <a:avLst/>
            </a:prstGeom>
            <a:ln w="57150">
              <a:solidFill>
                <a:srgbClr val="E41908">
                  <a:alpha val="0"/>
                </a:srgb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1" name="组合 50"/>
          <p:cNvGrpSpPr/>
          <p:nvPr/>
        </p:nvGrpSpPr>
        <p:grpSpPr>
          <a:xfrm>
            <a:off x="1988820" y="1593215"/>
            <a:ext cx="2873375" cy="0"/>
            <a:chOff x="3132" y="2509"/>
            <a:chExt cx="4525" cy="0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5389" y="2509"/>
              <a:ext cx="2268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3132" y="2509"/>
              <a:ext cx="2268" cy="0"/>
            </a:xfrm>
            <a:prstGeom prst="line">
              <a:avLst/>
            </a:prstGeom>
            <a:ln w="57150">
              <a:solidFill>
                <a:srgbClr val="00B050">
                  <a:alpha val="0"/>
                </a:srgb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3" name="组合 52"/>
          <p:cNvGrpSpPr/>
          <p:nvPr/>
        </p:nvGrpSpPr>
        <p:grpSpPr>
          <a:xfrm>
            <a:off x="6065520" y="1234440"/>
            <a:ext cx="4320540" cy="11430"/>
            <a:chOff x="9552" y="1944"/>
            <a:chExt cx="6804" cy="18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9552" y="1944"/>
              <a:ext cx="3402" cy="0"/>
            </a:xfrm>
            <a:prstGeom prst="line">
              <a:avLst/>
            </a:prstGeom>
            <a:ln w="57150">
              <a:solidFill>
                <a:srgbClr val="E41908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12954" y="1962"/>
              <a:ext cx="3402" cy="0"/>
            </a:xfrm>
            <a:prstGeom prst="line">
              <a:avLst/>
            </a:prstGeom>
            <a:ln w="57150">
              <a:solidFill>
                <a:srgbClr val="E41908">
                  <a:alpha val="0"/>
                </a:srgb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5" name="组合 54"/>
          <p:cNvGrpSpPr/>
          <p:nvPr/>
        </p:nvGrpSpPr>
        <p:grpSpPr>
          <a:xfrm>
            <a:off x="3900170" y="1576705"/>
            <a:ext cx="4320540" cy="0"/>
            <a:chOff x="6142" y="2483"/>
            <a:chExt cx="6804" cy="0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9544" y="2483"/>
              <a:ext cx="3402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6142" y="2483"/>
              <a:ext cx="3402" cy="0"/>
            </a:xfrm>
            <a:prstGeom prst="line">
              <a:avLst/>
            </a:prstGeom>
            <a:ln w="57150">
              <a:solidFill>
                <a:srgbClr val="00B050">
                  <a:alpha val="0"/>
                </a:srgb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7" name="组合 56"/>
          <p:cNvGrpSpPr/>
          <p:nvPr/>
        </p:nvGrpSpPr>
        <p:grpSpPr>
          <a:xfrm>
            <a:off x="700405" y="3116580"/>
            <a:ext cx="1448435" cy="0"/>
            <a:chOff x="1103" y="4908"/>
            <a:chExt cx="2281" cy="0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1103" y="4908"/>
              <a:ext cx="1134" cy="0"/>
            </a:xfrm>
            <a:prstGeom prst="line">
              <a:avLst/>
            </a:prstGeom>
            <a:ln w="57150">
              <a:solidFill>
                <a:srgbClr val="E41908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>
              <a:off x="2250" y="4908"/>
              <a:ext cx="1134" cy="0"/>
            </a:xfrm>
            <a:prstGeom prst="line">
              <a:avLst/>
            </a:prstGeom>
            <a:ln w="57150">
              <a:solidFill>
                <a:srgbClr val="E41908">
                  <a:alpha val="0"/>
                </a:srgb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9" name="组合 58"/>
          <p:cNvGrpSpPr/>
          <p:nvPr/>
        </p:nvGrpSpPr>
        <p:grpSpPr>
          <a:xfrm>
            <a:off x="-379730" y="3458845"/>
            <a:ext cx="2154555" cy="0"/>
            <a:chOff x="-598" y="5447"/>
            <a:chExt cx="3393" cy="0"/>
          </a:xfrm>
        </p:grpSpPr>
        <p:cxnSp>
          <p:nvCxnSpPr>
            <p:cNvPr id="21" name="直接连接符 20"/>
            <p:cNvCxnSpPr/>
            <p:nvPr/>
          </p:nvCxnSpPr>
          <p:spPr>
            <a:xfrm>
              <a:off x="1095" y="5447"/>
              <a:ext cx="1701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-598" y="5447"/>
              <a:ext cx="1701" cy="0"/>
            </a:xfrm>
            <a:prstGeom prst="line">
              <a:avLst/>
            </a:prstGeom>
            <a:ln w="57150">
              <a:solidFill>
                <a:srgbClr val="00B050">
                  <a:alpha val="0"/>
                </a:srgb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1" name="组合 60"/>
          <p:cNvGrpSpPr/>
          <p:nvPr/>
        </p:nvGrpSpPr>
        <p:grpSpPr>
          <a:xfrm>
            <a:off x="3642360" y="3116580"/>
            <a:ext cx="2169160" cy="0"/>
            <a:chOff x="5736" y="4908"/>
            <a:chExt cx="3416" cy="0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5736" y="4908"/>
              <a:ext cx="1701" cy="0"/>
            </a:xfrm>
            <a:prstGeom prst="line">
              <a:avLst/>
            </a:prstGeom>
            <a:ln w="57150">
              <a:solidFill>
                <a:srgbClr val="E41908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7452" y="4908"/>
              <a:ext cx="1701" cy="0"/>
            </a:xfrm>
            <a:prstGeom prst="line">
              <a:avLst/>
            </a:prstGeom>
            <a:ln w="57150">
              <a:solidFill>
                <a:srgbClr val="E41908">
                  <a:alpha val="0"/>
                </a:srgb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4" name="组合 63"/>
          <p:cNvGrpSpPr/>
          <p:nvPr/>
        </p:nvGrpSpPr>
        <p:grpSpPr>
          <a:xfrm>
            <a:off x="1842135" y="3497580"/>
            <a:ext cx="3593465" cy="10160"/>
            <a:chOff x="2901" y="5508"/>
            <a:chExt cx="5659" cy="16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5726" y="5508"/>
              <a:ext cx="2835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>
              <a:off x="2901" y="5524"/>
              <a:ext cx="2835" cy="0"/>
            </a:xfrm>
            <a:prstGeom prst="line">
              <a:avLst/>
            </a:prstGeom>
            <a:ln w="57150">
              <a:solidFill>
                <a:srgbClr val="00B050">
                  <a:alpha val="0"/>
                </a:srgb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875 0.14 " pathEditMode="relative" ptsTypes="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7 " pathEditMode="relative" ptsTypes="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310000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63889 0.00481481 L -0.0401389 0.144815 " pathEditMode="relative" ptsTypes="">
                                      <p:cBhvr>
                                        <p:cTn id="4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140000">
                                      <p:cBhvr>
                                        <p:cTn id="5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55556 -0.00567901 L -0.000555556 0.0782716 " pathEditMode="relative" ptsTypes="">
                                      <p:cBhvr>
                                        <p:cTn id="5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4145880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4444 -0.00703704 L -0.00194444 0.146914 " pathEditMode="relative" rAng="0" ptsTypes="">
                                      <p:cBhvr>
                                        <p:cTn id="7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8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0833 -0.00679012 L -0.00520833 0.0814815 " pathEditMode="relative" rAng="0" ptsTypes="">
                                      <p:cBhvr>
                                        <p:cTn id="8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8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2222 -0.0118518 L 0.155278 0.142098 " pathEditMode="relative" rAng="0" ptsTypes="">
                                      <p:cBhvr>
                                        <p:cTn id="10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0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5833 -0.00444444 L -0.00145833 0.0795062 " pathEditMode="relative" ptsTypes="">
                                      <p:cBhvr>
                                        <p:cTn id="11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5 0.00592593 L 0.195694 0.146049 " pathEditMode="relative" rAng="0" ptsTypes="">
                                      <p:cBhvr>
                                        <p:cTn id="13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" y="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7 " pathEditMode="relative" ptsTypes="">
                                      <p:cBhvr>
                                        <p:cTn id="13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000"/>
                            </p:stCondLst>
                            <p:childTnLst>
                              <p:par>
                                <p:cTn id="13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62" grpId="0"/>
      <p:bldP spid="62" grpId="1"/>
      <p:bldP spid="35" grpId="0"/>
      <p:bldP spid="36" grpId="0"/>
      <p:bldP spid="37" grpId="0"/>
      <p:bldP spid="11" grpId="0"/>
      <p:bldP spid="12" grpId="0"/>
      <p:bldP spid="13" grpId="0"/>
      <p:bldP spid="17" grpId="0"/>
      <p:bldP spid="18" grpId="0"/>
      <p:bldP spid="19" grpId="0"/>
      <p:bldP spid="23" grpId="0"/>
      <p:bldP spid="24" grpId="0"/>
      <p:bldP spid="25" grpId="0"/>
      <p:bldP spid="29" grpId="0"/>
      <p:bldP spid="30" grpId="0"/>
      <p:bldP spid="31" grpId="0"/>
      <p:bldP spid="38" grpId="0"/>
      <p:bldP spid="38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组合 1"/>
          <p:cNvGrpSpPr/>
          <p:nvPr/>
        </p:nvGrpSpPr>
        <p:grpSpPr>
          <a:xfrm>
            <a:off x="3254375" y="2022475"/>
            <a:ext cx="2757488" cy="477838"/>
            <a:chOff x="2466975" y="1934548"/>
            <a:chExt cx="2757462" cy="478121"/>
          </a:xfrm>
        </p:grpSpPr>
        <p:sp>
          <p:nvSpPr>
            <p:cNvPr id="32832" name="Line 3"/>
            <p:cNvSpPr/>
            <p:nvPr/>
          </p:nvSpPr>
          <p:spPr>
            <a:xfrm flipV="1">
              <a:off x="2466975" y="1934548"/>
              <a:ext cx="2757462" cy="6175"/>
            </a:xfrm>
            <a:prstGeom prst="line">
              <a:avLst/>
            </a:prstGeom>
            <a:ln w="57150" cap="flat" cmpd="sng">
              <a:solidFill>
                <a:srgbClr val="FF93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2833" name="Text Box 5"/>
            <p:cNvSpPr txBox="1"/>
            <p:nvPr/>
          </p:nvSpPr>
          <p:spPr>
            <a:xfrm>
              <a:off x="3598219" y="1996573"/>
              <a:ext cx="833747" cy="41609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2100" b="1" dirty="0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</a:rPr>
                <a:t>8cm</a:t>
              </a:r>
            </a:p>
          </p:txBody>
        </p:sp>
      </p:grpSp>
      <p:sp>
        <p:nvSpPr>
          <p:cNvPr id="32771" name="Rectangle 20"/>
          <p:cNvSpPr/>
          <p:nvPr/>
        </p:nvSpPr>
        <p:spPr>
          <a:xfrm>
            <a:off x="560388" y="576263"/>
            <a:ext cx="1882775" cy="6000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3300" b="1" i="1" dirty="0">
                <a:solidFill>
                  <a:srgbClr val="FF0000"/>
                </a:solidFill>
                <a:latin typeface="宋体" pitchFamily="2" charset="-122"/>
              </a:rPr>
              <a:t>考考你：</a:t>
            </a:r>
          </a:p>
        </p:txBody>
      </p:sp>
      <p:sp>
        <p:nvSpPr>
          <p:cNvPr id="32772" name="Text Box 38"/>
          <p:cNvSpPr txBox="1"/>
          <p:nvPr/>
        </p:nvSpPr>
        <p:spPr>
          <a:xfrm>
            <a:off x="1646238" y="3490913"/>
            <a:ext cx="309562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endParaRPr lang="zh-CN" altLang="en-US" dirty="0">
              <a:latin typeface="Tahoma" pitchFamily="34" charset="0"/>
            </a:endParaRPr>
          </a:p>
        </p:txBody>
      </p:sp>
      <p:sp>
        <p:nvSpPr>
          <p:cNvPr id="23563" name="Text Box 60"/>
          <p:cNvSpPr txBox="1"/>
          <p:nvPr/>
        </p:nvSpPr>
        <p:spPr>
          <a:xfrm>
            <a:off x="1501775" y="2713038"/>
            <a:ext cx="817086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宋体" pitchFamily="2" charset="-122"/>
              </a:rPr>
              <a:t>蓝边可以是    （                </a:t>
            </a:r>
            <a:r>
              <a:rPr lang="en-US" altLang="zh-CN" sz="2400" b="1" dirty="0">
                <a:solidFill>
                  <a:srgbClr val="000000"/>
                </a:solidFill>
                <a:latin typeface="宋体" pitchFamily="2" charset="-122"/>
              </a:rPr>
              <a:t>）</a:t>
            </a:r>
            <a:r>
              <a:rPr lang="zh-CN" altLang="en-US" sz="2400" b="1" dirty="0">
                <a:solidFill>
                  <a:srgbClr val="000000"/>
                </a:solidFill>
                <a:latin typeface="宋体" pitchFamily="2" charset="-122"/>
              </a:rPr>
              <a:t>   厘米。</a:t>
            </a:r>
          </a:p>
        </p:txBody>
      </p:sp>
      <p:sp>
        <p:nvSpPr>
          <p:cNvPr id="23574" name="Rectangle 71"/>
          <p:cNvSpPr/>
          <p:nvPr/>
        </p:nvSpPr>
        <p:spPr>
          <a:xfrm>
            <a:off x="3990975" y="2720975"/>
            <a:ext cx="65246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zh-CN" altLang="en-US" sz="2400" b="1" dirty="0">
                <a:solidFill>
                  <a:srgbClr val="000000"/>
                </a:solidFill>
                <a:latin typeface="Times New Roman" pitchFamily="18" charset="0"/>
              </a:rPr>
              <a:t>、</a:t>
            </a:r>
          </a:p>
        </p:txBody>
      </p:sp>
      <p:sp>
        <p:nvSpPr>
          <p:cNvPr id="23575" name="Text Box 72"/>
          <p:cNvSpPr txBox="1"/>
          <p:nvPr/>
        </p:nvSpPr>
        <p:spPr>
          <a:xfrm>
            <a:off x="3330575" y="2679700"/>
            <a:ext cx="358775" cy="508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700" b="1" dirty="0">
                <a:solidFill>
                  <a:srgbClr val="EF2813"/>
                </a:solidFill>
                <a:latin typeface="黑体" pitchFamily="49" charset="-122"/>
                <a:ea typeface="黑体" pitchFamily="49" charset="-122"/>
              </a:rPr>
              <a:t>5</a:t>
            </a:r>
            <a:endParaRPr lang="zh-CN" altLang="en-US" sz="2700" b="1" dirty="0">
              <a:solidFill>
                <a:srgbClr val="EF2813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3576" name="Line 73"/>
          <p:cNvSpPr/>
          <p:nvPr/>
        </p:nvSpPr>
        <p:spPr>
          <a:xfrm>
            <a:off x="3373438" y="2762250"/>
            <a:ext cx="271462" cy="322263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3577" name="Text Box 74"/>
          <p:cNvSpPr txBox="1"/>
          <p:nvPr/>
        </p:nvSpPr>
        <p:spPr>
          <a:xfrm>
            <a:off x="6677025" y="2644775"/>
            <a:ext cx="533400" cy="508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700" b="1" dirty="0">
                <a:solidFill>
                  <a:srgbClr val="EF2813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sz="2700" b="1" dirty="0">
                <a:solidFill>
                  <a:srgbClr val="EF2813"/>
                </a:solidFill>
                <a:latin typeface="黑体" pitchFamily="49" charset="-122"/>
                <a:ea typeface="黑体" pitchFamily="49" charset="-122"/>
              </a:rPr>
              <a:t>1</a:t>
            </a:r>
            <a:endParaRPr lang="zh-CN" altLang="en-US" sz="2700" b="1" dirty="0">
              <a:solidFill>
                <a:srgbClr val="EF2813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3578" name="Line 75"/>
          <p:cNvSpPr/>
          <p:nvPr/>
        </p:nvSpPr>
        <p:spPr>
          <a:xfrm>
            <a:off x="6742113" y="2665413"/>
            <a:ext cx="400050" cy="45720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3" name="组合 5"/>
          <p:cNvGrpSpPr/>
          <p:nvPr/>
        </p:nvGrpSpPr>
        <p:grpSpPr>
          <a:xfrm>
            <a:off x="3254375" y="1509713"/>
            <a:ext cx="3035300" cy="473075"/>
            <a:chOff x="3259021" y="1513797"/>
            <a:chExt cx="3036022" cy="473355"/>
          </a:xfrm>
        </p:grpSpPr>
        <p:grpSp>
          <p:nvGrpSpPr>
            <p:cNvPr id="32826" name="组合 3"/>
            <p:cNvGrpSpPr/>
            <p:nvPr/>
          </p:nvGrpSpPr>
          <p:grpSpPr>
            <a:xfrm>
              <a:off x="5071646" y="1571654"/>
              <a:ext cx="1223397" cy="415498"/>
              <a:chOff x="4284707" y="1483950"/>
              <a:chExt cx="1223397" cy="415498"/>
            </a:xfrm>
          </p:grpSpPr>
          <p:sp>
            <p:nvSpPr>
              <p:cNvPr id="32830" name="Line 4"/>
              <p:cNvSpPr/>
              <p:nvPr/>
            </p:nvSpPr>
            <p:spPr>
              <a:xfrm>
                <a:off x="4284707" y="1899448"/>
                <a:ext cx="934199" cy="0"/>
              </a:xfrm>
              <a:prstGeom prst="line">
                <a:avLst/>
              </a:prstGeom>
              <a:ln w="571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2831" name="Text Box 6"/>
              <p:cNvSpPr txBox="1"/>
              <p:nvPr/>
            </p:nvSpPr>
            <p:spPr>
              <a:xfrm>
                <a:off x="4682728" y="1483950"/>
                <a:ext cx="825376" cy="41549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zh-CN" altLang="en-US" sz="2100" b="1" dirty="0">
                    <a:solidFill>
                      <a:srgbClr val="000000"/>
                    </a:solidFill>
                    <a:latin typeface="黑体" pitchFamily="49" charset="-122"/>
                    <a:ea typeface="黑体" pitchFamily="49" charset="-122"/>
                  </a:rPr>
                  <a:t>3</a:t>
                </a:r>
                <a:r>
                  <a:rPr lang="en-US" altLang="zh-CN" sz="2100" b="1" dirty="0">
                    <a:solidFill>
                      <a:srgbClr val="000000"/>
                    </a:solidFill>
                    <a:latin typeface="黑体" pitchFamily="49" charset="-122"/>
                    <a:ea typeface="黑体" pitchFamily="49" charset="-122"/>
                  </a:rPr>
                  <a:t>cm</a:t>
                </a:r>
              </a:p>
            </p:txBody>
          </p:sp>
        </p:grpSp>
        <p:grpSp>
          <p:nvGrpSpPr>
            <p:cNvPr id="32827" name="组合 2"/>
            <p:cNvGrpSpPr/>
            <p:nvPr/>
          </p:nvGrpSpPr>
          <p:grpSpPr>
            <a:xfrm>
              <a:off x="3259021" y="1513797"/>
              <a:ext cx="1812625" cy="473355"/>
              <a:chOff x="2477189" y="1429181"/>
              <a:chExt cx="1812625" cy="473355"/>
            </a:xfrm>
          </p:grpSpPr>
          <p:sp>
            <p:nvSpPr>
              <p:cNvPr id="32828" name="Line 4"/>
              <p:cNvSpPr/>
              <p:nvPr/>
            </p:nvSpPr>
            <p:spPr>
              <a:xfrm>
                <a:off x="2477189" y="1902536"/>
                <a:ext cx="1812625" cy="0"/>
              </a:xfrm>
              <a:prstGeom prst="line">
                <a:avLst/>
              </a:prstGeom>
              <a:ln w="57150" cap="flat" cmpd="sng">
                <a:solidFill>
                  <a:srgbClr val="0070C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2829" name="Text Box 6"/>
              <p:cNvSpPr txBox="1"/>
              <p:nvPr/>
            </p:nvSpPr>
            <p:spPr>
              <a:xfrm>
                <a:off x="2735089" y="1429181"/>
                <a:ext cx="825376" cy="41549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altLang="zh-CN" sz="2100" b="1" dirty="0">
                    <a:solidFill>
                      <a:srgbClr val="000000"/>
                    </a:solidFill>
                    <a:latin typeface="黑体" pitchFamily="49" charset="-122"/>
                    <a:ea typeface="黑体" pitchFamily="49" charset="-122"/>
                  </a:rPr>
                  <a:t>5cm</a:t>
                </a:r>
              </a:p>
            </p:txBody>
          </p:sp>
        </p:grpSp>
      </p:grpSp>
      <p:grpSp>
        <p:nvGrpSpPr>
          <p:cNvPr id="6" name="组合 4"/>
          <p:cNvGrpSpPr/>
          <p:nvPr/>
        </p:nvGrpSpPr>
        <p:grpSpPr>
          <a:xfrm>
            <a:off x="3190875" y="1366838"/>
            <a:ext cx="3216275" cy="542925"/>
            <a:chOff x="3200577" y="1330414"/>
            <a:chExt cx="3216576" cy="542229"/>
          </a:xfrm>
        </p:grpSpPr>
        <p:grpSp>
          <p:nvGrpSpPr>
            <p:cNvPr id="32820" name="组合 34"/>
            <p:cNvGrpSpPr/>
            <p:nvPr/>
          </p:nvGrpSpPr>
          <p:grpSpPr>
            <a:xfrm rot="-699100">
              <a:off x="3200577" y="1330414"/>
              <a:ext cx="1940325" cy="470267"/>
              <a:chOff x="2472082" y="1429181"/>
              <a:chExt cx="1812625" cy="470267"/>
            </a:xfrm>
          </p:grpSpPr>
          <p:sp>
            <p:nvSpPr>
              <p:cNvPr id="32824" name="Line 4"/>
              <p:cNvSpPr/>
              <p:nvPr/>
            </p:nvSpPr>
            <p:spPr>
              <a:xfrm>
                <a:off x="2472082" y="1899448"/>
                <a:ext cx="1812625" cy="0"/>
              </a:xfrm>
              <a:prstGeom prst="line">
                <a:avLst/>
              </a:prstGeom>
              <a:ln w="57150" cap="flat" cmpd="sng">
                <a:solidFill>
                  <a:srgbClr val="0070C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2825" name="Text Box 6"/>
              <p:cNvSpPr txBox="1"/>
              <p:nvPr/>
            </p:nvSpPr>
            <p:spPr>
              <a:xfrm>
                <a:off x="2735089" y="1429181"/>
                <a:ext cx="825376" cy="41549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altLang="zh-CN" sz="2100" b="1" dirty="0">
                    <a:solidFill>
                      <a:srgbClr val="000000"/>
                    </a:solidFill>
                    <a:latin typeface="黑体" pitchFamily="49" charset="-122"/>
                    <a:ea typeface="黑体" pitchFamily="49" charset="-122"/>
                  </a:rPr>
                  <a:t>6cm</a:t>
                </a:r>
              </a:p>
            </p:txBody>
          </p:sp>
        </p:grpSp>
        <p:grpSp>
          <p:nvGrpSpPr>
            <p:cNvPr id="32821" name="组合 43"/>
            <p:cNvGrpSpPr/>
            <p:nvPr/>
          </p:nvGrpSpPr>
          <p:grpSpPr>
            <a:xfrm rot="1537387">
              <a:off x="5193756" y="1457145"/>
              <a:ext cx="1223397" cy="415498"/>
              <a:chOff x="4284707" y="1483950"/>
              <a:chExt cx="1223397" cy="415498"/>
            </a:xfrm>
          </p:grpSpPr>
          <p:sp>
            <p:nvSpPr>
              <p:cNvPr id="32822" name="Line 4"/>
              <p:cNvSpPr/>
              <p:nvPr/>
            </p:nvSpPr>
            <p:spPr>
              <a:xfrm>
                <a:off x="4284707" y="1899448"/>
                <a:ext cx="934199" cy="0"/>
              </a:xfrm>
              <a:prstGeom prst="line">
                <a:avLst/>
              </a:prstGeom>
              <a:ln w="571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2823" name="Text Box 6"/>
              <p:cNvSpPr txBox="1"/>
              <p:nvPr/>
            </p:nvSpPr>
            <p:spPr>
              <a:xfrm>
                <a:off x="4682728" y="1483950"/>
                <a:ext cx="825376" cy="41549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zh-CN" altLang="en-US" sz="2100" b="1" dirty="0">
                    <a:solidFill>
                      <a:srgbClr val="000000"/>
                    </a:solidFill>
                    <a:latin typeface="黑体" pitchFamily="49" charset="-122"/>
                    <a:ea typeface="黑体" pitchFamily="49" charset="-122"/>
                  </a:rPr>
                  <a:t>3</a:t>
                </a:r>
                <a:r>
                  <a:rPr lang="en-US" altLang="zh-CN" sz="2100" b="1" dirty="0">
                    <a:solidFill>
                      <a:srgbClr val="000000"/>
                    </a:solidFill>
                    <a:latin typeface="黑体" pitchFamily="49" charset="-122"/>
                    <a:ea typeface="黑体" pitchFamily="49" charset="-122"/>
                  </a:rPr>
                  <a:t>cm</a:t>
                </a:r>
              </a:p>
            </p:txBody>
          </p:sp>
        </p:grpSp>
      </p:grpSp>
      <p:grpSp>
        <p:nvGrpSpPr>
          <p:cNvPr id="9" name="组合 6"/>
          <p:cNvGrpSpPr/>
          <p:nvPr/>
        </p:nvGrpSpPr>
        <p:grpSpPr>
          <a:xfrm>
            <a:off x="3109913" y="1030288"/>
            <a:ext cx="3044825" cy="1222375"/>
            <a:chOff x="3103280" y="1020672"/>
            <a:chExt cx="3045540" cy="1223397"/>
          </a:xfrm>
        </p:grpSpPr>
        <p:grpSp>
          <p:nvGrpSpPr>
            <p:cNvPr id="32814" name="组合 49"/>
            <p:cNvGrpSpPr/>
            <p:nvPr/>
          </p:nvGrpSpPr>
          <p:grpSpPr>
            <a:xfrm rot="-1193551">
              <a:off x="3103280" y="1203145"/>
              <a:ext cx="2240067" cy="528055"/>
              <a:chOff x="2472082" y="1429181"/>
              <a:chExt cx="1858796" cy="528055"/>
            </a:xfrm>
          </p:grpSpPr>
          <p:sp>
            <p:nvSpPr>
              <p:cNvPr id="32818" name="Line 4"/>
              <p:cNvSpPr/>
              <p:nvPr/>
            </p:nvSpPr>
            <p:spPr>
              <a:xfrm>
                <a:off x="2472082" y="1899447"/>
                <a:ext cx="1858796" cy="57789"/>
              </a:xfrm>
              <a:prstGeom prst="line">
                <a:avLst/>
              </a:prstGeom>
              <a:ln w="57150" cap="flat" cmpd="sng">
                <a:solidFill>
                  <a:srgbClr val="0070C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2819" name="Text Box 6"/>
              <p:cNvSpPr txBox="1"/>
              <p:nvPr/>
            </p:nvSpPr>
            <p:spPr>
              <a:xfrm>
                <a:off x="2735089" y="1429181"/>
                <a:ext cx="825376" cy="41549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altLang="zh-CN" sz="2100" b="1" dirty="0">
                    <a:solidFill>
                      <a:srgbClr val="000000"/>
                    </a:solidFill>
                    <a:latin typeface="黑体" pitchFamily="49" charset="-122"/>
                    <a:ea typeface="黑体" pitchFamily="49" charset="-122"/>
                  </a:rPr>
                  <a:t>7cm</a:t>
                </a:r>
              </a:p>
            </p:txBody>
          </p:sp>
        </p:grpSp>
        <p:grpSp>
          <p:nvGrpSpPr>
            <p:cNvPr id="32815" name="组合 50"/>
            <p:cNvGrpSpPr/>
            <p:nvPr/>
          </p:nvGrpSpPr>
          <p:grpSpPr>
            <a:xfrm rot="2755923">
              <a:off x="5329372" y="1424621"/>
              <a:ext cx="1223397" cy="415498"/>
              <a:chOff x="4284707" y="1483950"/>
              <a:chExt cx="1223397" cy="415498"/>
            </a:xfrm>
          </p:grpSpPr>
          <p:sp>
            <p:nvSpPr>
              <p:cNvPr id="32816" name="Line 4"/>
              <p:cNvSpPr/>
              <p:nvPr/>
            </p:nvSpPr>
            <p:spPr>
              <a:xfrm>
                <a:off x="4284707" y="1899448"/>
                <a:ext cx="934199" cy="0"/>
              </a:xfrm>
              <a:prstGeom prst="line">
                <a:avLst/>
              </a:prstGeom>
              <a:ln w="571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2817" name="Text Box 6"/>
              <p:cNvSpPr txBox="1"/>
              <p:nvPr/>
            </p:nvSpPr>
            <p:spPr>
              <a:xfrm>
                <a:off x="4682728" y="1483950"/>
                <a:ext cx="825376" cy="41549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zh-CN" altLang="en-US" sz="2100" b="1" dirty="0">
                    <a:solidFill>
                      <a:srgbClr val="000000"/>
                    </a:solidFill>
                    <a:latin typeface="黑体" pitchFamily="49" charset="-122"/>
                    <a:ea typeface="黑体" pitchFamily="49" charset="-122"/>
                  </a:rPr>
                  <a:t>3</a:t>
                </a:r>
                <a:r>
                  <a:rPr lang="en-US" altLang="zh-CN" sz="2100" b="1" dirty="0">
                    <a:solidFill>
                      <a:srgbClr val="000000"/>
                    </a:solidFill>
                    <a:latin typeface="黑体" pitchFamily="49" charset="-122"/>
                    <a:ea typeface="黑体" pitchFamily="49" charset="-122"/>
                  </a:rPr>
                  <a:t>cm</a:t>
                </a:r>
              </a:p>
            </p:txBody>
          </p:sp>
        </p:grpSp>
      </p:grpSp>
      <p:grpSp>
        <p:nvGrpSpPr>
          <p:cNvPr id="12" name="组合 9"/>
          <p:cNvGrpSpPr/>
          <p:nvPr/>
        </p:nvGrpSpPr>
        <p:grpSpPr>
          <a:xfrm>
            <a:off x="3067050" y="1077913"/>
            <a:ext cx="3248025" cy="1079500"/>
            <a:chOff x="3079180" y="1057887"/>
            <a:chExt cx="3247154" cy="1080404"/>
          </a:xfrm>
        </p:grpSpPr>
        <p:grpSp>
          <p:nvGrpSpPr>
            <p:cNvPr id="32808" name="组合 57"/>
            <p:cNvGrpSpPr/>
            <p:nvPr/>
          </p:nvGrpSpPr>
          <p:grpSpPr>
            <a:xfrm rot="-1213621">
              <a:off x="3079180" y="1078308"/>
              <a:ext cx="2731667" cy="528055"/>
              <a:chOff x="2472082" y="1429181"/>
              <a:chExt cx="1858796" cy="528055"/>
            </a:xfrm>
          </p:grpSpPr>
          <p:sp>
            <p:nvSpPr>
              <p:cNvPr id="32812" name="Line 4"/>
              <p:cNvSpPr/>
              <p:nvPr/>
            </p:nvSpPr>
            <p:spPr>
              <a:xfrm>
                <a:off x="2472082" y="1899447"/>
                <a:ext cx="1858796" cy="57789"/>
              </a:xfrm>
              <a:prstGeom prst="line">
                <a:avLst/>
              </a:prstGeom>
              <a:ln w="57150" cap="flat" cmpd="sng">
                <a:solidFill>
                  <a:srgbClr val="0070C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2813" name="Text Box 6"/>
              <p:cNvSpPr txBox="1"/>
              <p:nvPr/>
            </p:nvSpPr>
            <p:spPr>
              <a:xfrm>
                <a:off x="2735089" y="1429181"/>
                <a:ext cx="825376" cy="41549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altLang="zh-CN" sz="2100" b="1" dirty="0">
                    <a:solidFill>
                      <a:srgbClr val="000000"/>
                    </a:solidFill>
                    <a:latin typeface="黑体" pitchFamily="49" charset="-122"/>
                    <a:ea typeface="黑体" pitchFamily="49" charset="-122"/>
                  </a:rPr>
                  <a:t>8cm</a:t>
                </a:r>
              </a:p>
            </p:txBody>
          </p:sp>
        </p:grpSp>
        <p:grpSp>
          <p:nvGrpSpPr>
            <p:cNvPr id="32809" name="组合 58"/>
            <p:cNvGrpSpPr/>
            <p:nvPr/>
          </p:nvGrpSpPr>
          <p:grpSpPr>
            <a:xfrm rot="4696844">
              <a:off x="5578383" y="1390340"/>
              <a:ext cx="1080404" cy="415498"/>
              <a:chOff x="4156431" y="1178240"/>
              <a:chExt cx="1080404" cy="415498"/>
            </a:xfrm>
          </p:grpSpPr>
          <p:sp>
            <p:nvSpPr>
              <p:cNvPr id="32810" name="Line 4"/>
              <p:cNvSpPr/>
              <p:nvPr/>
            </p:nvSpPr>
            <p:spPr>
              <a:xfrm>
                <a:off x="4156431" y="1593243"/>
                <a:ext cx="934199" cy="0"/>
              </a:xfrm>
              <a:prstGeom prst="line">
                <a:avLst/>
              </a:prstGeom>
              <a:ln w="571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2811" name="Text Box 6"/>
              <p:cNvSpPr txBox="1"/>
              <p:nvPr/>
            </p:nvSpPr>
            <p:spPr>
              <a:xfrm>
                <a:off x="4411459" y="1178240"/>
                <a:ext cx="825376" cy="41549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zh-CN" altLang="en-US" sz="2100" b="1" dirty="0">
                    <a:solidFill>
                      <a:srgbClr val="000000"/>
                    </a:solidFill>
                    <a:latin typeface="黑体" pitchFamily="49" charset="-122"/>
                    <a:ea typeface="黑体" pitchFamily="49" charset="-122"/>
                  </a:rPr>
                  <a:t>3</a:t>
                </a:r>
                <a:r>
                  <a:rPr lang="en-US" altLang="zh-CN" sz="2100" b="1" dirty="0">
                    <a:solidFill>
                      <a:srgbClr val="000000"/>
                    </a:solidFill>
                    <a:latin typeface="黑体" pitchFamily="49" charset="-122"/>
                    <a:ea typeface="黑体" pitchFamily="49" charset="-122"/>
                  </a:rPr>
                  <a:t>cm</a:t>
                </a:r>
              </a:p>
            </p:txBody>
          </p:sp>
        </p:grpSp>
      </p:grpSp>
      <p:grpSp>
        <p:nvGrpSpPr>
          <p:cNvPr id="15" name="组合 8"/>
          <p:cNvGrpSpPr/>
          <p:nvPr/>
        </p:nvGrpSpPr>
        <p:grpSpPr>
          <a:xfrm>
            <a:off x="3135313" y="1128713"/>
            <a:ext cx="3338512" cy="1081087"/>
            <a:chOff x="3100998" y="1138245"/>
            <a:chExt cx="3338121" cy="1080404"/>
          </a:xfrm>
        </p:grpSpPr>
        <p:grpSp>
          <p:nvGrpSpPr>
            <p:cNvPr id="32802" name="组合 65"/>
            <p:cNvGrpSpPr/>
            <p:nvPr/>
          </p:nvGrpSpPr>
          <p:grpSpPr>
            <a:xfrm rot="-1135918">
              <a:off x="3100998" y="1210636"/>
              <a:ext cx="3064927" cy="415498"/>
              <a:chOff x="2479160" y="1429181"/>
              <a:chExt cx="1858796" cy="415498"/>
            </a:xfrm>
          </p:grpSpPr>
          <p:sp>
            <p:nvSpPr>
              <p:cNvPr id="32806" name="Line 4"/>
              <p:cNvSpPr/>
              <p:nvPr/>
            </p:nvSpPr>
            <p:spPr>
              <a:xfrm>
                <a:off x="2479160" y="1767098"/>
                <a:ext cx="1858796" cy="57789"/>
              </a:xfrm>
              <a:prstGeom prst="line">
                <a:avLst/>
              </a:prstGeom>
              <a:ln w="57150" cap="flat" cmpd="sng">
                <a:solidFill>
                  <a:srgbClr val="0070C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2807" name="Text Box 6"/>
              <p:cNvSpPr txBox="1"/>
              <p:nvPr/>
            </p:nvSpPr>
            <p:spPr>
              <a:xfrm>
                <a:off x="2735089" y="1429181"/>
                <a:ext cx="825376" cy="41549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altLang="zh-CN" sz="2100" dirty="0">
                    <a:solidFill>
                      <a:srgbClr val="000000"/>
                    </a:solidFill>
                    <a:latin typeface="黑体" pitchFamily="49" charset="-122"/>
                    <a:ea typeface="黑体" pitchFamily="49" charset="-122"/>
                  </a:rPr>
                  <a:t>9cm</a:t>
                </a:r>
              </a:p>
            </p:txBody>
          </p:sp>
        </p:grpSp>
        <p:grpSp>
          <p:nvGrpSpPr>
            <p:cNvPr id="32803" name="组合 66"/>
            <p:cNvGrpSpPr/>
            <p:nvPr/>
          </p:nvGrpSpPr>
          <p:grpSpPr>
            <a:xfrm rot="5957462">
              <a:off x="5691168" y="1470698"/>
              <a:ext cx="1080404" cy="415498"/>
              <a:chOff x="4156431" y="1178240"/>
              <a:chExt cx="1080404" cy="415498"/>
            </a:xfrm>
          </p:grpSpPr>
          <p:sp>
            <p:nvSpPr>
              <p:cNvPr id="32804" name="Line 4"/>
              <p:cNvSpPr/>
              <p:nvPr/>
            </p:nvSpPr>
            <p:spPr>
              <a:xfrm>
                <a:off x="4156431" y="1593243"/>
                <a:ext cx="934199" cy="0"/>
              </a:xfrm>
              <a:prstGeom prst="line">
                <a:avLst/>
              </a:prstGeom>
              <a:ln w="571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2805" name="Text Box 6"/>
              <p:cNvSpPr txBox="1"/>
              <p:nvPr/>
            </p:nvSpPr>
            <p:spPr>
              <a:xfrm>
                <a:off x="4411459" y="1178240"/>
                <a:ext cx="825376" cy="41549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zh-CN" altLang="en-US" sz="2100" dirty="0">
                    <a:solidFill>
                      <a:srgbClr val="000000"/>
                    </a:solidFill>
                    <a:latin typeface="黑体" pitchFamily="49" charset="-122"/>
                    <a:ea typeface="黑体" pitchFamily="49" charset="-122"/>
                  </a:rPr>
                  <a:t>3</a:t>
                </a:r>
                <a:r>
                  <a:rPr lang="en-US" altLang="zh-CN" sz="2100" dirty="0">
                    <a:solidFill>
                      <a:srgbClr val="000000"/>
                    </a:solidFill>
                    <a:latin typeface="黑体" pitchFamily="49" charset="-122"/>
                    <a:ea typeface="黑体" pitchFamily="49" charset="-122"/>
                  </a:rPr>
                  <a:t>cm</a:t>
                </a:r>
              </a:p>
            </p:txBody>
          </p:sp>
        </p:grpSp>
      </p:grpSp>
      <p:grpSp>
        <p:nvGrpSpPr>
          <p:cNvPr id="18" name="组合 10"/>
          <p:cNvGrpSpPr/>
          <p:nvPr/>
        </p:nvGrpSpPr>
        <p:grpSpPr>
          <a:xfrm>
            <a:off x="3168650" y="1311275"/>
            <a:ext cx="3768725" cy="908050"/>
            <a:chOff x="3203926" y="1322091"/>
            <a:chExt cx="3767480" cy="907910"/>
          </a:xfrm>
        </p:grpSpPr>
        <p:grpSp>
          <p:nvGrpSpPr>
            <p:cNvPr id="32796" name="组合 74"/>
            <p:cNvGrpSpPr/>
            <p:nvPr/>
          </p:nvGrpSpPr>
          <p:grpSpPr>
            <a:xfrm rot="-530223">
              <a:off x="3203926" y="1322091"/>
              <a:ext cx="3554558" cy="491680"/>
              <a:chOff x="2424626" y="1363578"/>
              <a:chExt cx="1858796" cy="491680"/>
            </a:xfrm>
          </p:grpSpPr>
          <p:sp>
            <p:nvSpPr>
              <p:cNvPr id="32800" name="Line 4"/>
              <p:cNvSpPr/>
              <p:nvPr/>
            </p:nvSpPr>
            <p:spPr>
              <a:xfrm>
                <a:off x="2424626" y="1797469"/>
                <a:ext cx="1858796" cy="57789"/>
              </a:xfrm>
              <a:prstGeom prst="line">
                <a:avLst/>
              </a:prstGeom>
              <a:ln w="57150" cap="flat" cmpd="sng">
                <a:solidFill>
                  <a:srgbClr val="0070C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2801" name="Text Box 6"/>
              <p:cNvSpPr txBox="1"/>
              <p:nvPr/>
            </p:nvSpPr>
            <p:spPr>
              <a:xfrm>
                <a:off x="3121580" y="1363578"/>
                <a:ext cx="825376" cy="41549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altLang="zh-CN" sz="2100" dirty="0">
                    <a:solidFill>
                      <a:srgbClr val="000000"/>
                    </a:solidFill>
                    <a:latin typeface="黑体" pitchFamily="49" charset="-122"/>
                    <a:ea typeface="黑体" pitchFamily="49" charset="-122"/>
                  </a:rPr>
                  <a:t>10cm</a:t>
                </a:r>
              </a:p>
            </p:txBody>
          </p:sp>
        </p:grpSp>
        <p:grpSp>
          <p:nvGrpSpPr>
            <p:cNvPr id="32797" name="组合 75"/>
            <p:cNvGrpSpPr/>
            <p:nvPr/>
          </p:nvGrpSpPr>
          <p:grpSpPr>
            <a:xfrm rot="8988610">
              <a:off x="5891002" y="1814503"/>
              <a:ext cx="1080404" cy="415498"/>
              <a:chOff x="4156431" y="1178240"/>
              <a:chExt cx="1080404" cy="415498"/>
            </a:xfrm>
          </p:grpSpPr>
          <p:sp>
            <p:nvSpPr>
              <p:cNvPr id="32798" name="Line 4"/>
              <p:cNvSpPr/>
              <p:nvPr/>
            </p:nvSpPr>
            <p:spPr>
              <a:xfrm>
                <a:off x="4156431" y="1593243"/>
                <a:ext cx="934199" cy="0"/>
              </a:xfrm>
              <a:prstGeom prst="line">
                <a:avLst/>
              </a:prstGeom>
              <a:ln w="571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2799" name="Text Box 6"/>
              <p:cNvSpPr txBox="1"/>
              <p:nvPr/>
            </p:nvSpPr>
            <p:spPr>
              <a:xfrm>
                <a:off x="4411459" y="1178240"/>
                <a:ext cx="825376" cy="41549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zh-CN" altLang="en-US" sz="2100" dirty="0">
                    <a:solidFill>
                      <a:srgbClr val="000000"/>
                    </a:solidFill>
                    <a:latin typeface="黑体" pitchFamily="49" charset="-122"/>
                    <a:ea typeface="黑体" pitchFamily="49" charset="-122"/>
                  </a:rPr>
                  <a:t>3</a:t>
                </a:r>
                <a:r>
                  <a:rPr lang="en-US" altLang="zh-CN" sz="2100" dirty="0">
                    <a:solidFill>
                      <a:srgbClr val="000000"/>
                    </a:solidFill>
                    <a:latin typeface="黑体" pitchFamily="49" charset="-122"/>
                    <a:ea typeface="黑体" pitchFamily="49" charset="-122"/>
                  </a:rPr>
                  <a:t>cm</a:t>
                </a:r>
              </a:p>
            </p:txBody>
          </p:sp>
        </p:grpSp>
      </p:grpSp>
      <p:grpSp>
        <p:nvGrpSpPr>
          <p:cNvPr id="21" name="组合 11"/>
          <p:cNvGrpSpPr/>
          <p:nvPr/>
        </p:nvGrpSpPr>
        <p:grpSpPr>
          <a:xfrm>
            <a:off x="3254375" y="1460500"/>
            <a:ext cx="3690938" cy="1014413"/>
            <a:chOff x="3256858" y="1453349"/>
            <a:chExt cx="3691661" cy="1014460"/>
          </a:xfrm>
        </p:grpSpPr>
        <p:grpSp>
          <p:nvGrpSpPr>
            <p:cNvPr id="32790" name="组合 83"/>
            <p:cNvGrpSpPr/>
            <p:nvPr/>
          </p:nvGrpSpPr>
          <p:grpSpPr>
            <a:xfrm rot="10800000">
              <a:off x="6011376" y="2019798"/>
              <a:ext cx="934199" cy="448011"/>
              <a:chOff x="4187919" y="1039670"/>
              <a:chExt cx="934199" cy="448011"/>
            </a:xfrm>
          </p:grpSpPr>
          <p:sp>
            <p:nvSpPr>
              <p:cNvPr id="32794" name="Line 4"/>
              <p:cNvSpPr/>
              <p:nvPr/>
            </p:nvSpPr>
            <p:spPr>
              <a:xfrm>
                <a:off x="4187919" y="1487681"/>
                <a:ext cx="934199" cy="0"/>
              </a:xfrm>
              <a:prstGeom prst="line">
                <a:avLst/>
              </a:prstGeom>
              <a:ln w="571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2795" name="Text Box 6"/>
              <p:cNvSpPr txBox="1"/>
              <p:nvPr/>
            </p:nvSpPr>
            <p:spPr>
              <a:xfrm rot="10800000">
                <a:off x="4248196" y="1039670"/>
                <a:ext cx="825376" cy="41549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zh-CN" altLang="en-US" sz="2100" dirty="0">
                    <a:solidFill>
                      <a:srgbClr val="000000"/>
                    </a:solidFill>
                    <a:latin typeface="黑体" pitchFamily="49" charset="-122"/>
                    <a:ea typeface="黑体" pitchFamily="49" charset="-122"/>
                  </a:rPr>
                  <a:t>3</a:t>
                </a:r>
                <a:r>
                  <a:rPr lang="en-US" altLang="zh-CN" sz="2100" dirty="0">
                    <a:solidFill>
                      <a:srgbClr val="000000"/>
                    </a:solidFill>
                    <a:latin typeface="黑体" pitchFamily="49" charset="-122"/>
                    <a:ea typeface="黑体" pitchFamily="49" charset="-122"/>
                  </a:rPr>
                  <a:t>cm</a:t>
                </a:r>
              </a:p>
            </p:txBody>
          </p:sp>
        </p:grpSp>
        <p:grpSp>
          <p:nvGrpSpPr>
            <p:cNvPr id="32791" name="组合 88"/>
            <p:cNvGrpSpPr/>
            <p:nvPr/>
          </p:nvGrpSpPr>
          <p:grpSpPr>
            <a:xfrm>
              <a:off x="3256858" y="1453349"/>
              <a:ext cx="3691661" cy="520899"/>
              <a:chOff x="2447020" y="1627655"/>
              <a:chExt cx="2757462" cy="520899"/>
            </a:xfrm>
          </p:grpSpPr>
          <p:sp>
            <p:nvSpPr>
              <p:cNvPr id="32792" name="Line 3"/>
              <p:cNvSpPr/>
              <p:nvPr/>
            </p:nvSpPr>
            <p:spPr>
              <a:xfrm flipV="1">
                <a:off x="2447020" y="2142379"/>
                <a:ext cx="2757462" cy="6175"/>
              </a:xfrm>
              <a:prstGeom prst="line">
                <a:avLst/>
              </a:prstGeom>
              <a:ln w="57150" cap="flat" cmpd="sng">
                <a:solidFill>
                  <a:srgbClr val="0070C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2793" name="Text Box 5"/>
              <p:cNvSpPr txBox="1"/>
              <p:nvPr/>
            </p:nvSpPr>
            <p:spPr>
              <a:xfrm>
                <a:off x="3622772" y="1627655"/>
                <a:ext cx="833747" cy="41609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altLang="zh-CN" sz="2100" b="1" dirty="0">
                    <a:solidFill>
                      <a:srgbClr val="000000"/>
                    </a:solidFill>
                    <a:latin typeface="黑体" pitchFamily="49" charset="-122"/>
                    <a:ea typeface="黑体" pitchFamily="49" charset="-122"/>
                  </a:rPr>
                  <a:t>11cm</a:t>
                </a:r>
              </a:p>
            </p:txBody>
          </p:sp>
        </p:grpSp>
      </p:grpSp>
      <p:sp>
        <p:nvSpPr>
          <p:cNvPr id="93" name="Rectangle 71"/>
          <p:cNvSpPr/>
          <p:nvPr/>
        </p:nvSpPr>
        <p:spPr>
          <a:xfrm>
            <a:off x="4498975" y="2709863"/>
            <a:ext cx="6540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</a:rPr>
              <a:t>7</a:t>
            </a:r>
            <a:r>
              <a:rPr lang="zh-CN" altLang="en-US" sz="2400" b="1" dirty="0">
                <a:solidFill>
                  <a:srgbClr val="000000"/>
                </a:solidFill>
                <a:latin typeface="Times New Roman" pitchFamily="18" charset="0"/>
              </a:rPr>
              <a:t>、</a:t>
            </a:r>
          </a:p>
        </p:txBody>
      </p:sp>
      <p:sp>
        <p:nvSpPr>
          <p:cNvPr id="94" name="Rectangle 71"/>
          <p:cNvSpPr/>
          <p:nvPr/>
        </p:nvSpPr>
        <p:spPr>
          <a:xfrm>
            <a:off x="4972050" y="2700338"/>
            <a:ext cx="6540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zh-CN" altLang="en-US" sz="2400" b="1" dirty="0">
                <a:solidFill>
                  <a:srgbClr val="000000"/>
                </a:solidFill>
                <a:latin typeface="Times New Roman" pitchFamily="18" charset="0"/>
              </a:rPr>
              <a:t>、</a:t>
            </a:r>
          </a:p>
        </p:txBody>
      </p:sp>
      <p:sp>
        <p:nvSpPr>
          <p:cNvPr id="95" name="Rectangle 71"/>
          <p:cNvSpPr/>
          <p:nvPr/>
        </p:nvSpPr>
        <p:spPr>
          <a:xfrm>
            <a:off x="5397500" y="2700338"/>
            <a:ext cx="65246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</a:rPr>
              <a:t>9</a:t>
            </a:r>
            <a:r>
              <a:rPr lang="zh-CN" altLang="en-US" sz="2400" b="1" dirty="0">
                <a:solidFill>
                  <a:srgbClr val="000000"/>
                </a:solidFill>
                <a:latin typeface="Times New Roman" pitchFamily="18" charset="0"/>
              </a:rPr>
              <a:t>、</a:t>
            </a:r>
          </a:p>
        </p:txBody>
      </p:sp>
      <p:sp>
        <p:nvSpPr>
          <p:cNvPr id="96" name="Rectangle 71"/>
          <p:cNvSpPr/>
          <p:nvPr/>
        </p:nvSpPr>
        <p:spPr>
          <a:xfrm>
            <a:off x="5830888" y="2692400"/>
            <a:ext cx="846137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</a:rPr>
              <a:t>10</a:t>
            </a:r>
            <a:r>
              <a:rPr lang="zh-CN" altLang="en-US" sz="2400" b="1" dirty="0">
                <a:solidFill>
                  <a:srgbClr val="000000"/>
                </a:solidFill>
                <a:latin typeface="Times New Roman" pitchFamily="18" charset="0"/>
              </a:rPr>
              <a:t>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3" grpId="0"/>
      <p:bldP spid="23574" grpId="0"/>
      <p:bldP spid="23575" grpId="0"/>
      <p:bldP spid="23577" grpId="0"/>
      <p:bldP spid="93" grpId="0"/>
      <p:bldP spid="94" grpId="0"/>
      <p:bldP spid="94" grpId="1"/>
      <p:bldP spid="95" grpId="0"/>
      <p:bldP spid="96" grpId="0"/>
      <p:bldP spid="9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0"/>
          <p:cNvSpPr/>
          <p:nvPr/>
        </p:nvSpPr>
        <p:spPr>
          <a:xfrm>
            <a:off x="560388" y="576263"/>
            <a:ext cx="1882775" cy="6000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3300" b="1" i="1" dirty="0">
                <a:solidFill>
                  <a:srgbClr val="FF0000"/>
                </a:solidFill>
                <a:latin typeface="宋体" pitchFamily="2" charset="-122"/>
              </a:rPr>
              <a:t>考考你：</a:t>
            </a:r>
          </a:p>
        </p:txBody>
      </p:sp>
      <p:sp>
        <p:nvSpPr>
          <p:cNvPr id="33795" name="Text Box 38"/>
          <p:cNvSpPr txBox="1"/>
          <p:nvPr/>
        </p:nvSpPr>
        <p:spPr>
          <a:xfrm>
            <a:off x="1646238" y="3490913"/>
            <a:ext cx="309562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endParaRPr lang="zh-CN" altLang="en-US" dirty="0">
              <a:latin typeface="Tahoma" pitchFamily="34" charset="0"/>
            </a:endParaRPr>
          </a:p>
        </p:txBody>
      </p:sp>
      <p:sp>
        <p:nvSpPr>
          <p:cNvPr id="33796" name="Text Box 60"/>
          <p:cNvSpPr txBox="1"/>
          <p:nvPr/>
        </p:nvSpPr>
        <p:spPr>
          <a:xfrm>
            <a:off x="1539875" y="2689225"/>
            <a:ext cx="817086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宋体" pitchFamily="2" charset="-122"/>
              </a:rPr>
              <a:t>蓝边可以是    （                </a:t>
            </a:r>
            <a:r>
              <a:rPr lang="en-US" altLang="zh-CN" sz="2400" b="1" dirty="0">
                <a:solidFill>
                  <a:srgbClr val="000000"/>
                </a:solidFill>
                <a:latin typeface="宋体" pitchFamily="2" charset="-122"/>
              </a:rPr>
              <a:t>）</a:t>
            </a:r>
            <a:r>
              <a:rPr lang="zh-CN" altLang="en-US" sz="2400" b="1" dirty="0">
                <a:solidFill>
                  <a:srgbClr val="000000"/>
                </a:solidFill>
                <a:latin typeface="宋体" pitchFamily="2" charset="-122"/>
              </a:rPr>
              <a:t>   厘米。</a:t>
            </a:r>
          </a:p>
        </p:txBody>
      </p:sp>
      <p:sp>
        <p:nvSpPr>
          <p:cNvPr id="33797" name="Rectangle 71"/>
          <p:cNvSpPr/>
          <p:nvPr/>
        </p:nvSpPr>
        <p:spPr>
          <a:xfrm>
            <a:off x="3990975" y="2720975"/>
            <a:ext cx="65246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zh-CN" altLang="en-US" sz="2400" b="1" dirty="0">
                <a:solidFill>
                  <a:srgbClr val="000000"/>
                </a:solidFill>
                <a:latin typeface="Times New Roman" pitchFamily="18" charset="0"/>
              </a:rPr>
              <a:t>、</a:t>
            </a:r>
          </a:p>
        </p:txBody>
      </p:sp>
      <p:sp>
        <p:nvSpPr>
          <p:cNvPr id="33798" name="Text Box 72"/>
          <p:cNvSpPr txBox="1"/>
          <p:nvPr/>
        </p:nvSpPr>
        <p:spPr>
          <a:xfrm>
            <a:off x="3330575" y="2679700"/>
            <a:ext cx="358775" cy="508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700" b="1" dirty="0">
                <a:solidFill>
                  <a:srgbClr val="EF2813"/>
                </a:solidFill>
                <a:latin typeface="黑体" pitchFamily="49" charset="-122"/>
                <a:ea typeface="黑体" pitchFamily="49" charset="-122"/>
              </a:rPr>
              <a:t>5</a:t>
            </a:r>
            <a:endParaRPr lang="zh-CN" altLang="en-US" sz="2700" b="1" dirty="0">
              <a:solidFill>
                <a:srgbClr val="EF2813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3799" name="Line 73"/>
          <p:cNvSpPr/>
          <p:nvPr/>
        </p:nvSpPr>
        <p:spPr>
          <a:xfrm>
            <a:off x="3373438" y="2762250"/>
            <a:ext cx="271462" cy="322263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3800" name="Text Box 74"/>
          <p:cNvSpPr txBox="1"/>
          <p:nvPr/>
        </p:nvSpPr>
        <p:spPr>
          <a:xfrm>
            <a:off x="6677025" y="2644775"/>
            <a:ext cx="533400" cy="508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700" b="1" dirty="0">
                <a:solidFill>
                  <a:srgbClr val="EF2813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sz="2700" b="1" dirty="0">
                <a:solidFill>
                  <a:srgbClr val="EF2813"/>
                </a:solidFill>
                <a:latin typeface="黑体" pitchFamily="49" charset="-122"/>
                <a:ea typeface="黑体" pitchFamily="49" charset="-122"/>
              </a:rPr>
              <a:t>1</a:t>
            </a:r>
            <a:endParaRPr lang="zh-CN" altLang="en-US" sz="2700" b="1" dirty="0">
              <a:solidFill>
                <a:srgbClr val="EF2813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3801" name="Line 75"/>
          <p:cNvSpPr/>
          <p:nvPr/>
        </p:nvSpPr>
        <p:spPr>
          <a:xfrm>
            <a:off x="6742113" y="2737168"/>
            <a:ext cx="400050" cy="45720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33802" name="组合 7"/>
          <p:cNvGrpSpPr/>
          <p:nvPr/>
        </p:nvGrpSpPr>
        <p:grpSpPr>
          <a:xfrm>
            <a:off x="925513" y="1431925"/>
            <a:ext cx="3035300" cy="1008063"/>
            <a:chOff x="1646238" y="943243"/>
            <a:chExt cx="3036022" cy="1007639"/>
          </a:xfrm>
        </p:grpSpPr>
        <p:grpSp>
          <p:nvGrpSpPr>
            <p:cNvPr id="33818" name="组合 1"/>
            <p:cNvGrpSpPr/>
            <p:nvPr/>
          </p:nvGrpSpPr>
          <p:grpSpPr>
            <a:xfrm>
              <a:off x="1646238" y="1472761"/>
              <a:ext cx="2757462" cy="478121"/>
              <a:chOff x="2466975" y="1934548"/>
              <a:chExt cx="2757462" cy="478121"/>
            </a:xfrm>
          </p:grpSpPr>
          <p:sp>
            <p:nvSpPr>
              <p:cNvPr id="33826" name="Line 3"/>
              <p:cNvSpPr/>
              <p:nvPr/>
            </p:nvSpPr>
            <p:spPr>
              <a:xfrm flipV="1">
                <a:off x="2466975" y="1934548"/>
                <a:ext cx="2757462" cy="6175"/>
              </a:xfrm>
              <a:prstGeom prst="line">
                <a:avLst/>
              </a:prstGeom>
              <a:ln w="57150" cap="flat" cmpd="sng">
                <a:solidFill>
                  <a:srgbClr val="FF93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3827" name="Text Box 5"/>
              <p:cNvSpPr txBox="1"/>
              <p:nvPr/>
            </p:nvSpPr>
            <p:spPr>
              <a:xfrm>
                <a:off x="3598219" y="1996573"/>
                <a:ext cx="833747" cy="41609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altLang="zh-CN" sz="2100" b="1" dirty="0">
                    <a:solidFill>
                      <a:srgbClr val="000000"/>
                    </a:solidFill>
                    <a:latin typeface="黑体" pitchFamily="49" charset="-122"/>
                    <a:ea typeface="黑体" pitchFamily="49" charset="-122"/>
                  </a:rPr>
                  <a:t>8cm</a:t>
                </a:r>
              </a:p>
            </p:txBody>
          </p:sp>
        </p:grpSp>
        <p:grpSp>
          <p:nvGrpSpPr>
            <p:cNvPr id="33819" name="组合 5"/>
            <p:cNvGrpSpPr/>
            <p:nvPr/>
          </p:nvGrpSpPr>
          <p:grpSpPr>
            <a:xfrm>
              <a:off x="1646238" y="943243"/>
              <a:ext cx="3036022" cy="473355"/>
              <a:chOff x="3259021" y="1513797"/>
              <a:chExt cx="3036022" cy="473355"/>
            </a:xfrm>
          </p:grpSpPr>
          <p:grpSp>
            <p:nvGrpSpPr>
              <p:cNvPr id="33820" name="组合 3"/>
              <p:cNvGrpSpPr/>
              <p:nvPr/>
            </p:nvGrpSpPr>
            <p:grpSpPr>
              <a:xfrm>
                <a:off x="5071646" y="1571654"/>
                <a:ext cx="1223397" cy="415498"/>
                <a:chOff x="4284707" y="1483950"/>
                <a:chExt cx="1223397" cy="415498"/>
              </a:xfrm>
            </p:grpSpPr>
            <p:sp>
              <p:nvSpPr>
                <p:cNvPr id="33824" name="Line 4"/>
                <p:cNvSpPr/>
                <p:nvPr/>
              </p:nvSpPr>
              <p:spPr>
                <a:xfrm>
                  <a:off x="4284707" y="1899448"/>
                  <a:ext cx="934199" cy="0"/>
                </a:xfrm>
                <a:prstGeom prst="line">
                  <a:avLst/>
                </a:prstGeom>
                <a:ln w="5715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3825" name="Text Box 6"/>
                <p:cNvSpPr txBox="1"/>
                <p:nvPr/>
              </p:nvSpPr>
              <p:spPr>
                <a:xfrm>
                  <a:off x="4682728" y="1483950"/>
                  <a:ext cx="825376" cy="41549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zh-CN" altLang="en-US" sz="2100" b="1" dirty="0">
                      <a:solidFill>
                        <a:srgbClr val="000000"/>
                      </a:solidFill>
                      <a:latin typeface="黑体" pitchFamily="49" charset="-122"/>
                      <a:ea typeface="黑体" pitchFamily="49" charset="-122"/>
                    </a:rPr>
                    <a:t>3</a:t>
                  </a:r>
                  <a:r>
                    <a:rPr lang="en-US" altLang="zh-CN" sz="2100" b="1" dirty="0">
                      <a:solidFill>
                        <a:srgbClr val="000000"/>
                      </a:solidFill>
                      <a:latin typeface="黑体" pitchFamily="49" charset="-122"/>
                      <a:ea typeface="黑体" pitchFamily="49" charset="-122"/>
                    </a:rPr>
                    <a:t>cm</a:t>
                  </a:r>
                </a:p>
              </p:txBody>
            </p:sp>
          </p:grpSp>
          <p:grpSp>
            <p:nvGrpSpPr>
              <p:cNvPr id="33821" name="组合 2"/>
              <p:cNvGrpSpPr/>
              <p:nvPr/>
            </p:nvGrpSpPr>
            <p:grpSpPr>
              <a:xfrm>
                <a:off x="3259021" y="1513797"/>
                <a:ext cx="1812625" cy="473355"/>
                <a:chOff x="2477189" y="1429181"/>
                <a:chExt cx="1812625" cy="473355"/>
              </a:xfrm>
            </p:grpSpPr>
            <p:sp>
              <p:nvSpPr>
                <p:cNvPr id="33822" name="Line 4"/>
                <p:cNvSpPr/>
                <p:nvPr/>
              </p:nvSpPr>
              <p:spPr>
                <a:xfrm>
                  <a:off x="2477189" y="1902536"/>
                  <a:ext cx="1812625" cy="0"/>
                </a:xfrm>
                <a:prstGeom prst="line">
                  <a:avLst/>
                </a:prstGeom>
                <a:ln w="57150" cap="flat" cmpd="sng">
                  <a:solidFill>
                    <a:srgbClr val="0070C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3823" name="Text Box 6"/>
                <p:cNvSpPr txBox="1"/>
                <p:nvPr/>
              </p:nvSpPr>
              <p:spPr>
                <a:xfrm>
                  <a:off x="2735089" y="1429181"/>
                  <a:ext cx="825376" cy="41549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en-US" altLang="zh-CN" sz="2100" b="1" dirty="0">
                      <a:solidFill>
                        <a:srgbClr val="000000"/>
                      </a:solidFill>
                      <a:latin typeface="黑体" pitchFamily="49" charset="-122"/>
                      <a:ea typeface="黑体" pitchFamily="49" charset="-122"/>
                    </a:rPr>
                    <a:t>5cm</a:t>
                  </a:r>
                </a:p>
              </p:txBody>
            </p:sp>
          </p:grpSp>
        </p:grpSp>
      </p:grpSp>
      <p:sp>
        <p:nvSpPr>
          <p:cNvPr id="33803" name="Rectangle 71"/>
          <p:cNvSpPr/>
          <p:nvPr/>
        </p:nvSpPr>
        <p:spPr>
          <a:xfrm>
            <a:off x="4498975" y="2709863"/>
            <a:ext cx="6540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</a:rPr>
              <a:t>7</a:t>
            </a:r>
            <a:r>
              <a:rPr lang="zh-CN" altLang="en-US" sz="2400" b="1" dirty="0">
                <a:solidFill>
                  <a:srgbClr val="000000"/>
                </a:solidFill>
                <a:latin typeface="Times New Roman" pitchFamily="18" charset="0"/>
              </a:rPr>
              <a:t>、</a:t>
            </a:r>
          </a:p>
        </p:txBody>
      </p:sp>
      <p:sp>
        <p:nvSpPr>
          <p:cNvPr id="33804" name="Rectangle 71"/>
          <p:cNvSpPr/>
          <p:nvPr/>
        </p:nvSpPr>
        <p:spPr>
          <a:xfrm>
            <a:off x="4972050" y="2700338"/>
            <a:ext cx="6540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zh-CN" altLang="en-US" sz="2400" b="1" dirty="0">
                <a:solidFill>
                  <a:srgbClr val="000000"/>
                </a:solidFill>
                <a:latin typeface="Times New Roman" pitchFamily="18" charset="0"/>
              </a:rPr>
              <a:t>、</a:t>
            </a:r>
          </a:p>
        </p:txBody>
      </p:sp>
      <p:sp>
        <p:nvSpPr>
          <p:cNvPr id="33805" name="Rectangle 71"/>
          <p:cNvSpPr/>
          <p:nvPr/>
        </p:nvSpPr>
        <p:spPr>
          <a:xfrm>
            <a:off x="5397500" y="2700338"/>
            <a:ext cx="65246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</a:rPr>
              <a:t>9</a:t>
            </a:r>
            <a:r>
              <a:rPr lang="zh-CN" altLang="en-US" sz="2400" b="1" dirty="0">
                <a:solidFill>
                  <a:srgbClr val="000000"/>
                </a:solidFill>
                <a:latin typeface="Times New Roman" pitchFamily="18" charset="0"/>
              </a:rPr>
              <a:t>、</a:t>
            </a:r>
          </a:p>
        </p:txBody>
      </p:sp>
      <p:sp>
        <p:nvSpPr>
          <p:cNvPr id="33806" name="Rectangle 71"/>
          <p:cNvSpPr/>
          <p:nvPr/>
        </p:nvSpPr>
        <p:spPr>
          <a:xfrm>
            <a:off x="5830888" y="2692400"/>
            <a:ext cx="846137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</a:rPr>
              <a:t>10</a:t>
            </a:r>
            <a:r>
              <a:rPr lang="zh-CN" altLang="en-US" sz="2400" b="1" dirty="0">
                <a:solidFill>
                  <a:srgbClr val="000000"/>
                </a:solidFill>
                <a:latin typeface="Times New Roman" pitchFamily="18" charset="0"/>
              </a:rPr>
              <a:t>、</a:t>
            </a:r>
          </a:p>
        </p:txBody>
      </p:sp>
      <p:grpSp>
        <p:nvGrpSpPr>
          <p:cNvPr id="33807" name="组合 12"/>
          <p:cNvGrpSpPr/>
          <p:nvPr/>
        </p:nvGrpSpPr>
        <p:grpSpPr>
          <a:xfrm>
            <a:off x="5143500" y="1390650"/>
            <a:ext cx="3692525" cy="1049338"/>
            <a:chOff x="5041600" y="1435234"/>
            <a:chExt cx="3691661" cy="1049846"/>
          </a:xfrm>
        </p:grpSpPr>
        <p:grpSp>
          <p:nvGrpSpPr>
            <p:cNvPr id="33808" name="组合 11"/>
            <p:cNvGrpSpPr/>
            <p:nvPr/>
          </p:nvGrpSpPr>
          <p:grpSpPr>
            <a:xfrm>
              <a:off x="5041600" y="1435234"/>
              <a:ext cx="3691661" cy="1014460"/>
              <a:chOff x="3256858" y="1453349"/>
              <a:chExt cx="3691661" cy="1014460"/>
            </a:xfrm>
          </p:grpSpPr>
          <p:grpSp>
            <p:nvGrpSpPr>
              <p:cNvPr id="33812" name="组合 83"/>
              <p:cNvGrpSpPr/>
              <p:nvPr/>
            </p:nvGrpSpPr>
            <p:grpSpPr>
              <a:xfrm rot="10800000">
                <a:off x="6011376" y="2019798"/>
                <a:ext cx="934199" cy="448011"/>
                <a:chOff x="4187919" y="1039670"/>
                <a:chExt cx="934199" cy="448011"/>
              </a:xfrm>
            </p:grpSpPr>
            <p:sp>
              <p:nvSpPr>
                <p:cNvPr id="33816" name="Line 4"/>
                <p:cNvSpPr/>
                <p:nvPr/>
              </p:nvSpPr>
              <p:spPr>
                <a:xfrm>
                  <a:off x="4187919" y="1487681"/>
                  <a:ext cx="934199" cy="0"/>
                </a:xfrm>
                <a:prstGeom prst="line">
                  <a:avLst/>
                </a:prstGeom>
                <a:ln w="5715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3817" name="Text Box 6"/>
                <p:cNvSpPr txBox="1"/>
                <p:nvPr/>
              </p:nvSpPr>
              <p:spPr>
                <a:xfrm rot="10800000">
                  <a:off x="4248196" y="1039670"/>
                  <a:ext cx="825376" cy="41549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zh-CN" altLang="en-US" sz="2100" dirty="0">
                      <a:solidFill>
                        <a:srgbClr val="000000"/>
                      </a:solidFill>
                      <a:latin typeface="黑体" pitchFamily="49" charset="-122"/>
                      <a:ea typeface="黑体" pitchFamily="49" charset="-122"/>
                    </a:rPr>
                    <a:t>3</a:t>
                  </a:r>
                  <a:r>
                    <a:rPr lang="en-US" altLang="zh-CN" sz="2100" dirty="0">
                      <a:solidFill>
                        <a:srgbClr val="000000"/>
                      </a:solidFill>
                      <a:latin typeface="黑体" pitchFamily="49" charset="-122"/>
                      <a:ea typeface="黑体" pitchFamily="49" charset="-122"/>
                    </a:rPr>
                    <a:t>cm</a:t>
                  </a:r>
                </a:p>
              </p:txBody>
            </p:sp>
          </p:grpSp>
          <p:grpSp>
            <p:nvGrpSpPr>
              <p:cNvPr id="33813" name="组合 88"/>
              <p:cNvGrpSpPr/>
              <p:nvPr/>
            </p:nvGrpSpPr>
            <p:grpSpPr>
              <a:xfrm>
                <a:off x="3256858" y="1453349"/>
                <a:ext cx="3691661" cy="520899"/>
                <a:chOff x="2447020" y="1627655"/>
                <a:chExt cx="2757462" cy="520899"/>
              </a:xfrm>
            </p:grpSpPr>
            <p:sp>
              <p:nvSpPr>
                <p:cNvPr id="33814" name="Line 3"/>
                <p:cNvSpPr/>
                <p:nvPr/>
              </p:nvSpPr>
              <p:spPr>
                <a:xfrm flipV="1">
                  <a:off x="2447020" y="2142379"/>
                  <a:ext cx="2757462" cy="6175"/>
                </a:xfrm>
                <a:prstGeom prst="line">
                  <a:avLst/>
                </a:prstGeom>
                <a:ln w="57150" cap="flat" cmpd="sng">
                  <a:solidFill>
                    <a:srgbClr val="0070C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3815" name="Text Box 5"/>
                <p:cNvSpPr txBox="1"/>
                <p:nvPr/>
              </p:nvSpPr>
              <p:spPr>
                <a:xfrm>
                  <a:off x="3622772" y="1627655"/>
                  <a:ext cx="833747" cy="41609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en-US" altLang="zh-CN" sz="2100" b="1" dirty="0">
                      <a:solidFill>
                        <a:srgbClr val="000000"/>
                      </a:solidFill>
                      <a:latin typeface="黑体" pitchFamily="49" charset="-122"/>
                      <a:ea typeface="黑体" pitchFamily="49" charset="-122"/>
                    </a:rPr>
                    <a:t>11cm</a:t>
                  </a:r>
                </a:p>
              </p:txBody>
            </p:sp>
          </p:grpSp>
        </p:grpSp>
        <p:grpSp>
          <p:nvGrpSpPr>
            <p:cNvPr id="33809" name="组合 71"/>
            <p:cNvGrpSpPr/>
            <p:nvPr/>
          </p:nvGrpSpPr>
          <p:grpSpPr>
            <a:xfrm>
              <a:off x="5041600" y="2006959"/>
              <a:ext cx="2757462" cy="478121"/>
              <a:chOff x="2466975" y="1934548"/>
              <a:chExt cx="2757462" cy="478121"/>
            </a:xfrm>
          </p:grpSpPr>
          <p:sp>
            <p:nvSpPr>
              <p:cNvPr id="33810" name="Line 3"/>
              <p:cNvSpPr/>
              <p:nvPr/>
            </p:nvSpPr>
            <p:spPr>
              <a:xfrm flipV="1">
                <a:off x="2466975" y="1934548"/>
                <a:ext cx="2757462" cy="6175"/>
              </a:xfrm>
              <a:prstGeom prst="line">
                <a:avLst/>
              </a:prstGeom>
              <a:ln w="57150" cap="flat" cmpd="sng">
                <a:solidFill>
                  <a:srgbClr val="FF93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3811" name="Text Box 5"/>
              <p:cNvSpPr txBox="1"/>
              <p:nvPr/>
            </p:nvSpPr>
            <p:spPr>
              <a:xfrm>
                <a:off x="3598219" y="1996573"/>
                <a:ext cx="833747" cy="41609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altLang="zh-CN" sz="2100" b="1" dirty="0">
                    <a:solidFill>
                      <a:srgbClr val="000000"/>
                    </a:solidFill>
                    <a:latin typeface="黑体" pitchFamily="49" charset="-122"/>
                    <a:ea typeface="黑体" pitchFamily="49" charset="-122"/>
                  </a:rPr>
                  <a:t>8cm</a:t>
                </a:r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4815840" y="3352165"/>
            <a:ext cx="15284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 b="1" dirty="0">
                <a:solidFill>
                  <a:srgbClr val="0070C0"/>
                </a:solidFill>
                <a:latin typeface="楷体" charset="-122"/>
                <a:ea typeface="楷体" charset="-122"/>
              </a:rPr>
              <a:t>蓝边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07765" y="3326765"/>
            <a:ext cx="15284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楷体" charset="-122"/>
                <a:ea typeface="楷体" charset="-122"/>
              </a:rPr>
              <a:t>&lt;</a:t>
            </a:r>
          </a:p>
        </p:txBody>
      </p:sp>
      <p:sp>
        <p:nvSpPr>
          <p:cNvPr id="5" name="Text Box 72"/>
          <p:cNvSpPr txBox="1"/>
          <p:nvPr/>
        </p:nvSpPr>
        <p:spPr>
          <a:xfrm>
            <a:off x="3343275" y="2674620"/>
            <a:ext cx="358775" cy="508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700" b="1" dirty="0">
                <a:solidFill>
                  <a:srgbClr val="EF2813"/>
                </a:solidFill>
                <a:latin typeface="黑体" pitchFamily="49" charset="-122"/>
                <a:ea typeface="黑体" pitchFamily="49" charset="-122"/>
              </a:rPr>
              <a:t>5</a:t>
            </a:r>
            <a:endParaRPr lang="zh-CN" altLang="en-US" sz="2700" b="1" dirty="0">
              <a:solidFill>
                <a:srgbClr val="EF2813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27725" y="3263265"/>
            <a:ext cx="15284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楷体" charset="-122"/>
                <a:ea typeface="楷体" charset="-122"/>
              </a:rPr>
              <a:t>  &lt;</a:t>
            </a:r>
          </a:p>
        </p:txBody>
      </p:sp>
      <p:sp>
        <p:nvSpPr>
          <p:cNvPr id="7" name="Text Box 74"/>
          <p:cNvSpPr txBox="1"/>
          <p:nvPr/>
        </p:nvSpPr>
        <p:spPr>
          <a:xfrm>
            <a:off x="6671945" y="2651125"/>
            <a:ext cx="533400" cy="508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700" b="1" dirty="0">
                <a:solidFill>
                  <a:srgbClr val="EF2813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sz="2700" b="1" dirty="0">
                <a:solidFill>
                  <a:srgbClr val="EF2813"/>
                </a:solidFill>
                <a:latin typeface="黑体" pitchFamily="49" charset="-122"/>
                <a:ea typeface="黑体" pitchFamily="49" charset="-122"/>
              </a:rPr>
              <a:t>1</a:t>
            </a:r>
            <a:endParaRPr lang="zh-CN" altLang="en-US" sz="2700" b="1" dirty="0">
              <a:solidFill>
                <a:srgbClr val="EF2813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005455" y="3909695"/>
            <a:ext cx="15284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charset="-122"/>
                <a:ea typeface="楷体" charset="-122"/>
              </a:rPr>
              <a:t>8</a:t>
            </a:r>
            <a:r>
              <a:rPr lang="zh-CN" altLang="zh-CN" sz="2400" b="1" dirty="0">
                <a:solidFill>
                  <a:srgbClr val="FF0000"/>
                </a:solidFill>
                <a:latin typeface="楷体" charset="-122"/>
                <a:ea typeface="楷体" charset="-122"/>
              </a:rPr>
              <a:t>－</a:t>
            </a:r>
            <a:r>
              <a:rPr lang="en-US" altLang="zh-CN" sz="2400" b="1" dirty="0">
                <a:solidFill>
                  <a:srgbClr val="FF0000"/>
                </a:solidFill>
                <a:latin typeface="楷体" charset="-122"/>
                <a:ea typeface="楷体" charset="-122"/>
              </a:rPr>
              <a:t>3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588125" y="3933190"/>
            <a:ext cx="15284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charset="-122"/>
                <a:ea typeface="楷体" charset="-122"/>
              </a:rPr>
              <a:t>8</a:t>
            </a:r>
            <a:r>
              <a:rPr lang="zh-CN" altLang="en-US" sz="2400" b="1" dirty="0">
                <a:solidFill>
                  <a:srgbClr val="FF0000"/>
                </a:solidFill>
                <a:latin typeface="楷体" charset="-122"/>
                <a:ea typeface="楷体" charset="-122"/>
              </a:rPr>
              <a:t>＋</a:t>
            </a:r>
            <a:r>
              <a:rPr lang="en-US" altLang="zh-CN" sz="2400" b="1" dirty="0">
                <a:solidFill>
                  <a:srgbClr val="FF0000"/>
                </a:solidFill>
                <a:latin typeface="楷体" charset="-122"/>
                <a:ea typeface="楷体" charset="-122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15816" y="401191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两边之差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588224" y="401191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两边之和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333333 0.140617 " pathEditMode="relative" rAng="0" ptsTypes="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104167 0.11716 " pathEditMode="relative" rAng="0" ptsTypes="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5" grpId="1"/>
      <p:bldP spid="5" grpId="2"/>
      <p:bldP spid="6" grpId="0"/>
      <p:bldP spid="7" grpId="0"/>
      <p:bldP spid="7" grpId="1"/>
      <p:bldP spid="7" grpId="2"/>
      <p:bldP spid="8" grpId="0"/>
      <p:bldP spid="8" grpId="1"/>
      <p:bldP spid="9" grpId="0"/>
      <p:bldP spid="9" grpId="1"/>
      <p:bldP spid="43" grpId="0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文本框 2"/>
          <p:cNvSpPr txBox="1"/>
          <p:nvPr/>
        </p:nvSpPr>
        <p:spPr>
          <a:xfrm>
            <a:off x="7213600" y="-990600"/>
            <a:ext cx="184150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 lang="zh-CN" altLang="en-US" dirty="0">
              <a:latin typeface="Arial" pitchFamily="34" charset="0"/>
            </a:endParaRPr>
          </a:p>
        </p:txBody>
      </p:sp>
      <p:sp>
        <p:nvSpPr>
          <p:cNvPr id="33794" name="Rectangle 20"/>
          <p:cNvSpPr/>
          <p:nvPr/>
        </p:nvSpPr>
        <p:spPr>
          <a:xfrm>
            <a:off x="323533" y="483553"/>
            <a:ext cx="1866900" cy="59880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3300" b="1" i="1" dirty="0">
                <a:solidFill>
                  <a:srgbClr val="FF0000"/>
                </a:solidFill>
                <a:latin typeface="宋体" pitchFamily="2" charset="-122"/>
              </a:rPr>
              <a:t>挑战题：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23528" y="1347614"/>
            <a:ext cx="8602980" cy="1124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zh-CN" sz="2400" b="1" dirty="0">
                <a:latin typeface="宋体" pitchFamily="2" charset="-122"/>
                <a:ea typeface="宋体" pitchFamily="2" charset="-122"/>
              </a:rPr>
              <a:t>把一条长</a:t>
            </a:r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14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厘米的线段剪成</a:t>
            </a:r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3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段（每段都是整厘米数），围成一个三角形。可以怎么剪？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" name="Picture 1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CCC"/>
              </a:clrFrom>
              <a:clrTo>
                <a:srgbClr val="FFFC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2139702"/>
            <a:ext cx="2808287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13"/>
          <p:cNvSpPr txBox="1">
            <a:spLocks noChangeArrowheads="1"/>
          </p:cNvSpPr>
          <p:nvPr/>
        </p:nvSpPr>
        <p:spPr bwMode="auto">
          <a:xfrm>
            <a:off x="755576" y="1275606"/>
            <a:ext cx="79136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形状似座山，稳定性能坚。三杆首尾连，学问不简单。</a:t>
            </a:r>
            <a:endParaRPr lang="en-US" altLang="zh-CN" sz="2400" b="1" dirty="0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                                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——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打一图形</a:t>
            </a:r>
          </a:p>
        </p:txBody>
      </p:sp>
      <p:sp>
        <p:nvSpPr>
          <p:cNvPr id="4" name="TextBox 13"/>
          <p:cNvSpPr txBox="1">
            <a:spLocks noChangeArrowheads="1"/>
          </p:cNvSpPr>
          <p:nvPr/>
        </p:nvSpPr>
        <p:spPr bwMode="auto">
          <a:xfrm>
            <a:off x="4427910" y="1271563"/>
            <a:ext cx="9255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三杆</a:t>
            </a:r>
          </a:p>
        </p:txBody>
      </p:sp>
      <p:grpSp>
        <p:nvGrpSpPr>
          <p:cNvPr id="2" name="组合 13"/>
          <p:cNvGrpSpPr>
            <a:grpSpLocks/>
          </p:cNvGrpSpPr>
          <p:nvPr/>
        </p:nvGrpSpPr>
        <p:grpSpPr bwMode="auto">
          <a:xfrm>
            <a:off x="2066925" y="3062288"/>
            <a:ext cx="2835275" cy="1439862"/>
            <a:chOff x="5654715" y="4106380"/>
            <a:chExt cx="2835056" cy="1442343"/>
          </a:xfrm>
        </p:grpSpPr>
        <p:pic>
          <p:nvPicPr>
            <p:cNvPr id="26629" name="Picture 1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9180037" flipV="1">
              <a:off x="5654715" y="4772984"/>
              <a:ext cx="1658324" cy="109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0" name="Picture 1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889279" flipV="1">
              <a:off x="7318008" y="4779965"/>
              <a:ext cx="1442343" cy="95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1" name="Picture 1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816552" y="5337293"/>
              <a:ext cx="2673219" cy="88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5075982" y="1271563"/>
            <a:ext cx="203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首尾连</a:t>
            </a:r>
          </a:p>
        </p:txBody>
      </p:sp>
      <p:grpSp>
        <p:nvGrpSpPr>
          <p:cNvPr id="3" name="组合 16"/>
          <p:cNvGrpSpPr>
            <a:grpSpLocks/>
          </p:cNvGrpSpPr>
          <p:nvPr/>
        </p:nvGrpSpPr>
        <p:grpSpPr bwMode="auto">
          <a:xfrm>
            <a:off x="5148263" y="3062288"/>
            <a:ext cx="2835275" cy="1439862"/>
            <a:chOff x="5654715" y="4106380"/>
            <a:chExt cx="2835056" cy="1442343"/>
          </a:xfrm>
        </p:grpSpPr>
        <p:pic>
          <p:nvPicPr>
            <p:cNvPr id="26634" name="Picture 1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9180037" flipV="1">
              <a:off x="5654715" y="4772984"/>
              <a:ext cx="1658324" cy="109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5" name="Picture 1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889279" flipV="1">
              <a:off x="6836005" y="4779965"/>
              <a:ext cx="1442343" cy="95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6" name="Picture 1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816552" y="5337293"/>
              <a:ext cx="2673219" cy="88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cxnSp>
        <p:nvCxnSpPr>
          <p:cNvPr id="2" name="直接箭头连接符 1"/>
          <p:cNvCxnSpPr/>
          <p:nvPr/>
        </p:nvCxnSpPr>
        <p:spPr>
          <a:xfrm>
            <a:off x="6300192" y="1707654"/>
            <a:ext cx="0" cy="2232248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1259632" y="1563638"/>
            <a:ext cx="0" cy="2232248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2195736" y="1563638"/>
            <a:ext cx="0" cy="2232248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58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3"/>
          <p:cNvSpPr txBox="1"/>
          <p:nvPr/>
        </p:nvSpPr>
        <p:spPr>
          <a:xfrm>
            <a:off x="899795" y="1635760"/>
            <a:ext cx="825246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任意三条线段一定能围成三角形吗？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文本框 2"/>
          <p:cNvSpPr txBox="1"/>
          <p:nvPr/>
        </p:nvSpPr>
        <p:spPr>
          <a:xfrm>
            <a:off x="7213600" y="-990600"/>
            <a:ext cx="184150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 lang="zh-CN" altLang="en-US" dirty="0">
              <a:latin typeface="Arial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07328" y="555625"/>
            <a:ext cx="2224405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实验要求：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67544" y="1127363"/>
            <a:ext cx="6040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ea typeface="华文楷体"/>
              </a:rPr>
              <a:t>1</a:t>
            </a:r>
            <a:r>
              <a:rPr lang="zh-CN" altLang="zh-CN" sz="2400" b="1" dirty="0" smtClean="0">
                <a:ea typeface="华文楷体"/>
              </a:rPr>
              <a:t>、</a:t>
            </a:r>
            <a:r>
              <a:rPr lang="zh-CN" altLang="en-US" sz="24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将刚才剪下的</a:t>
            </a:r>
            <a:r>
              <a:rPr lang="en-US" altLang="zh-CN" sz="24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3</a:t>
            </a:r>
            <a:r>
              <a:rPr lang="zh-CN" altLang="en-US" sz="24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条线段在白板上围一围。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67544" y="1625612"/>
            <a:ext cx="7882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ea typeface="华文楷体"/>
              </a:rPr>
              <a:t>2</a:t>
            </a:r>
            <a:r>
              <a:rPr lang="zh-CN" altLang="zh-CN" sz="2400" b="1" dirty="0" smtClean="0">
                <a:ea typeface="华文楷体"/>
              </a:rPr>
              <a:t>、</a:t>
            </a:r>
            <a:r>
              <a:rPr lang="zh-CN" altLang="en-US" sz="24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围好后，请用工字</a:t>
            </a:r>
            <a:r>
              <a:rPr lang="zh-CN" altLang="en-US" sz="2400" b="1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钉钉在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端点相连处</a:t>
            </a:r>
            <a:r>
              <a:rPr lang="zh-CN" altLang="en-US" sz="2400" b="1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。</a:t>
            </a:r>
            <a:endParaRPr lang="zh-CN" altLang="en-US" sz="2400" b="1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9471" y="2087277"/>
            <a:ext cx="307530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3</a:t>
            </a:r>
            <a:r>
              <a:rPr lang="zh-CN" altLang="en-US" sz="24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、把下表填写完成。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253018"/>
              </p:ext>
            </p:extLst>
          </p:nvPr>
        </p:nvGraphicFramePr>
        <p:xfrm>
          <a:off x="1187624" y="2547654"/>
          <a:ext cx="5760640" cy="1896305"/>
        </p:xfrm>
        <a:graphic>
          <a:graphicData uri="http://schemas.openxmlformats.org/drawingml/2006/table">
            <a:tbl>
              <a:tblPr/>
              <a:tblGrid>
                <a:gridCol w="1232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7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8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19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6000">
                <a:tc gridSpan="3"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Calibri"/>
                          <a:ea typeface="华文楷体"/>
                          <a:cs typeface="Times New Roman"/>
                        </a:rPr>
                        <a:t>线段的长度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latin typeface="Calibri"/>
                          <a:ea typeface="华文楷体"/>
                          <a:cs typeface="Times New Roman"/>
                        </a:rPr>
                        <a:t>能否围成三角形</a:t>
                      </a: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latin typeface="Calibri"/>
                          <a:ea typeface="华文楷体"/>
                          <a:cs typeface="Times New Roman"/>
                        </a:rPr>
                        <a:t>（能的</a:t>
                      </a:r>
                      <a:r>
                        <a:rPr lang="en-US" sz="1600" b="1" kern="100" dirty="0">
                          <a:latin typeface="Arial"/>
                          <a:ea typeface="华文楷体"/>
                          <a:cs typeface="Times New Roman"/>
                        </a:rPr>
                        <a:t>√</a:t>
                      </a:r>
                      <a:r>
                        <a:rPr lang="zh-CN" sz="1600" b="1" kern="100" dirty="0">
                          <a:latin typeface="Cambria"/>
                          <a:ea typeface="华文楷体"/>
                          <a:cs typeface="Cambria"/>
                        </a:rPr>
                        <a:t>不能的×</a:t>
                      </a:r>
                      <a:r>
                        <a:rPr lang="zh-CN" sz="1600" b="1" kern="100" dirty="0">
                          <a:latin typeface="Calibri"/>
                          <a:ea typeface="华文楷体"/>
                          <a:cs typeface="Times New Roman"/>
                        </a:rPr>
                        <a:t>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2831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Calibri"/>
                          <a:ea typeface="华文楷体"/>
                          <a:cs typeface="Times New Roman"/>
                        </a:rPr>
                        <a:t>第一条（</a:t>
                      </a:r>
                      <a:r>
                        <a:rPr lang="en-US" sz="1800" b="1" kern="100" dirty="0">
                          <a:latin typeface="宋体"/>
                          <a:ea typeface="华文楷体"/>
                          <a:cs typeface="宋体"/>
                        </a:rPr>
                        <a:t>cm</a:t>
                      </a:r>
                      <a:r>
                        <a:rPr lang="zh-CN" sz="1800" b="1" kern="100" dirty="0">
                          <a:latin typeface="Calibri"/>
                          <a:ea typeface="华文楷体"/>
                          <a:cs typeface="Times New Roman"/>
                        </a:rPr>
                        <a:t>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Calibri"/>
                          <a:ea typeface="华文楷体"/>
                          <a:cs typeface="Times New Roman"/>
                        </a:rPr>
                        <a:t>第二条（</a:t>
                      </a:r>
                      <a:r>
                        <a:rPr lang="en-US" sz="1800" b="1" kern="100" dirty="0">
                          <a:latin typeface="宋体"/>
                          <a:ea typeface="华文楷体"/>
                          <a:cs typeface="宋体"/>
                        </a:rPr>
                        <a:t>cm</a:t>
                      </a:r>
                      <a:r>
                        <a:rPr lang="zh-CN" sz="1800" b="1" kern="100" dirty="0">
                          <a:latin typeface="Calibri"/>
                          <a:ea typeface="华文楷体"/>
                          <a:cs typeface="Times New Roman"/>
                        </a:rPr>
                        <a:t>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Calibri"/>
                          <a:ea typeface="华文楷体"/>
                          <a:cs typeface="Times New Roman"/>
                        </a:rPr>
                        <a:t>第三条（</a:t>
                      </a:r>
                      <a:r>
                        <a:rPr lang="en-US" sz="1800" b="1" kern="100" dirty="0">
                          <a:latin typeface="宋体"/>
                          <a:ea typeface="华文楷体"/>
                          <a:cs typeface="宋体"/>
                        </a:rPr>
                        <a:t>cm</a:t>
                      </a:r>
                      <a:r>
                        <a:rPr lang="zh-CN" sz="1800" b="1" kern="100" dirty="0">
                          <a:latin typeface="Calibri"/>
                          <a:ea typeface="华文楷体"/>
                          <a:cs typeface="Times New Roman"/>
                        </a:rPr>
                        <a:t>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474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sz="11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sz="11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sz="11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sz="11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弧 12"/>
          <p:cNvSpPr/>
          <p:nvPr/>
        </p:nvSpPr>
        <p:spPr>
          <a:xfrm>
            <a:off x="-658812" y="0"/>
            <a:ext cx="5730875" cy="5730875"/>
          </a:xfrm>
          <a:prstGeom prst="arc">
            <a:avLst>
              <a:gd name="adj1" fmla="val 16200000"/>
              <a:gd name="adj2" fmla="val 21486400"/>
            </a:avLst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弧 13"/>
          <p:cNvSpPr/>
          <p:nvPr/>
        </p:nvSpPr>
        <p:spPr>
          <a:xfrm rot="14994687">
            <a:off x="5033169" y="1318419"/>
            <a:ext cx="3328988" cy="3209925"/>
          </a:xfrm>
          <a:prstGeom prst="arc">
            <a:avLst>
              <a:gd name="adj1" fmla="val 17783007"/>
              <a:gd name="adj2" fmla="val 1889668"/>
            </a:avLst>
          </a:prstGeom>
          <a:ln w="28575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652" name="Line 3"/>
          <p:cNvSpPr/>
          <p:nvPr/>
        </p:nvSpPr>
        <p:spPr>
          <a:xfrm>
            <a:off x="2195513" y="2895600"/>
            <a:ext cx="4464050" cy="0"/>
          </a:xfrm>
          <a:prstGeom prst="line">
            <a:avLst/>
          </a:prstGeom>
          <a:ln w="762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2" name="组合 1"/>
          <p:cNvGrpSpPr/>
          <p:nvPr/>
        </p:nvGrpSpPr>
        <p:grpSpPr>
          <a:xfrm>
            <a:off x="-53975" y="1112838"/>
            <a:ext cx="4498975" cy="3565525"/>
            <a:chOff x="-53579" y="1112044"/>
            <a:chExt cx="4498182" cy="3567112"/>
          </a:xfrm>
        </p:grpSpPr>
        <p:sp>
          <p:nvSpPr>
            <p:cNvPr id="27668" name="Line 5"/>
            <p:cNvSpPr/>
            <p:nvPr/>
          </p:nvSpPr>
          <p:spPr>
            <a:xfrm rot="-10800000" flipV="1">
              <a:off x="2195512" y="1112044"/>
              <a:ext cx="2249091" cy="1783556"/>
            </a:xfrm>
            <a:prstGeom prst="line">
              <a:avLst/>
            </a:prstGeom>
            <a:ln w="76200" cap="flat" cmpd="sng">
              <a:solidFill>
                <a:srgbClr val="D5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7669" name="Line 5"/>
            <p:cNvSpPr/>
            <p:nvPr/>
          </p:nvSpPr>
          <p:spPr>
            <a:xfrm rot="-10800000" flipV="1">
              <a:off x="-53579" y="2895600"/>
              <a:ext cx="2249091" cy="1783556"/>
            </a:xfrm>
            <a:prstGeom prst="line">
              <a:avLst/>
            </a:prstGeom>
            <a:ln w="76200" cap="flat" cmpd="sng">
              <a:solidFill>
                <a:srgbClr val="FF0000">
                  <a:alpha val="0"/>
                </a:srgbClr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3" name="组合 2"/>
          <p:cNvGrpSpPr/>
          <p:nvPr/>
        </p:nvGrpSpPr>
        <p:grpSpPr>
          <a:xfrm>
            <a:off x="5410200" y="1887538"/>
            <a:ext cx="2500313" cy="2016125"/>
            <a:chOff x="5589985" y="1888331"/>
            <a:chExt cx="2500312" cy="2014538"/>
          </a:xfrm>
        </p:grpSpPr>
        <p:sp>
          <p:nvSpPr>
            <p:cNvPr id="27666" name="Line 6"/>
            <p:cNvSpPr/>
            <p:nvPr/>
          </p:nvSpPr>
          <p:spPr>
            <a:xfrm flipH="1" flipV="1">
              <a:off x="5589985" y="1888331"/>
              <a:ext cx="1250156" cy="1007269"/>
            </a:xfrm>
            <a:prstGeom prst="line">
              <a:avLst/>
            </a:prstGeom>
            <a:ln w="76200" cap="flat" cmpd="sng">
              <a:solidFill>
                <a:srgbClr val="FFCC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7667" name="Line 6"/>
            <p:cNvSpPr/>
            <p:nvPr/>
          </p:nvSpPr>
          <p:spPr>
            <a:xfrm flipH="1" flipV="1">
              <a:off x="6840141" y="2895600"/>
              <a:ext cx="1250156" cy="1007269"/>
            </a:xfrm>
            <a:prstGeom prst="line">
              <a:avLst/>
            </a:prstGeom>
            <a:ln w="76200" cap="flat" cmpd="sng">
              <a:solidFill>
                <a:srgbClr val="92D050">
                  <a:alpha val="0"/>
                </a:srgbClr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4" name="组合 14"/>
          <p:cNvGrpSpPr/>
          <p:nvPr/>
        </p:nvGrpSpPr>
        <p:grpSpPr>
          <a:xfrm>
            <a:off x="-6157912" y="-1716087"/>
            <a:ext cx="17822862" cy="10231437"/>
            <a:chOff x="-6115774" y="-1870052"/>
            <a:chExt cx="17822257" cy="10232107"/>
          </a:xfrm>
        </p:grpSpPr>
        <p:grpSp>
          <p:nvGrpSpPr>
            <p:cNvPr id="27659" name="组合 7"/>
            <p:cNvGrpSpPr/>
            <p:nvPr/>
          </p:nvGrpSpPr>
          <p:grpSpPr>
            <a:xfrm>
              <a:off x="2527325" y="331891"/>
              <a:ext cx="4032884" cy="4032884"/>
              <a:chOff x="2483163" y="731190"/>
              <a:chExt cx="3251200" cy="3251200"/>
            </a:xfrm>
          </p:grpSpPr>
          <p:pic>
            <p:nvPicPr>
              <p:cNvPr id="27662" name="图片 6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483163" y="731190"/>
                <a:ext cx="3251200" cy="32512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7663" name="Line 3"/>
              <p:cNvSpPr/>
              <p:nvPr/>
            </p:nvSpPr>
            <p:spPr>
              <a:xfrm flipV="1">
                <a:off x="3860377" y="2595969"/>
                <a:ext cx="1764985" cy="8281"/>
              </a:xfrm>
              <a:prstGeom prst="line">
                <a:avLst/>
              </a:prstGeom>
              <a:ln w="1016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7664" name="Line 6"/>
              <p:cNvSpPr/>
              <p:nvPr/>
            </p:nvSpPr>
            <p:spPr>
              <a:xfrm flipH="1" flipV="1">
                <a:off x="4782121" y="2356790"/>
                <a:ext cx="899171" cy="139289"/>
              </a:xfrm>
              <a:prstGeom prst="line">
                <a:avLst/>
              </a:prstGeom>
              <a:ln w="101600" cap="flat" cmpd="sng">
                <a:solidFill>
                  <a:srgbClr val="FFCC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27665" name="Line 5"/>
              <p:cNvSpPr/>
              <p:nvPr/>
            </p:nvSpPr>
            <p:spPr>
              <a:xfrm rot="-9687289" flipV="1">
                <a:off x="3886725" y="2236717"/>
                <a:ext cx="798130" cy="379434"/>
              </a:xfrm>
              <a:prstGeom prst="line">
                <a:avLst/>
              </a:prstGeom>
              <a:ln w="101600" cap="flat" cmpd="sng">
                <a:solidFill>
                  <a:srgbClr val="D5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49" name="弧 48"/>
            <p:cNvSpPr/>
            <p:nvPr/>
          </p:nvSpPr>
          <p:spPr>
            <a:xfrm rot="2165802">
              <a:off x="-6115774" y="-1870052"/>
              <a:ext cx="11966169" cy="10232107"/>
            </a:xfrm>
            <a:prstGeom prst="arc">
              <a:avLst>
                <a:gd name="adj1" fmla="val 18152254"/>
                <a:gd name="adj2" fmla="val 18869424"/>
              </a:avLst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弧 49"/>
            <p:cNvSpPr/>
            <p:nvPr/>
          </p:nvSpPr>
          <p:spPr>
            <a:xfrm rot="14994687">
              <a:off x="5365114" y="-452801"/>
              <a:ext cx="6352003" cy="6330735"/>
            </a:xfrm>
            <a:prstGeom prst="arc">
              <a:avLst>
                <a:gd name="adj1" fmla="val 17783007"/>
                <a:gd name="adj2" fmla="val 18960702"/>
              </a:avLst>
            </a:prstGeom>
            <a:ln w="2857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7656" name="Text Box 5"/>
          <p:cNvSpPr txBox="1"/>
          <p:nvPr/>
        </p:nvSpPr>
        <p:spPr>
          <a:xfrm rot="-1877292">
            <a:off x="2862263" y="1379538"/>
            <a:ext cx="833437" cy="415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1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6cm</a:t>
            </a:r>
          </a:p>
        </p:txBody>
      </p:sp>
      <p:sp>
        <p:nvSpPr>
          <p:cNvPr id="27657" name="Text Box 5"/>
          <p:cNvSpPr txBox="1"/>
          <p:nvPr/>
        </p:nvSpPr>
        <p:spPr>
          <a:xfrm>
            <a:off x="4525963" y="3122613"/>
            <a:ext cx="833437" cy="415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1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8cm</a:t>
            </a:r>
          </a:p>
        </p:txBody>
      </p:sp>
      <p:sp>
        <p:nvSpPr>
          <p:cNvPr id="27658" name="Text Box 5"/>
          <p:cNvSpPr txBox="1"/>
          <p:nvPr/>
        </p:nvSpPr>
        <p:spPr>
          <a:xfrm rot="1839594">
            <a:off x="6102350" y="2085975"/>
            <a:ext cx="833438" cy="415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1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2cm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弧 12"/>
          <p:cNvSpPr/>
          <p:nvPr/>
        </p:nvSpPr>
        <p:spPr>
          <a:xfrm>
            <a:off x="-687387" y="30163"/>
            <a:ext cx="5730875" cy="5730875"/>
          </a:xfrm>
          <a:prstGeom prst="arc">
            <a:avLst>
              <a:gd name="adj1" fmla="val 16200000"/>
              <a:gd name="adj2" fmla="val 43162"/>
            </a:avLst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弧 13"/>
          <p:cNvSpPr/>
          <p:nvPr/>
        </p:nvSpPr>
        <p:spPr>
          <a:xfrm rot="14994687">
            <a:off x="4995069" y="1359694"/>
            <a:ext cx="3328988" cy="3209925"/>
          </a:xfrm>
          <a:prstGeom prst="arc">
            <a:avLst>
              <a:gd name="adj1" fmla="val 17504968"/>
              <a:gd name="adj2" fmla="val 1889668"/>
            </a:avLst>
          </a:prstGeom>
          <a:ln w="28575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676" name="Line 3"/>
          <p:cNvSpPr/>
          <p:nvPr/>
        </p:nvSpPr>
        <p:spPr>
          <a:xfrm>
            <a:off x="2195513" y="2895600"/>
            <a:ext cx="4464050" cy="0"/>
          </a:xfrm>
          <a:prstGeom prst="line">
            <a:avLst/>
          </a:prstGeom>
          <a:ln w="762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2" name="组合 1"/>
          <p:cNvGrpSpPr/>
          <p:nvPr/>
        </p:nvGrpSpPr>
        <p:grpSpPr>
          <a:xfrm rot="2128804">
            <a:off x="-53975" y="1112838"/>
            <a:ext cx="4498975" cy="3565525"/>
            <a:chOff x="-53579" y="1112044"/>
            <a:chExt cx="4498182" cy="3567112"/>
          </a:xfrm>
        </p:grpSpPr>
        <p:sp>
          <p:nvSpPr>
            <p:cNvPr id="28684" name="Line 5"/>
            <p:cNvSpPr/>
            <p:nvPr/>
          </p:nvSpPr>
          <p:spPr>
            <a:xfrm rot="-10800000" flipV="1">
              <a:off x="2195512" y="1112044"/>
              <a:ext cx="2249091" cy="1783556"/>
            </a:xfrm>
            <a:prstGeom prst="line">
              <a:avLst/>
            </a:prstGeom>
            <a:ln w="76200" cap="flat" cmpd="sng">
              <a:solidFill>
                <a:srgbClr val="D5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685" name="Line 5"/>
            <p:cNvSpPr/>
            <p:nvPr/>
          </p:nvSpPr>
          <p:spPr>
            <a:xfrm rot="-10800000" flipV="1">
              <a:off x="-53579" y="2895600"/>
              <a:ext cx="2249091" cy="1783556"/>
            </a:xfrm>
            <a:prstGeom prst="line">
              <a:avLst/>
            </a:prstGeom>
            <a:ln w="76200" cap="flat" cmpd="sng">
              <a:solidFill>
                <a:srgbClr val="FF0000">
                  <a:alpha val="0"/>
                </a:srgbClr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3" name="组合 2"/>
          <p:cNvGrpSpPr/>
          <p:nvPr/>
        </p:nvGrpSpPr>
        <p:grpSpPr>
          <a:xfrm rot="-2038755">
            <a:off x="5410200" y="1887538"/>
            <a:ext cx="2500313" cy="2016125"/>
            <a:chOff x="5589985" y="1888331"/>
            <a:chExt cx="2500312" cy="2014538"/>
          </a:xfrm>
        </p:grpSpPr>
        <p:sp>
          <p:nvSpPr>
            <p:cNvPr id="28682" name="Line 6"/>
            <p:cNvSpPr/>
            <p:nvPr/>
          </p:nvSpPr>
          <p:spPr>
            <a:xfrm flipH="1" flipV="1">
              <a:off x="5589985" y="1888331"/>
              <a:ext cx="1250156" cy="1007269"/>
            </a:xfrm>
            <a:prstGeom prst="line">
              <a:avLst/>
            </a:prstGeom>
            <a:ln w="76200" cap="flat" cmpd="sng">
              <a:solidFill>
                <a:srgbClr val="FFCC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683" name="Line 6"/>
            <p:cNvSpPr/>
            <p:nvPr/>
          </p:nvSpPr>
          <p:spPr>
            <a:xfrm flipH="1" flipV="1">
              <a:off x="6840141" y="2895600"/>
              <a:ext cx="1250156" cy="1007269"/>
            </a:xfrm>
            <a:prstGeom prst="line">
              <a:avLst/>
            </a:prstGeom>
            <a:ln w="76200" cap="flat" cmpd="sng">
              <a:solidFill>
                <a:srgbClr val="92D050">
                  <a:alpha val="0"/>
                </a:srgbClr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8679" name="Text Box 5"/>
          <p:cNvSpPr txBox="1"/>
          <p:nvPr/>
        </p:nvSpPr>
        <p:spPr>
          <a:xfrm rot="-1877292">
            <a:off x="2862263" y="1379538"/>
            <a:ext cx="833437" cy="415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1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6cm</a:t>
            </a:r>
          </a:p>
        </p:txBody>
      </p:sp>
      <p:sp>
        <p:nvSpPr>
          <p:cNvPr id="28680" name="Text Box 5"/>
          <p:cNvSpPr txBox="1"/>
          <p:nvPr/>
        </p:nvSpPr>
        <p:spPr>
          <a:xfrm>
            <a:off x="4525963" y="3122613"/>
            <a:ext cx="833437" cy="415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1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8cm</a:t>
            </a:r>
          </a:p>
        </p:txBody>
      </p:sp>
      <p:sp>
        <p:nvSpPr>
          <p:cNvPr id="28681" name="Text Box 5"/>
          <p:cNvSpPr txBox="1"/>
          <p:nvPr/>
        </p:nvSpPr>
        <p:spPr>
          <a:xfrm rot="1839594">
            <a:off x="6102350" y="2085975"/>
            <a:ext cx="833438" cy="415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1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2cm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3"/>
          <p:cNvSpPr txBox="1"/>
          <p:nvPr/>
        </p:nvSpPr>
        <p:spPr>
          <a:xfrm>
            <a:off x="1115695" y="1635760"/>
            <a:ext cx="825246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怎样的三条线段能围成三角形呢？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文本框 4"/>
          <p:cNvSpPr txBox="1"/>
          <p:nvPr/>
        </p:nvSpPr>
        <p:spPr>
          <a:xfrm>
            <a:off x="715566" y="954881"/>
            <a:ext cx="7078980" cy="6724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zh-CN" sz="2700" b="1">
                <a:latin typeface="宋体" pitchFamily="2" charset="-122"/>
                <a:ea typeface="宋体" pitchFamily="2" charset="-122"/>
              </a:rPr>
              <a:t>从学校到少年宫有几条路线？走哪条路最近？</a:t>
            </a:r>
          </a:p>
        </p:txBody>
      </p:sp>
      <p:grpSp>
        <p:nvGrpSpPr>
          <p:cNvPr id="16388" name="组合 21"/>
          <p:cNvGrpSpPr/>
          <p:nvPr/>
        </p:nvGrpSpPr>
        <p:grpSpPr>
          <a:xfrm>
            <a:off x="2026444" y="1765697"/>
            <a:ext cx="4272439" cy="3031095"/>
            <a:chOff x="1793" y="3708"/>
            <a:chExt cx="8971" cy="6364"/>
          </a:xfrm>
        </p:grpSpPr>
        <p:grpSp>
          <p:nvGrpSpPr>
            <p:cNvPr id="16389" name="组合 16"/>
            <p:cNvGrpSpPr/>
            <p:nvPr/>
          </p:nvGrpSpPr>
          <p:grpSpPr>
            <a:xfrm>
              <a:off x="3393" y="4317"/>
              <a:ext cx="5307" cy="1828"/>
              <a:chOff x="3506" y="3734"/>
              <a:chExt cx="5307" cy="1828"/>
            </a:xfrm>
          </p:grpSpPr>
          <p:sp>
            <p:nvSpPr>
              <p:cNvPr id="10" name="任意多边形 9"/>
              <p:cNvSpPr/>
              <p:nvPr/>
            </p:nvSpPr>
            <p:spPr>
              <a:xfrm>
                <a:off x="3647" y="3860"/>
                <a:ext cx="5040" cy="1579"/>
              </a:xfrm>
              <a:custGeom>
                <a:avLst/>
                <a:gdLst>
                  <a:gd name="connisteX0" fmla="*/ 0 w 3200400"/>
                  <a:gd name="connsiteY0" fmla="*/ 1002665 h 1002665"/>
                  <a:gd name="connisteX1" fmla="*/ 2137410 w 3200400"/>
                  <a:gd name="connsiteY1" fmla="*/ 0 h 1002665"/>
                  <a:gd name="connisteX2" fmla="*/ 3200400 w 3200400"/>
                  <a:gd name="connsiteY2" fmla="*/ 1002665 h 1002665"/>
                  <a:gd name="connisteX3" fmla="*/ 0 w 3200400"/>
                  <a:gd name="connsiteY3" fmla="*/ 1002665 h 1002665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</a:cxnLst>
                <a:rect l="l" t="t" r="r" b="b"/>
                <a:pathLst>
                  <a:path w="3200400" h="1002665">
                    <a:moveTo>
                      <a:pt x="0" y="1002665"/>
                    </a:moveTo>
                    <a:lnTo>
                      <a:pt x="2137410" y="0"/>
                    </a:lnTo>
                    <a:lnTo>
                      <a:pt x="3200400" y="1002665"/>
                    </a:lnTo>
                    <a:lnTo>
                      <a:pt x="0" y="1002665"/>
                    </a:lnTo>
                    <a:close/>
                  </a:path>
                </a:pathLst>
              </a:custGeom>
              <a:noFill/>
              <a:ln w="63500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z="100" strike="noStrike" noProof="1"/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6911" y="3734"/>
                <a:ext cx="213" cy="213"/>
              </a:xfrm>
              <a:prstGeom prst="ellipse">
                <a:avLst/>
              </a:prstGeom>
              <a:solidFill>
                <a:srgbClr val="EF32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z="100" strike="noStrike" noProof="1"/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8600" y="5349"/>
                <a:ext cx="213" cy="213"/>
              </a:xfrm>
              <a:prstGeom prst="ellipse">
                <a:avLst/>
              </a:prstGeom>
              <a:solidFill>
                <a:srgbClr val="EF32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z="100" strike="noStrike" noProof="1"/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3506" y="5348"/>
                <a:ext cx="213" cy="213"/>
              </a:xfrm>
              <a:prstGeom prst="ellipse">
                <a:avLst/>
              </a:prstGeom>
              <a:solidFill>
                <a:srgbClr val="EF32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z="100" strike="noStrike" noProof="1"/>
              </a:p>
            </p:txBody>
          </p:sp>
        </p:grpSp>
        <p:sp>
          <p:nvSpPr>
            <p:cNvPr id="16394" name="文本框 17"/>
            <p:cNvSpPr txBox="1"/>
            <p:nvPr/>
          </p:nvSpPr>
          <p:spPr>
            <a:xfrm>
              <a:off x="7011" y="3708"/>
              <a:ext cx="2064" cy="86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zh-CN" altLang="en-US" sz="2100">
                  <a:latin typeface="等线" panose="02010600030101010101" charset="-122"/>
                  <a:ea typeface="等线" panose="02010600030101010101" charset="-122"/>
                </a:rPr>
                <a:t>电影院</a:t>
              </a:r>
            </a:p>
          </p:txBody>
        </p:sp>
        <p:sp>
          <p:nvSpPr>
            <p:cNvPr id="16395" name="文本框 18"/>
            <p:cNvSpPr txBox="1"/>
            <p:nvPr/>
          </p:nvSpPr>
          <p:spPr>
            <a:xfrm>
              <a:off x="1793" y="5626"/>
              <a:ext cx="1504" cy="86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zh-CN" altLang="en-US" sz="2100">
                  <a:latin typeface="等线" panose="02010600030101010101" charset="-122"/>
                  <a:ea typeface="等线" panose="02010600030101010101" charset="-122"/>
                </a:rPr>
                <a:t>学校</a:t>
              </a:r>
            </a:p>
          </p:txBody>
        </p:sp>
        <p:sp>
          <p:nvSpPr>
            <p:cNvPr id="16396" name="文本框 19"/>
            <p:cNvSpPr txBox="1"/>
            <p:nvPr/>
          </p:nvSpPr>
          <p:spPr>
            <a:xfrm>
              <a:off x="4357" y="9203"/>
              <a:ext cx="651" cy="86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endParaRPr lang="zh-CN" altLang="en-US" sz="2100">
                <a:latin typeface="等线" panose="02010600030101010101" charset="-122"/>
                <a:ea typeface="等线" panose="02010600030101010101" charset="-122"/>
              </a:endParaRPr>
            </a:p>
          </p:txBody>
        </p:sp>
        <p:sp>
          <p:nvSpPr>
            <p:cNvPr id="16397" name="文本框 20"/>
            <p:cNvSpPr txBox="1"/>
            <p:nvPr/>
          </p:nvSpPr>
          <p:spPr>
            <a:xfrm>
              <a:off x="8700" y="5628"/>
              <a:ext cx="2064" cy="86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zh-CN" altLang="en-US" sz="2100">
                  <a:latin typeface="等线" panose="02010600030101010101" charset="-122"/>
                  <a:ea typeface="等线" panose="02010600030101010101" charset="-122"/>
                </a:rPr>
                <a:t>少年宫</a:t>
              </a:r>
            </a:p>
          </p:txBody>
        </p:sp>
      </p:grpSp>
      <p:cxnSp>
        <p:nvCxnSpPr>
          <p:cNvPr id="24" name="直接连接符 23"/>
          <p:cNvCxnSpPr/>
          <p:nvPr/>
        </p:nvCxnSpPr>
        <p:spPr>
          <a:xfrm>
            <a:off x="2837260" y="2868216"/>
            <a:ext cx="2430066" cy="0"/>
          </a:xfrm>
          <a:prstGeom prst="line">
            <a:avLst/>
          </a:prstGeom>
          <a:ln w="63500" cap="rnd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任意多边形 27"/>
          <p:cNvSpPr/>
          <p:nvPr/>
        </p:nvSpPr>
        <p:spPr>
          <a:xfrm>
            <a:off x="2857500" y="2115741"/>
            <a:ext cx="2409825" cy="752475"/>
          </a:xfrm>
          <a:custGeom>
            <a:avLst/>
            <a:gdLst>
              <a:gd name="connisteX0" fmla="*/ 0 w 3211830"/>
              <a:gd name="connsiteY0" fmla="*/ 1002665 h 1002665"/>
              <a:gd name="connisteX1" fmla="*/ 2137410 w 3211830"/>
              <a:gd name="connsiteY1" fmla="*/ 0 h 1002665"/>
              <a:gd name="connisteX2" fmla="*/ 3211830 w 3211830"/>
              <a:gd name="connsiteY2" fmla="*/ 1002665 h 100266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3211830" h="1002665">
                <a:moveTo>
                  <a:pt x="0" y="1002665"/>
                </a:moveTo>
                <a:lnTo>
                  <a:pt x="2137410" y="0"/>
                </a:lnTo>
                <a:lnTo>
                  <a:pt x="3211830" y="1002665"/>
                </a:lnTo>
              </a:path>
            </a:pathLst>
          </a:custGeom>
          <a:noFill/>
          <a:ln w="635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00" strike="noStrike" noProof="1"/>
          </a:p>
        </p:txBody>
      </p:sp>
      <p:sp>
        <p:nvSpPr>
          <p:cNvPr id="16400" name="文本框 5"/>
          <p:cNvSpPr txBox="1"/>
          <p:nvPr/>
        </p:nvSpPr>
        <p:spPr>
          <a:xfrm>
            <a:off x="3261122" y="2056210"/>
            <a:ext cx="588169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400">
                <a:latin typeface="等线" panose="02010600030101010101" charset="-122"/>
                <a:ea typeface="宋体" pitchFamily="2" charset="-122"/>
              </a:rPr>
              <a:t>a</a:t>
            </a:r>
          </a:p>
        </p:txBody>
      </p:sp>
      <p:sp>
        <p:nvSpPr>
          <p:cNvPr id="16401" name="文本框 6"/>
          <p:cNvSpPr txBox="1"/>
          <p:nvPr/>
        </p:nvSpPr>
        <p:spPr>
          <a:xfrm>
            <a:off x="4985147" y="2157413"/>
            <a:ext cx="588169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400">
                <a:latin typeface="等线" panose="02010600030101010101" charset="-122"/>
                <a:ea typeface="宋体" pitchFamily="2" charset="-122"/>
              </a:rPr>
              <a:t>b</a:t>
            </a:r>
          </a:p>
        </p:txBody>
      </p:sp>
      <p:sp>
        <p:nvSpPr>
          <p:cNvPr id="16402" name="文本框 7"/>
          <p:cNvSpPr txBox="1"/>
          <p:nvPr/>
        </p:nvSpPr>
        <p:spPr>
          <a:xfrm>
            <a:off x="3821906" y="2902744"/>
            <a:ext cx="588169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400" dirty="0">
                <a:latin typeface="等线" panose="02010600030101010101" charset="-122"/>
                <a:ea typeface="宋体" pitchFamily="2" charset="-122"/>
              </a:rPr>
              <a:t>c</a:t>
            </a:r>
          </a:p>
        </p:txBody>
      </p:sp>
      <p:pic>
        <p:nvPicPr>
          <p:cNvPr id="11" name="Picture 2" descr="C:\Users\Administrator\Desktop\三年级数学  育红小学  陈茜\三年级数学\17.png"/>
          <p:cNvPicPr>
            <a:picLocks noChangeAspect="1" noChangeArrowheads="1"/>
          </p:cNvPicPr>
          <p:nvPr/>
        </p:nvPicPr>
        <p:blipFill>
          <a:blip r:embed="rId2" cstate="print"/>
          <a:srcRect l="5762" t="64410" r="82224" b="25556"/>
          <a:stretch>
            <a:fillRect/>
          </a:stretch>
        </p:blipFill>
        <p:spPr bwMode="auto">
          <a:xfrm>
            <a:off x="853916" y="2518410"/>
            <a:ext cx="1231583" cy="715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C:\Users\Administrator\Desktop\三年级数学  育红小学  陈茜\三年级数学\17.png"/>
          <p:cNvPicPr>
            <a:picLocks noChangeAspect="1" noChangeArrowheads="1"/>
          </p:cNvPicPr>
          <p:nvPr/>
        </p:nvPicPr>
        <p:blipFill>
          <a:blip r:embed="rId2" cstate="print"/>
          <a:srcRect l="28253" t="62787" r="57292" b="24956"/>
          <a:stretch>
            <a:fillRect/>
          </a:stretch>
        </p:blipFill>
        <p:spPr bwMode="auto">
          <a:xfrm>
            <a:off x="6253163" y="2726055"/>
            <a:ext cx="1335881" cy="788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405" name="图片 15" descr="u=1028642812,325715914&amp;fm=26&amp;gp=0"/>
          <p:cNvPicPr>
            <a:picLocks noChangeAspect="1"/>
          </p:cNvPicPr>
          <p:nvPr/>
        </p:nvPicPr>
        <p:blipFill>
          <a:blip r:embed="rId3" cstate="print"/>
          <a:srcRect t="43498"/>
          <a:stretch>
            <a:fillRect/>
          </a:stretch>
        </p:blipFill>
        <p:spPr>
          <a:xfrm>
            <a:off x="5448300" y="1647825"/>
            <a:ext cx="1112044" cy="628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文本框 24"/>
          <p:cNvSpPr txBox="1"/>
          <p:nvPr/>
        </p:nvSpPr>
        <p:spPr>
          <a:xfrm>
            <a:off x="3347864" y="3363838"/>
            <a:ext cx="2568178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400" dirty="0" err="1">
                <a:latin typeface="等线" panose="02010600030101010101" charset="-122"/>
                <a:ea typeface="宋体" pitchFamily="2" charset="-122"/>
              </a:rPr>
              <a:t>a+b</a:t>
            </a:r>
            <a:r>
              <a:rPr lang="zh-CN" altLang="en-US" sz="2400" dirty="0">
                <a:latin typeface="等线" panose="02010600030101010101" charset="-122"/>
                <a:ea typeface="等线" panose="02010600030101010101" charset="-122"/>
              </a:rPr>
              <a:t>＞</a:t>
            </a:r>
            <a:r>
              <a:rPr lang="en-US" altLang="zh-CN" sz="2400" dirty="0">
                <a:latin typeface="等线" panose="02010600030101010101" charset="-122"/>
                <a:ea typeface="宋体" pitchFamily="2" charset="-122"/>
              </a:rPr>
              <a:t>c</a:t>
            </a:r>
          </a:p>
        </p:txBody>
      </p:sp>
      <p:cxnSp>
        <p:nvCxnSpPr>
          <p:cNvPr id="26" name="直接连接符 25"/>
          <p:cNvCxnSpPr/>
          <p:nvPr/>
        </p:nvCxnSpPr>
        <p:spPr>
          <a:xfrm flipV="1">
            <a:off x="2862263" y="2100263"/>
            <a:ext cx="1602581" cy="752475"/>
          </a:xfrm>
          <a:prstGeom prst="line">
            <a:avLst/>
          </a:prstGeom>
          <a:ln w="63500" cap="rnd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任意多边形 30"/>
          <p:cNvSpPr/>
          <p:nvPr/>
        </p:nvSpPr>
        <p:spPr>
          <a:xfrm>
            <a:off x="2865835" y="2095500"/>
            <a:ext cx="2403872" cy="769144"/>
          </a:xfrm>
          <a:custGeom>
            <a:avLst/>
            <a:gdLst>
              <a:gd name="connisteX0" fmla="*/ 0 w 3205480"/>
              <a:gd name="connsiteY0" fmla="*/ 1024255 h 1024255"/>
              <a:gd name="connisteX1" fmla="*/ 3205480 w 3205480"/>
              <a:gd name="connsiteY1" fmla="*/ 1024255 h 1024255"/>
              <a:gd name="connisteX2" fmla="*/ 2139950 w 3205480"/>
              <a:gd name="connsiteY2" fmla="*/ 0 h 1024255"/>
              <a:gd name="connisteX3" fmla="*/ 2129790 w 3205480"/>
              <a:gd name="connsiteY3" fmla="*/ 0 h 102425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3205480" h="1024255">
                <a:moveTo>
                  <a:pt x="0" y="1024255"/>
                </a:moveTo>
                <a:lnTo>
                  <a:pt x="3205480" y="1024255"/>
                </a:lnTo>
                <a:lnTo>
                  <a:pt x="2139950" y="0"/>
                </a:lnTo>
                <a:lnTo>
                  <a:pt x="2129790" y="0"/>
                </a:lnTo>
              </a:path>
            </a:pathLst>
          </a:custGeom>
          <a:noFill/>
          <a:ln w="6032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00" strike="noStrike" noProof="1"/>
          </a:p>
        </p:txBody>
      </p:sp>
      <p:sp>
        <p:nvSpPr>
          <p:cNvPr id="32" name="文本框 31"/>
          <p:cNvSpPr txBox="1"/>
          <p:nvPr/>
        </p:nvSpPr>
        <p:spPr>
          <a:xfrm>
            <a:off x="3347864" y="3723878"/>
            <a:ext cx="2568178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400" dirty="0" err="1">
                <a:latin typeface="等线" panose="02010600030101010101" charset="-122"/>
                <a:ea typeface="宋体" pitchFamily="2" charset="-122"/>
              </a:rPr>
              <a:t>b+c</a:t>
            </a:r>
            <a:r>
              <a:rPr lang="zh-CN" altLang="en-US" sz="2400" dirty="0">
                <a:latin typeface="等线" panose="02010600030101010101" charset="-122"/>
                <a:ea typeface="等线" panose="02010600030101010101" charset="-122"/>
              </a:rPr>
              <a:t>＞</a:t>
            </a:r>
            <a:r>
              <a:rPr lang="en-US" altLang="zh-CN" sz="2400" dirty="0">
                <a:latin typeface="等线" panose="02010600030101010101" charset="-122"/>
                <a:ea typeface="宋体" pitchFamily="2" charset="-122"/>
              </a:rPr>
              <a:t>a</a:t>
            </a:r>
          </a:p>
        </p:txBody>
      </p:sp>
      <p:cxnSp>
        <p:nvCxnSpPr>
          <p:cNvPr id="34" name="直接连接符 33"/>
          <p:cNvCxnSpPr/>
          <p:nvPr/>
        </p:nvCxnSpPr>
        <p:spPr>
          <a:xfrm flipH="1" flipV="1">
            <a:off x="4498181" y="2121694"/>
            <a:ext cx="798910" cy="767954"/>
          </a:xfrm>
          <a:prstGeom prst="line">
            <a:avLst/>
          </a:prstGeom>
          <a:ln w="63500" cap="rnd">
            <a:solidFill>
              <a:srgbClr val="EF32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3347864" y="4083918"/>
            <a:ext cx="2568178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400" dirty="0" err="1">
                <a:latin typeface="等线" panose="02010600030101010101" charset="-122"/>
                <a:ea typeface="宋体" pitchFamily="2" charset="-122"/>
              </a:rPr>
              <a:t>a+c</a:t>
            </a:r>
            <a:r>
              <a:rPr lang="zh-CN" altLang="en-US" sz="2400" dirty="0">
                <a:latin typeface="等线" panose="02010600030101010101" charset="-122"/>
                <a:ea typeface="等线" panose="02010600030101010101" charset="-122"/>
              </a:rPr>
              <a:t>＞</a:t>
            </a:r>
            <a:r>
              <a:rPr lang="en-US" altLang="zh-CN" sz="2400" dirty="0">
                <a:latin typeface="等线" panose="02010600030101010101" charset="-122"/>
                <a:ea typeface="宋体" pitchFamily="2" charset="-122"/>
              </a:rPr>
              <a:t>b</a:t>
            </a:r>
          </a:p>
        </p:txBody>
      </p:sp>
      <p:sp>
        <p:nvSpPr>
          <p:cNvPr id="27" name="任意多边形 26"/>
          <p:cNvSpPr/>
          <p:nvPr/>
        </p:nvSpPr>
        <p:spPr>
          <a:xfrm>
            <a:off x="2840831" y="2088356"/>
            <a:ext cx="2441972" cy="807244"/>
          </a:xfrm>
          <a:custGeom>
            <a:avLst/>
            <a:gdLst>
              <a:gd name="connisteX0" fmla="*/ 3255645 w 3255645"/>
              <a:gd name="connsiteY0" fmla="*/ 1075055 h 1075055"/>
              <a:gd name="connisteX1" fmla="*/ 0 w 3255645"/>
              <a:gd name="connsiteY1" fmla="*/ 1044575 h 1075055"/>
              <a:gd name="connisteX2" fmla="*/ 2170430 w 3255645"/>
              <a:gd name="connsiteY2" fmla="*/ 0 h 107505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3255645" h="1075055">
                <a:moveTo>
                  <a:pt x="3255645" y="1075055"/>
                </a:moveTo>
                <a:lnTo>
                  <a:pt x="0" y="1044575"/>
                </a:lnTo>
                <a:lnTo>
                  <a:pt x="2170430" y="0"/>
                </a:lnTo>
              </a:path>
            </a:pathLst>
          </a:cu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00" strike="noStrike" noProof="1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28" grpId="1" bldLvl="0" animBg="1"/>
      <p:bldP spid="25" grpId="0"/>
      <p:bldP spid="31" grpId="0" bldLvl="0" animBg="1"/>
      <p:bldP spid="31" grpId="1" bldLvl="0" animBg="1"/>
      <p:bldP spid="32" grpId="0"/>
      <p:bldP spid="36" grpId="0"/>
      <p:bldP spid="27" grpId="0" bldLvl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350</Words>
  <Application>Microsoft Office PowerPoint</Application>
  <PresentationFormat>全屏显示(16:9)</PresentationFormat>
  <Paragraphs>108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等线</vt:lpstr>
      <vt:lpstr>黑体</vt:lpstr>
      <vt:lpstr>华文楷体</vt:lpstr>
      <vt:lpstr>楷体</vt:lpstr>
      <vt:lpstr>楷体_GB2312</vt:lpstr>
      <vt:lpstr>宋体</vt:lpstr>
      <vt:lpstr>Arial</vt:lpstr>
      <vt:lpstr>Calibri</vt:lpstr>
      <vt:lpstr>Cambria</vt:lpstr>
      <vt:lpstr>Tahoma</vt:lpstr>
      <vt:lpstr>Times New Roman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wlcxx</dc:creator>
  <cp:lastModifiedBy>周嘉诚</cp:lastModifiedBy>
  <cp:revision>281</cp:revision>
  <dcterms:created xsi:type="dcterms:W3CDTF">2016-01-22T00:23:00Z</dcterms:created>
  <dcterms:modified xsi:type="dcterms:W3CDTF">2021-12-15T01:17:25Z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2052-10.8.0.5391</vt:lpwstr>
  </property>
  <property fmtid="{D5CDD505-2E9C-101B-9397-08002B2CF9AE}" pid="3" name="ICV">
    <vt:lpwstr>0C4D159BD1B1490AB8D18BFB2AD59876</vt:lpwstr>
  </property>
</Properties>
</file>