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32"/>
  </p:notesMasterIdLst>
  <p:sldIdLst>
    <p:sldId id="397" r:id="rId4"/>
    <p:sldId id="323" r:id="rId5"/>
    <p:sldId id="329" r:id="rId6"/>
    <p:sldId id="391" r:id="rId7"/>
    <p:sldId id="392" r:id="rId8"/>
    <p:sldId id="393" r:id="rId9"/>
    <p:sldId id="394" r:id="rId10"/>
    <p:sldId id="395" r:id="rId11"/>
    <p:sldId id="396" r:id="rId12"/>
    <p:sldId id="327" r:id="rId13"/>
    <p:sldId id="334" r:id="rId14"/>
    <p:sldId id="332" r:id="rId15"/>
    <p:sldId id="363" r:id="rId16"/>
    <p:sldId id="337" r:id="rId17"/>
    <p:sldId id="362" r:id="rId18"/>
    <p:sldId id="338" r:id="rId19"/>
    <p:sldId id="339" r:id="rId20"/>
    <p:sldId id="364" r:id="rId21"/>
    <p:sldId id="340" r:id="rId22"/>
    <p:sldId id="365" r:id="rId23"/>
    <p:sldId id="341" r:id="rId24"/>
    <p:sldId id="388" r:id="rId25"/>
    <p:sldId id="343" r:id="rId26"/>
    <p:sldId id="344" r:id="rId27"/>
    <p:sldId id="312" r:id="rId28"/>
    <p:sldId id="326" r:id="rId29"/>
    <p:sldId id="379" r:id="rId30"/>
    <p:sldId id="398" r:id="rId31"/>
  </p:sldIdLst>
  <p:sldSz cx="9144000" cy="5143500" type="screen16x9"/>
  <p:notesSz cx="6858000" cy="9144000"/>
  <p:embeddedFontLst>
    <p:embeddedFont>
      <p:font typeface="微软雅黑" pitchFamily="34" charset="-122"/>
      <p:regular r:id="rId33"/>
      <p:bold r:id="rId34"/>
    </p:embeddedFont>
    <p:embeddedFont>
      <p:font typeface="楷体" pitchFamily="49" charset="-122"/>
      <p:regular r:id="rId35"/>
    </p:embeddedFont>
    <p:embeddedFont>
      <p:font typeface="华文楷体" pitchFamily="2" charset="-122"/>
      <p:regular r:id="rId36"/>
    </p:embeddedFont>
    <p:embeddedFont>
      <p:font typeface="等线 Light" pitchFamily="2" charset="-122"/>
      <p:regular r:id="rId37"/>
    </p:embeddedFont>
    <p:embeddedFont>
      <p:font typeface="Bookman Old Style" pitchFamily="18" charset="0"/>
      <p:regular r:id="rId38"/>
      <p:bold r:id="rId39"/>
      <p:italic r:id="rId40"/>
      <p:boldItalic r:id="rId41"/>
    </p:embeddedFont>
    <p:embeddedFont>
      <p:font typeface="黑体" pitchFamily="49" charset="-122"/>
      <p:regular r:id="rId42"/>
    </p:embeddedFont>
    <p:embeddedFont>
      <p:font typeface="Rockwell" pitchFamily="18" charset="0"/>
      <p:regular r:id="rId43"/>
      <p:bold r:id="rId44"/>
      <p:italic r:id="rId45"/>
      <p:boldItalic r:id="rId46"/>
    </p:embeddedFont>
    <p:embeddedFont>
      <p:font typeface="方正姚体" pitchFamily="2" charset="-122"/>
      <p:regular r:id="rId47"/>
    </p:embeddedFont>
    <p:embeddedFont>
      <p:font typeface="幼圆" pitchFamily="49" charset="-122"/>
      <p:regular r:id="rId48"/>
    </p:embeddedFont>
    <p:embeddedFont>
      <p:font typeface="等线" pitchFamily="2" charset="-122"/>
      <p:regular r:id="rId49"/>
      <p:bold r:id="rId50"/>
    </p:embeddedFont>
  </p:embeddedFontLst>
  <p:custDataLst>
    <p:tags r:id="rId5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6600"/>
    <a:srgbClr val="247105"/>
    <a:srgbClr val="1D5C04"/>
    <a:srgbClr val="5E7594"/>
    <a:srgbClr val="4F6A94"/>
    <a:srgbClr val="C64106"/>
    <a:srgbClr val="1D4582"/>
    <a:srgbClr val="102C52"/>
    <a:srgbClr val="21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83" autoAdjust="0"/>
    <p:restoredTop sz="94640"/>
  </p:normalViewPr>
  <p:slideViewPr>
    <p:cSldViewPr snapToGrid="0" snapToObjects="1" showGuides="1">
      <p:cViewPr>
        <p:scale>
          <a:sx n="93" d="100"/>
          <a:sy n="93" d="100"/>
        </p:scale>
        <p:origin x="-228" y="0"/>
      </p:cViewPr>
      <p:guideLst>
        <p:guide orient="horz" pos="3202"/>
        <p:guide orient="horz" pos="2570"/>
        <p:guide pos="2868"/>
        <p:guide pos="1587"/>
        <p:guide pos="595"/>
        <p:guide pos="3000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3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6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DF1-BC15-457A-BEB2-E9F0FCFE674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A08C-D1D6-4984-BD93-BD29A398C835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26690;\Desktop\&#26690;\&#20010;&#20154;\&#19977;&#19978;27&#28431;\27&#35838;&#28431;\27&#35838;&#28431;&#31532;&#20108;&#35838;&#26102;\&#25913;&#21464;&#38899;&#37327;_&#28129;&#20837;&#28129;&#20986;_Bandari%20-%20&#22235;&#26376;&#20043;&#26149;(1)(1).mp3" TargetMode="External"/><Relationship Id="rId1" Type="http://schemas.microsoft.com/office/2007/relationships/media" Target="file:///C:\Users\&#26690;\Desktop\&#26690;\&#20010;&#20154;\&#19977;&#19978;27&#28431;\27&#35838;&#28431;\27&#35838;&#28431;&#31532;&#20108;&#35838;&#26102;\&#25913;&#21464;&#38899;&#37327;_&#28129;&#20837;&#28129;&#20986;_Bandari%20-%20&#22235;&#26376;&#20043;&#26149;(1)(1).mp3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26690;\Desktop\&#26690;\&#20010;&#20154;\&#19977;&#19978;27&#28431;\27&#35838;&#28431;\27&#35838;&#28431;&#31532;&#20108;&#35838;&#26102;\&#28431;&#35838;&#25991;&#26391;&#35835;.mp3" TargetMode="External"/><Relationship Id="rId1" Type="http://schemas.microsoft.com/office/2007/relationships/media" Target="file:///C:\Users\&#26690;\Desktop\&#26690;\&#20010;&#20154;\&#19977;&#19978;27&#28431;\27&#35838;&#28431;\27&#35838;&#28431;&#31532;&#20108;&#35838;&#26102;\&#28431;&#35838;&#25991;&#26391;&#35835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26690;\Desktop\&#26690;\&#20010;&#20154;\&#19977;&#19978;27&#28431;\27&#35838;&#28431;\27&#35838;&#28431;&#31532;&#20108;&#35838;&#26102;\&#37073;&#30355;&#25991;&#22797;&#36848;.mp3" TargetMode="External"/><Relationship Id="rId1" Type="http://schemas.microsoft.com/office/2007/relationships/media" Target="file:///C:\Users\&#26690;\Desktop\&#26690;\&#20010;&#20154;\&#19977;&#19978;27&#28431;\27&#35838;&#28431;\27&#35838;&#28431;&#31532;&#20108;&#35838;&#26102;\&#37073;&#30355;&#25991;&#22797;&#36848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dirty="0" smtClean="0"/>
              <a:t/>
            </a:r>
            <a:br>
              <a:rPr lang="en-US" altLang="zh-CN" sz="6600" dirty="0" smtClean="0"/>
            </a:br>
            <a:r>
              <a:rPr lang="en-US" altLang="zh-CN" sz="6600" dirty="0" smtClean="0"/>
              <a:t>27</a:t>
            </a:r>
            <a:r>
              <a:rPr lang="en-US" altLang="zh-CN" sz="6600" dirty="0"/>
              <a:t>.</a:t>
            </a:r>
            <a:r>
              <a:rPr lang="zh-CN" altLang="en-US" sz="6600" dirty="0" smtClean="0"/>
              <a:t>漏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9492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6263" y="831449"/>
            <a:ext cx="7991475" cy="1133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默读</a:t>
            </a:r>
            <a:r>
              <a:rPr lang="zh-CN" altLang="en-US" sz="2800" b="1" dirty="0">
                <a:latin typeface="+mn-ea"/>
              </a:rPr>
              <a:t>课</a:t>
            </a:r>
            <a:r>
              <a:rPr lang="zh-CN" altLang="en-US" sz="2800" b="1" dirty="0" smtClean="0">
                <a:latin typeface="+mn-ea"/>
              </a:rPr>
              <a:t>文的第二部分，想想：</a:t>
            </a:r>
            <a:r>
              <a:rPr lang="zh-CN" altLang="en-US" sz="2800" b="1" dirty="0">
                <a:latin typeface="+mn-ea"/>
              </a:rPr>
              <a:t>老虎和贼之间发生了哪</a:t>
            </a:r>
            <a:r>
              <a:rPr lang="zh-CN" altLang="en-US" sz="2800" b="1" dirty="0" smtClean="0">
                <a:latin typeface="+mn-ea"/>
              </a:rPr>
              <a:t>些有意思的事？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80068" y="3861019"/>
            <a:ext cx="4679950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  <a:r>
              <a: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贼对视  吓昏过去</a:t>
            </a:r>
          </a:p>
        </p:txBody>
      </p:sp>
      <p:pic>
        <p:nvPicPr>
          <p:cNvPr id="8" name="Picture 7" descr="C:\Users\Administrator\Desktop\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47" y="2339669"/>
            <a:ext cx="1472420" cy="6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:\Users\Administrator\Desktop\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0" y="2980506"/>
            <a:ext cx="766689" cy="97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C:\Users\Administrator\Desktop\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56" y="4035595"/>
            <a:ext cx="1484312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80068" y="2339669"/>
            <a:ext cx="485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贼跌虎背  虎驮贼逃</a:t>
            </a:r>
            <a:endParaRPr lang="zh-CN" altLang="en-US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0068" y="3191836"/>
            <a:ext cx="485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虎蹭下贼  贼爬上树</a:t>
            </a:r>
            <a:endParaRPr lang="zh-CN" altLang="en-US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 descr="C:\Users\桂\Documents\WXWork\1688851619645926\Cache\Image\2020-02\69a1f17459cdbe6d32c22328c6030c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468" cy="5143500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4937760" y="618978"/>
            <a:ext cx="392928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婆婆说：“唉！管他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狼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哩，管他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哩，我什么都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不怕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，就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怕漏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！”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C:\Users\桂\AppData\Local\Temp\企业微信截图_158270231618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636" cy="5143500"/>
          </a:xfrm>
          <a:prstGeom prst="rect">
            <a:avLst/>
          </a:prstGeom>
          <a:noFill/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3516923"/>
            <a:ext cx="4989195" cy="1464632"/>
          </a:xfrm>
          <a:prstGeom prst="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老虎趴在驴圈里想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“翻山越岭我什么都见过，就是没见过‘漏’，莫非‘漏’比我还厉害？”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70031" y="0"/>
            <a:ext cx="5990749" cy="1532727"/>
          </a:xfrm>
          <a:prstGeom prst="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贼蹲在屋顶上想:“走南闯北我什么都听过，就是没听过‘漏’，莫非‘漏’比我还厉害？”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C:\Users\桂\AppData\Local\Temp\企业微信截图_158270231618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636" cy="5143500"/>
          </a:xfrm>
          <a:prstGeom prst="rect">
            <a:avLst/>
          </a:prstGeom>
          <a:noFill/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3516923"/>
            <a:ext cx="4989195" cy="1464632"/>
          </a:xfrm>
          <a:prstGeom prst="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老虎趴在驴圈里想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翻山越岭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我什么都见过，就是没见过‘漏’，莫非‘漏’比我还厉害？”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70031" y="0"/>
            <a:ext cx="5990749" cy="1532727"/>
          </a:xfrm>
          <a:prstGeom prst="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贼蹲在屋顶上想:“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走南闯北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我什么都听过，就是没听过‘漏’，莫非‘漏’比我还厉害？”</a:t>
            </a:r>
          </a:p>
        </p:txBody>
      </p:sp>
      <p:grpSp>
        <p:nvGrpSpPr>
          <p:cNvPr id="3" name="组合 10"/>
          <p:cNvGrpSpPr/>
          <p:nvPr/>
        </p:nvGrpSpPr>
        <p:grpSpPr>
          <a:xfrm>
            <a:off x="5504938" y="1732292"/>
            <a:ext cx="2441457" cy="882388"/>
            <a:chOff x="8100392" y="1962696"/>
            <a:chExt cx="1043608" cy="549508"/>
          </a:xfrm>
        </p:grpSpPr>
        <p:sp>
          <p:nvSpPr>
            <p:cNvPr id="12" name="云形 11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ea typeface="黑体" panose="02010600030101010101" pitchFamily="49" charset="-122"/>
              </a:endParaRPr>
            </a:p>
          </p:txBody>
        </p:sp>
        <p:sp>
          <p:nvSpPr>
            <p:cNvPr id="13" name="TextBox 75"/>
            <p:cNvSpPr txBox="1"/>
            <p:nvPr/>
          </p:nvSpPr>
          <p:spPr>
            <a:xfrm>
              <a:off x="8220497" y="2051486"/>
              <a:ext cx="803425" cy="390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心理描写</a:t>
              </a:r>
            </a:p>
          </p:txBody>
        </p:sp>
      </p:grpSp>
      <p:sp>
        <p:nvSpPr>
          <p:cNvPr id="15" name="Freeform 9"/>
          <p:cNvSpPr/>
          <p:nvPr/>
        </p:nvSpPr>
        <p:spPr bwMode="gray">
          <a:xfrm rot="1269877" flipH="1">
            <a:off x="4983915" y="1062871"/>
            <a:ext cx="789146" cy="854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14CD68"/>
              </a:gs>
              <a:gs pos="100000">
                <a:srgbClr val="035C7D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50">
              <a:ea typeface="黑体" panose="02010600030101010101" pitchFamily="49" charset="-122"/>
            </a:endParaRPr>
          </a:p>
        </p:txBody>
      </p:sp>
      <p:sp>
        <p:nvSpPr>
          <p:cNvPr id="17" name="Freeform 9"/>
          <p:cNvSpPr/>
          <p:nvPr/>
        </p:nvSpPr>
        <p:spPr bwMode="gray">
          <a:xfrm rot="16871093" flipH="1">
            <a:off x="4578854" y="2448537"/>
            <a:ext cx="981513" cy="83410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14CD68"/>
              </a:gs>
              <a:gs pos="100000">
                <a:srgbClr val="035C7D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50">
              <a:ea typeface="黑体" panose="0201060003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59042" y="84406"/>
            <a:ext cx="372794" cy="43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777272" y="3606018"/>
            <a:ext cx="372794" cy="43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贼跌虎背  虎驮贼逃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28650" y="1139192"/>
            <a:ext cx="7847013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老虎吓得浑身发抖，贼听得腿脚发软。贼心里害怕，脚下一滑，扑通从屋顶的窟窿里跌下来，正巧摔到虎背上。老虎未料到房上会有东西掉下来，心想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坏事，‘漏’捉我来了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撒腿就往外跑。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贼栽得昏头转向，一摸是个毛乎乎的东西，心想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坏事，‘漏’等着吃我哩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拼命抱住虎脖子不敢松手。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老虎驮着贼，贼骑着老虎，跑哇，跑哇，累得老虎筋都快断了，颠得贼骨头架都快散了。跑着跑着，雨大了起来。前边有棵歪脖老树，老虎想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漏’真厉害，像胶一样，粘住我了。到树跟前，得把它蹭下来，好逃命。”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贼也想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漏’真厉害，旋风一样，停都不停，一定是驮到家再吃我。到树跟前，得想法蹿上去，好逃命。”</a:t>
            </a:r>
          </a:p>
        </p:txBody>
      </p:sp>
      <p:pic>
        <p:nvPicPr>
          <p:cNvPr id="6" name="Picture 3" descr="C:\Users\Administrator\Desktop\图片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73458" cy="114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2333549" y="2084832"/>
            <a:ext cx="337230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66569" y="3628340"/>
            <a:ext cx="627766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6150" y="3925711"/>
            <a:ext cx="233987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40906" y="2410842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6150" y="2706624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40837" y="4242817"/>
            <a:ext cx="59204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6150" y="4561098"/>
            <a:ext cx="49597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0"/>
          <p:cNvGrpSpPr/>
          <p:nvPr/>
        </p:nvGrpSpPr>
        <p:grpSpPr>
          <a:xfrm>
            <a:off x="6499343" y="256804"/>
            <a:ext cx="2441457" cy="882388"/>
            <a:chOff x="8100392" y="1962696"/>
            <a:chExt cx="1043608" cy="549508"/>
          </a:xfrm>
        </p:grpSpPr>
        <p:sp>
          <p:nvSpPr>
            <p:cNvPr id="25" name="云形 24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ea typeface="黑体" panose="02010600030101010101" pitchFamily="49" charset="-122"/>
              </a:endParaRPr>
            </a:p>
          </p:txBody>
        </p:sp>
        <p:sp>
          <p:nvSpPr>
            <p:cNvPr id="26" name="TextBox 75"/>
            <p:cNvSpPr txBox="1"/>
            <p:nvPr/>
          </p:nvSpPr>
          <p:spPr>
            <a:xfrm>
              <a:off x="8220497" y="2125558"/>
              <a:ext cx="923503" cy="21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画出心理描写的句子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贼跌虎背  虎驮贼逃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28650" y="1139192"/>
            <a:ext cx="7847013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老虎吓得浑身发抖，贼听得腿脚发软。贼心里害怕，脚下一滑，扑通从屋顶的窟窿里跌下来，正巧摔到虎背上。老虎未料到房上会有东西掉下来，心想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坏事，‘漏’捉我来了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撒腿就往外跑。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贼栽得昏头转向，一摸是个毛乎乎的东西，心想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坏事，‘漏’等着吃我哩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拼命抱住虎脖子不敢松手。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老虎驮着贼，贼骑着老虎，跑哇，跑哇，累得老虎筋都快断了，颠得贼骨头架都快散了。跑着跑着，雨大了起来。前边有棵歪脖老树，老虎想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漏’真厉害，像胶一样，粘住我了。到树跟前，得把它蹭下来，好逃命。”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贼也想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漏’真厉害，旋风一样，停都不停，一定是驮到家再吃我。到树跟前，得想法蹿上去，好逃命。”</a:t>
            </a:r>
          </a:p>
        </p:txBody>
      </p:sp>
      <p:pic>
        <p:nvPicPr>
          <p:cNvPr id="6" name="Picture 3" descr="C:\Users\Administrator\Desktop\图片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73458" cy="114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2333549" y="2084832"/>
            <a:ext cx="337230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66569" y="3628340"/>
            <a:ext cx="627766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6150" y="3925711"/>
            <a:ext cx="233987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40906" y="2410842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6150" y="2706624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40837" y="4242817"/>
            <a:ext cx="59204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6150" y="4561098"/>
            <a:ext cx="49597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3764647" y="3303905"/>
            <a:ext cx="314325" cy="324485"/>
          </a:xfrm>
          <a:prstGeom prst="roundRect">
            <a:avLst/>
          </a:prstGeom>
          <a:solidFill>
            <a:srgbClr val="FFFF00">
              <a:alpha val="19000"/>
            </a:srgbClr>
          </a:solidFill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/>
          </a:p>
        </p:txBody>
      </p:sp>
      <p:sp>
        <p:nvSpPr>
          <p:cNvPr id="26" name="圆角矩形 25"/>
          <p:cNvSpPr/>
          <p:nvPr/>
        </p:nvSpPr>
        <p:spPr>
          <a:xfrm>
            <a:off x="4030499" y="3918491"/>
            <a:ext cx="540068" cy="324326"/>
          </a:xfrm>
          <a:prstGeom prst="roundRect">
            <a:avLst/>
          </a:prstGeom>
          <a:solidFill>
            <a:srgbClr val="FFFF00">
              <a:alpha val="22000"/>
            </a:srgbClr>
          </a:solidFill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5" name="矩形 4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628650" y="761286"/>
            <a:ext cx="82636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latin typeface="+mn-ea"/>
              </a:rPr>
              <a:t>小讨论</a:t>
            </a:r>
            <a:r>
              <a:rPr lang="zh-CN" altLang="en-US" sz="2800" b="1" dirty="0">
                <a:latin typeface="+mn-ea"/>
              </a:rPr>
              <a:t>：和原句对比读</a:t>
            </a:r>
            <a:r>
              <a:rPr lang="zh-CN" altLang="en-US" sz="2800" b="1" dirty="0" smtClean="0">
                <a:latin typeface="+mn-ea"/>
              </a:rPr>
              <a:t>，哪句话给你印象更为深刻</a:t>
            </a:r>
            <a:r>
              <a:rPr lang="en-US" altLang="zh-CN" sz="2800" b="1" dirty="0" smtClean="0">
                <a:latin typeface="+mn-ea"/>
              </a:rPr>
              <a:t>?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45098" y="1290501"/>
            <a:ext cx="7404259" cy="3066098"/>
            <a:chOff x="682267" y="1203601"/>
            <a:chExt cx="8146204" cy="359938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9768" y="714279"/>
              <a:ext cx="3599382" cy="457802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31052" y="1047095"/>
              <a:ext cx="3070606" cy="3568176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3796439" y="175955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491260" y="1759552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3860375" y="1649338"/>
              <a:ext cx="780143" cy="437700"/>
            </a:xfrm>
            <a:prstGeom prst="blockArc">
              <a:avLst>
                <a:gd name="adj1" fmla="val 10568588"/>
                <a:gd name="adj2" fmla="val 0"/>
                <a:gd name="adj3" fmla="val 20563"/>
              </a:avLst>
            </a:prstGeom>
            <a:solidFill>
              <a:srgbClr val="CDBA85"/>
            </a:solidFill>
            <a:ln>
              <a:solidFill>
                <a:srgbClr val="CDB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82845" y="2272201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77666" y="2272201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>
              <a:off x="3846781" y="2161987"/>
              <a:ext cx="780143" cy="437700"/>
            </a:xfrm>
            <a:prstGeom prst="blockArc">
              <a:avLst>
                <a:gd name="adj1" fmla="val 10568588"/>
                <a:gd name="adj2" fmla="val 0"/>
                <a:gd name="adj3" fmla="val 20563"/>
              </a:avLst>
            </a:prstGeom>
            <a:solidFill>
              <a:srgbClr val="CDBA85"/>
            </a:solidFill>
            <a:ln>
              <a:solidFill>
                <a:srgbClr val="CDB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485534" y="329888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91260" y="3736411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782844" y="279723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477665" y="279723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ea typeface="黑体" panose="02010600030101010101" pitchFamily="49" charset="-122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3846780" y="2687019"/>
              <a:ext cx="780143" cy="437700"/>
            </a:xfrm>
            <a:prstGeom prst="blockArc">
              <a:avLst>
                <a:gd name="adj1" fmla="val 10568588"/>
                <a:gd name="adj2" fmla="val 0"/>
                <a:gd name="adj3" fmla="val 20563"/>
              </a:avLst>
            </a:prstGeom>
            <a:solidFill>
              <a:srgbClr val="CDBA85"/>
            </a:solidFill>
            <a:ln>
              <a:solidFill>
                <a:srgbClr val="CDB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b="1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08272" y="1506900"/>
            <a:ext cx="28636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“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真厉害，粘住我了。</a:t>
            </a:r>
          </a:p>
          <a:p>
            <a:pPr lvl="0"/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“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真厉害，停都不停。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085215" y="1493755"/>
            <a:ext cx="2532698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1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真厉害，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像胶一样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，粘住我了。</a:t>
            </a:r>
          </a:p>
          <a:p>
            <a:pPr algn="just"/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真厉害，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旋风一样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，停都不停。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28650" y="723718"/>
            <a:ext cx="6669360" cy="10204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1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zh-CN" altLang="en-US" sz="2800" b="1" dirty="0" smtClean="0">
                <a:latin typeface="+mn-ea"/>
              </a:rPr>
              <a:t>读一读，写一写。</a:t>
            </a:r>
          </a:p>
          <a:p>
            <a:pPr algn="just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en-US" altLang="zh-CN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r>
              <a:rPr lang="en-US" altLang="zh-CN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真厉害，</a:t>
            </a:r>
            <a:r>
              <a:rPr lang="zh-CN" altLang="en-US" sz="24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像胶一样</a:t>
            </a: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，粘住我了。</a:t>
            </a:r>
            <a:endParaRPr lang="zh-CN" altLang="en-US" sz="24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5" name="矩形 4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399964" y="286314"/>
            <a:ext cx="181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小练笔</a:t>
            </a:r>
            <a:endParaRPr lang="zh-CN" altLang="en-US" sz="2000" dirty="0">
              <a:solidFill>
                <a:srgbClr val="FFFF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2715" y="2004646"/>
            <a:ext cx="8878570" cy="1881318"/>
            <a:chOff x="397" y="3115"/>
            <a:chExt cx="13982" cy="2724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891" y="3967"/>
              <a:ext cx="13488" cy="18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闪闪的星星，</a:t>
              </a:r>
              <a:r>
                <a:rPr sz="2000" b="1" u="sng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</a:t>
              </a:r>
              <a:r>
                <a:rPr 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眨呀眨呀，陪着我度过了黑幽幽的夜晚。 </a:t>
              </a:r>
            </a:p>
            <a:p>
              <a:pPr eaLnBrk="1" hangingPunct="1">
                <a:lnSpc>
                  <a:spcPct val="130000"/>
                </a:lnSpc>
              </a:pPr>
              <a:endParaRPr 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弯弯的月儿</a:t>
              </a:r>
              <a:r>
                <a:rPr 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sz="2000" b="1" u="sng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</a:t>
              </a: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摇哇摇哇</a:t>
              </a: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摇来了璀璨的星空</a:t>
              </a:r>
              <a:r>
                <a:rPr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 241"/>
            <p:cNvSpPr/>
            <p:nvPr/>
          </p:nvSpPr>
          <p:spPr>
            <a:xfrm>
              <a:off x="397" y="3115"/>
              <a:ext cx="425" cy="425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rgbClr val="FFFFFF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14" name=" 241"/>
            <p:cNvSpPr/>
            <p:nvPr/>
          </p:nvSpPr>
          <p:spPr>
            <a:xfrm>
              <a:off x="397" y="4150"/>
              <a:ext cx="425" cy="425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rgbClr val="FFFFFF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15" name=" 241"/>
            <p:cNvSpPr/>
            <p:nvPr/>
          </p:nvSpPr>
          <p:spPr>
            <a:xfrm>
              <a:off x="466" y="5239"/>
              <a:ext cx="425" cy="425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rgbClr val="FFFFFF"/>
                </a:solidFill>
                <a:ea typeface="黑体" panose="02010600030101010101" pitchFamily="49" charset="-122"/>
              </a:endParaRP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28100" y="1895475"/>
            <a:ext cx="8794433" cy="5124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秋天的叶子，</a:t>
            </a:r>
            <a:r>
              <a:rPr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扇呀扇呀,扇走了夏天的炎热.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2058865" y="1884150"/>
            <a:ext cx="1790700" cy="41402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像一把把扇子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058865" y="2571750"/>
            <a:ext cx="1790700" cy="41402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像一只只眼睛</a:t>
            </a:r>
            <a:endParaRPr lang="zh-CN" altLang="en-US" sz="21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2058865" y="3350736"/>
            <a:ext cx="1810111" cy="41549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像一</a:t>
            </a:r>
            <a:r>
              <a:rPr lang="zh-CN" altLang="en-US" sz="21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条条小船</a:t>
            </a:r>
          </a:p>
        </p:txBody>
      </p:sp>
      <p:pic>
        <p:nvPicPr>
          <p:cNvPr id="22" name="改变音量_淡入淡出_Bandari - 四月之春(1)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9685" y="49403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0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贼跌虎背  虎驮贼逃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28650" y="1139192"/>
            <a:ext cx="7847013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老虎吓得浑身发抖，贼听得腿脚发软。贼心里害怕，脚下一滑，扑通从屋顶的窟窿里跌下来，正巧摔到虎背上。老虎未料到房上会有东西掉下来，心想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坏事，‘漏’捉我来了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撒腿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就往外</a:t>
            </a:r>
            <a:r>
              <a:rPr lang="zh-CN" altLang="en-US" sz="2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跑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贼栽得昏头转向，一摸是个毛乎乎的东西，心想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坏事，‘漏’等着吃我哩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!”</a:t>
            </a:r>
            <a:r>
              <a:rPr lang="zh-CN" altLang="en-US" sz="2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拼命抱住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虎脖子</a:t>
            </a:r>
            <a:r>
              <a:rPr lang="zh-CN" altLang="en-US" sz="2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不敢松手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老虎驮着贼，贼骑着老虎，</a:t>
            </a:r>
            <a:r>
              <a:rPr lang="zh-CN" altLang="en-US" sz="2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跑哇，跑哇，累得老虎筋都快断了，颠得贼骨头架都快散了。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跑着跑着，雨大了起来。前边有棵歪脖老树，老虎想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漏’真厉害，像胶一样，粘住我了。到树跟前，得把它蹭下来，好逃命。”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        贼也想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:“‘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漏’真厉害，旋风一样，停都不停，一定是驮到家再吃我。到树跟前，得想法蹿上去，好逃命。”</a:t>
            </a:r>
          </a:p>
        </p:txBody>
      </p:sp>
      <p:pic>
        <p:nvPicPr>
          <p:cNvPr id="6" name="Picture 3" descr="C:\Users\Administrator\Desktop\图片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3458" cy="114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2333549" y="2084832"/>
            <a:ext cx="337230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66569" y="3628340"/>
            <a:ext cx="627766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6150" y="3925711"/>
            <a:ext cx="233987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40906" y="2410842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46150" y="2706624"/>
            <a:ext cx="13033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40837" y="4242817"/>
            <a:ext cx="59204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6150" y="4561098"/>
            <a:ext cx="49597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3781425" y="3303905"/>
            <a:ext cx="330835" cy="324485"/>
          </a:xfrm>
          <a:prstGeom prst="roundRect">
            <a:avLst/>
          </a:prstGeom>
          <a:solidFill>
            <a:srgbClr val="FFFF00">
              <a:alpha val="19000"/>
            </a:srgbClr>
          </a:solidFill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/>
          </a:p>
        </p:txBody>
      </p:sp>
      <p:sp>
        <p:nvSpPr>
          <p:cNvPr id="26" name="圆角矩形 25"/>
          <p:cNvSpPr/>
          <p:nvPr/>
        </p:nvSpPr>
        <p:spPr>
          <a:xfrm>
            <a:off x="4047277" y="3918491"/>
            <a:ext cx="540068" cy="324326"/>
          </a:xfrm>
          <a:prstGeom prst="roundRect">
            <a:avLst/>
          </a:prstGeom>
          <a:solidFill>
            <a:srgbClr val="FFFF00">
              <a:alpha val="22000"/>
            </a:srgbClr>
          </a:solidFill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/>
          </a:p>
        </p:txBody>
      </p:sp>
      <p:pic>
        <p:nvPicPr>
          <p:cNvPr id="14" name="漏课文朗读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3716" y="4932727"/>
            <a:ext cx="210772" cy="210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虎蹭下贼  贼爬上树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28650" y="1274723"/>
            <a:ext cx="7847013" cy="11403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到了树跟前，老虎把身子一歪，贼顺势一纵，蹿到树上。老虎一边往前跑一边想：“终于甩掉‘漏’了！”</a:t>
            </a:r>
            <a:endParaRPr lang="zh-CN" altLang="en-US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2084374" cy="1274723"/>
            <a:chOff x="4427984" y="1851670"/>
            <a:chExt cx="2964367" cy="1721982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1851670"/>
              <a:ext cx="1708203" cy="16137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AF3"/>
                </a:clrFrom>
                <a:clrTo>
                  <a:srgbClr val="FDFA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59636" y="2395173"/>
              <a:ext cx="2132715" cy="11784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 226"/>
          <p:cNvSpPr/>
          <p:nvPr/>
        </p:nvSpPr>
        <p:spPr>
          <a:xfrm>
            <a:off x="5095334" y="1768520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24" name=" 226"/>
          <p:cNvSpPr/>
          <p:nvPr/>
        </p:nvSpPr>
        <p:spPr>
          <a:xfrm>
            <a:off x="6931655" y="1762164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28" name=" 226"/>
          <p:cNvSpPr/>
          <p:nvPr/>
        </p:nvSpPr>
        <p:spPr>
          <a:xfrm>
            <a:off x="7578769" y="1761486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29584" y="3443996"/>
            <a:ext cx="26779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 smtClean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endParaRPr lang="zh-CN" altLang="en-US" sz="2000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" name=" 226"/>
          <p:cNvSpPr/>
          <p:nvPr/>
        </p:nvSpPr>
        <p:spPr>
          <a:xfrm>
            <a:off x="3305610" y="2321654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grpSp>
        <p:nvGrpSpPr>
          <p:cNvPr id="23" name="组合 10"/>
          <p:cNvGrpSpPr/>
          <p:nvPr/>
        </p:nvGrpSpPr>
        <p:grpSpPr>
          <a:xfrm>
            <a:off x="6499343" y="256804"/>
            <a:ext cx="2441457" cy="882388"/>
            <a:chOff x="8100392" y="1962696"/>
            <a:chExt cx="1043608" cy="549508"/>
          </a:xfrm>
        </p:grpSpPr>
        <p:sp>
          <p:nvSpPr>
            <p:cNvPr id="30" name="云形 29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ea typeface="黑体" panose="02010600030101010101" pitchFamily="49" charset="-122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8220496" y="2129850"/>
              <a:ext cx="923503" cy="21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圈出动作描写的词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 animBg="1"/>
      <p:bldP spid="3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1" y="273844"/>
            <a:ext cx="6330462" cy="356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308294" y="4030394"/>
            <a:ext cx="6231989" cy="50012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“漏”究竟有多厉害？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7586" name="Picture 2" descr="C:\Users\桂\Documents\WXWork\1688851619645926\Cache\Image\2020-02\企业微信截图_158270251620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70406" y="137406"/>
            <a:ext cx="6235596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老虎走着走着，走到了歪脖老树跟前。贼又冷又饿，正在下树，抬头看见走过来一个黑乎乎的东西，心想：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“‘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漏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’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又来了，这下我可活不成了！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他赶紧往树梢上爬，总嫌离地太近，紧爬慢爬，咔嚓一声，树枝断了，一个倒栽葱摔了下来，顺着山坡往下滚。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7167" y="3003452"/>
            <a:ext cx="6920865" cy="12559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老虎正走着，见天上掉下个黑乎乎的东西，响声又这么大，心想：“‘漏’又来了，这下我可活不成了！”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赶紧逃跑。下过雨的山坡又湿又滑，老虎腿一软，顺着山坡往下滚。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虎贼对视  吓昏过去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28650" y="1268016"/>
            <a:ext cx="7847013" cy="15327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老虎和贼一齐滚下了山坡，浑身粘满泥水，撞在了一块儿。他们俩对看了一眼，同时惊恐地大喊：“‘漏’哇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”然后都吓昏了过去。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7" descr="C:\Users\Administrator\Desktop\图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258280" cy="1139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 226"/>
          <p:cNvSpPr/>
          <p:nvPr/>
        </p:nvSpPr>
        <p:spPr>
          <a:xfrm>
            <a:off x="3227164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6" name=" 226"/>
          <p:cNvSpPr/>
          <p:nvPr/>
        </p:nvSpPr>
        <p:spPr>
          <a:xfrm>
            <a:off x="5723349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7" name=" 226"/>
          <p:cNvSpPr/>
          <p:nvPr/>
        </p:nvSpPr>
        <p:spPr>
          <a:xfrm>
            <a:off x="7268840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5" name=" 226"/>
          <p:cNvSpPr/>
          <p:nvPr/>
        </p:nvSpPr>
        <p:spPr>
          <a:xfrm>
            <a:off x="2540338" y="2162025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7" name=" 226"/>
          <p:cNvSpPr/>
          <p:nvPr/>
        </p:nvSpPr>
        <p:spPr>
          <a:xfrm>
            <a:off x="5942513" y="2162025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8" name=" 226"/>
          <p:cNvSpPr/>
          <p:nvPr/>
        </p:nvSpPr>
        <p:spPr>
          <a:xfrm>
            <a:off x="2841806" y="2613851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grpSp>
        <p:nvGrpSpPr>
          <p:cNvPr id="12" name="组合 10"/>
          <p:cNvGrpSpPr/>
          <p:nvPr/>
        </p:nvGrpSpPr>
        <p:grpSpPr>
          <a:xfrm>
            <a:off x="6499343" y="256804"/>
            <a:ext cx="2441457" cy="882388"/>
            <a:chOff x="8100392" y="1962696"/>
            <a:chExt cx="1043608" cy="549508"/>
          </a:xfrm>
        </p:grpSpPr>
        <p:sp>
          <p:nvSpPr>
            <p:cNvPr id="13" name="云形 12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ea typeface="黑体" panose="02010600030101010101" pitchFamily="49" charset="-122"/>
              </a:endParaRPr>
            </a:p>
          </p:txBody>
        </p:sp>
        <p:sp>
          <p:nvSpPr>
            <p:cNvPr id="14" name="TextBox 75"/>
            <p:cNvSpPr txBox="1"/>
            <p:nvPr/>
          </p:nvSpPr>
          <p:spPr>
            <a:xfrm>
              <a:off x="8220497" y="2051486"/>
              <a:ext cx="803425" cy="28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动作描写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5" grpId="0" bldLvl="0" animBg="1"/>
      <p:bldP spid="17" grpId="0" bldLvl="0" animBg="1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2084374" y="402336"/>
            <a:ext cx="4681537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虎贼对视  吓昏过去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28650" y="1268016"/>
            <a:ext cx="7847013" cy="15327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老虎和贼一齐滚下了山坡，浑身粘满泥水，撞在了一块儿。他们俩对看了一眼，同时惊恐地大喊：“‘漏’哇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”然后都吓昏了过去。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7" descr="C:\Users\Administrator\Desktop\图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258280" cy="1139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 226"/>
          <p:cNvSpPr/>
          <p:nvPr/>
        </p:nvSpPr>
        <p:spPr>
          <a:xfrm>
            <a:off x="3227164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6" name=" 226"/>
          <p:cNvSpPr/>
          <p:nvPr/>
        </p:nvSpPr>
        <p:spPr>
          <a:xfrm>
            <a:off x="5723349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7" name=" 226"/>
          <p:cNvSpPr/>
          <p:nvPr/>
        </p:nvSpPr>
        <p:spPr>
          <a:xfrm>
            <a:off x="7268840" y="1719223"/>
            <a:ext cx="177219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5" name=" 226"/>
          <p:cNvSpPr/>
          <p:nvPr/>
        </p:nvSpPr>
        <p:spPr>
          <a:xfrm>
            <a:off x="2540338" y="2162025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7" name=" 226"/>
          <p:cNvSpPr/>
          <p:nvPr/>
        </p:nvSpPr>
        <p:spPr>
          <a:xfrm>
            <a:off x="5942513" y="2162025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8" name=" 226"/>
          <p:cNvSpPr/>
          <p:nvPr/>
        </p:nvSpPr>
        <p:spPr>
          <a:xfrm>
            <a:off x="2841806" y="2613851"/>
            <a:ext cx="686826" cy="186892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>
              <a:solidFill>
                <a:srgbClr val="FFFFFF"/>
              </a:solidFill>
              <a:ea typeface="黑体" panose="0201060003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8650" y="3144129"/>
            <a:ext cx="78867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为什么他们已经看清了对方，还被吓昏了过去呢？</a:t>
            </a:r>
          </a:p>
        </p:txBody>
      </p:sp>
      <p:sp>
        <p:nvSpPr>
          <p:cNvPr id="13" name="矩形 12"/>
          <p:cNvSpPr/>
          <p:nvPr/>
        </p:nvSpPr>
        <p:spPr>
          <a:xfrm>
            <a:off x="3227008" y="3884103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做贼心虚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0"/>
          <p:cNvGrpSpPr/>
          <p:nvPr/>
        </p:nvGrpSpPr>
        <p:grpSpPr>
          <a:xfrm>
            <a:off x="6499343" y="256804"/>
            <a:ext cx="2441457" cy="882388"/>
            <a:chOff x="8100392" y="1962696"/>
            <a:chExt cx="1043608" cy="549508"/>
          </a:xfrm>
        </p:grpSpPr>
        <p:sp>
          <p:nvSpPr>
            <p:cNvPr id="19" name="云形 18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ea typeface="黑体" panose="02010600030101010101" pitchFamily="49" charset="-122"/>
              </a:endParaRPr>
            </a:p>
          </p:txBody>
        </p:sp>
        <p:sp>
          <p:nvSpPr>
            <p:cNvPr id="20" name="TextBox 75"/>
            <p:cNvSpPr txBox="1"/>
            <p:nvPr/>
          </p:nvSpPr>
          <p:spPr>
            <a:xfrm>
              <a:off x="8220497" y="2051486"/>
              <a:ext cx="803425" cy="28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动作描写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>
            <a:spLocks noGrp="1"/>
          </p:cNvSpPr>
          <p:nvPr>
            <p:ph type="title"/>
          </p:nvPr>
        </p:nvSpPr>
        <p:spPr>
          <a:xfrm>
            <a:off x="620783" y="723718"/>
            <a:ext cx="7886700" cy="5176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effectLst/>
                <a:latin typeface="+mn-ea"/>
              </a:rPr>
              <a:t>讨论：为什么老虎和贼会把对方当成“漏”？</a:t>
            </a:r>
          </a:p>
        </p:txBody>
      </p:sp>
      <p:grpSp>
        <p:nvGrpSpPr>
          <p:cNvPr id="4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5" name="矩形 4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2"/>
          <p:cNvSpPr txBox="1"/>
          <p:nvPr/>
        </p:nvSpPr>
        <p:spPr>
          <a:xfrm>
            <a:off x="401856" y="1526345"/>
            <a:ext cx="8407400" cy="5730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认为“漏”是可怕的怪物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99964" y="1677798"/>
            <a:ext cx="8407400" cy="17727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</a:pPr>
            <a:endParaRPr lang="en-US" altLang="zh-CN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一路上他们碰巧又总是搅在一起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，相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互间都误会是“漏”追着他们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9964" y="3473042"/>
            <a:ext cx="8407400" cy="1212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雨天气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，而且是在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，没办法看清对</a:t>
            </a: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</a:t>
            </a:r>
            <a:r>
              <a:rPr lang="zh-CN" altLang="en-US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......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 descr="C:\Users\桂\AppData\Local\Temp\企业微信截图_158270258658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74455" cy="5143500"/>
          </a:xfrm>
          <a:prstGeom prst="rect">
            <a:avLst/>
          </a:prstGeom>
          <a:noFill/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8650" y="506437"/>
            <a:ext cx="3754755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公公</a:t>
            </a:r>
            <a:r>
              <a:rPr 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和老婆婆从炕头上坐了起来。滴答，滴答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他们抬头看看屋顶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唉，说怕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漏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，偏就又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漏雨</a:t>
            </a: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了！</a:t>
            </a:r>
            <a:endParaRPr lang="zh-CN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575469" y="1245394"/>
            <a:ext cx="7993063" cy="40134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这个民间故事采用</a:t>
            </a: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误会和巧合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的方式，记叙了老虎和贼误把漏雨的“漏”当成怪物而疲于奔命。三个情境，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一次比一次滑稽、一次比一次幽默、也一次又一次的将故事推向趣味的极致。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其中蕴含着深刻的道理，也彰显了中国语言文字的魅力。</a:t>
            </a:r>
          </a:p>
          <a:p>
            <a:pPr eaLnBrk="1" hangingPunct="1">
              <a:lnSpc>
                <a:spcPct val="130000"/>
              </a:lnSpc>
            </a:pP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6252" y="414997"/>
            <a:ext cx="3070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4"/>
          <p:cNvSpPr txBox="1"/>
          <p:nvPr/>
        </p:nvSpPr>
        <p:spPr>
          <a:xfrm>
            <a:off x="576263" y="519018"/>
            <a:ext cx="7991475" cy="12132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读读</a:t>
            </a:r>
            <a:r>
              <a:rPr lang="zh-CN" altLang="en-US" sz="2800" b="1" dirty="0">
                <a:latin typeface="+mn-ea"/>
              </a:rPr>
              <a:t>课</a:t>
            </a:r>
            <a:r>
              <a:rPr lang="zh-CN" altLang="en-US" sz="2800" b="1" dirty="0" smtClean="0">
                <a:latin typeface="+mn-ea"/>
              </a:rPr>
              <a:t>文，说说故事中哪部分内容你觉得最有意思？用自己的话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复述</a:t>
            </a:r>
            <a:r>
              <a:rPr lang="zh-CN" altLang="en-US" sz="2800" b="1" dirty="0" smtClean="0">
                <a:latin typeface="+mn-ea"/>
              </a:rPr>
              <a:t>这个部分。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3175635"/>
            <a:ext cx="638175" cy="478790"/>
          </a:xfrm>
          <a:prstGeom prst="rect">
            <a:avLst/>
          </a:prstGeom>
        </p:spPr>
      </p:pic>
      <p:sp>
        <p:nvSpPr>
          <p:cNvPr id="10" name="云形 9"/>
          <p:cNvSpPr/>
          <p:nvPr/>
        </p:nvSpPr>
        <p:spPr>
          <a:xfrm>
            <a:off x="5795712" y="1672994"/>
            <a:ext cx="3174921" cy="153101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 b="1">
              <a:ea typeface="黑体" panose="0201060003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3813" y="2044666"/>
            <a:ext cx="289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1800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复述是一种“说”。</a:t>
            </a:r>
            <a:endParaRPr lang="en-US" altLang="zh-CN" sz="1800" dirty="0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理解、记忆、取舍、组织</a:t>
            </a:r>
            <a:endParaRPr lang="zh-CN" altLang="en-US" sz="1800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3178" y="3175566"/>
            <a:ext cx="648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小妙计一：结合老虎和贼的心理描写</a:t>
            </a:r>
            <a:endParaRPr lang="zh-CN" altLang="en-US" sz="2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177" y="3698786"/>
            <a:ext cx="698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小妙计二：抓住老虎和贼逃窜的动作描写</a:t>
            </a:r>
            <a:endParaRPr lang="zh-CN" altLang="en-US" sz="2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178" y="4222006"/>
            <a:ext cx="648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小妙计三：运用文中有特色的的语言</a:t>
            </a:r>
            <a:endParaRPr lang="zh-CN" altLang="en-US" sz="2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3760470"/>
            <a:ext cx="638175" cy="478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5" y="4363085"/>
            <a:ext cx="618490" cy="464185"/>
          </a:xfrm>
          <a:prstGeom prst="rect">
            <a:avLst/>
          </a:prstGeom>
        </p:spPr>
      </p:pic>
      <p:pic>
        <p:nvPicPr>
          <p:cNvPr id="16" name="郑皓文复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3226" y="4932726"/>
            <a:ext cx="210773" cy="2107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34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文本框 4"/>
          <p:cNvSpPr txBox="1"/>
          <p:nvPr/>
        </p:nvSpPr>
        <p:spPr>
          <a:xfrm>
            <a:off x="576263" y="831449"/>
            <a:ext cx="7991475" cy="64171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zh-CN" altLang="en-US" sz="28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26" name="Picture 2" descr="C:\Users\桂\Documents\Tencent Files\20508717\Image\C2C\B64B423FA4BF4C12C52B6A0EF4893F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469" y="1817969"/>
            <a:ext cx="5729679" cy="3181025"/>
          </a:xfrm>
          <a:prstGeom prst="rect">
            <a:avLst/>
          </a:prstGeom>
          <a:noFill/>
        </p:spPr>
      </p:pic>
      <p:sp>
        <p:nvSpPr>
          <p:cNvPr id="17" name="文本框 4"/>
          <p:cNvSpPr txBox="1"/>
          <p:nvPr/>
        </p:nvSpPr>
        <p:spPr>
          <a:xfrm>
            <a:off x="576263" y="519018"/>
            <a:ext cx="7991475" cy="12132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借助下面的示意图和文字，按照地点变化的顺序，复述这个故事。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575469" y="1245394"/>
            <a:ext cx="7993063" cy="289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后来贼和老虎都知道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了“漏” 是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什么，知道了事情的真相，再一次去偷驴，但还是没有得逞，这是为什么呢？请发挥想象写一写。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一天晚上，下着蒙蒙小雨。老虎来了，贼也来了。</a:t>
            </a:r>
            <a:r>
              <a:rPr lang="zh-CN" alt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77884" y="414997"/>
            <a:ext cx="2606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小练笔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34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20042" y="1420837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山脚下偷驴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280" y="2063632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撒腿就跑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3370570"/>
            <a:ext cx="236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歪脖老树跟前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4049255"/>
            <a:ext cx="372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滚下山坡，吓昏过去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0498" y="519018"/>
            <a:ext cx="5386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说说故事的大致内容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20042" y="1420837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山脚下偷驴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280" y="2063632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撒腿就跑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3370570"/>
            <a:ext cx="236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歪脖老树跟前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4049255"/>
            <a:ext cx="372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滚下山坡，吓昏过去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280" y="2063632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撒腿就跑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3370570"/>
            <a:ext cx="236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歪脖老树跟前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4049255"/>
            <a:ext cx="372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滚下山坡，吓昏过去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0" y="1271938"/>
            <a:ext cx="802250" cy="7916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3370570"/>
            <a:ext cx="236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歪脖老树跟前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4049255"/>
            <a:ext cx="372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滚下山坡，吓昏过去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0" y="1271938"/>
            <a:ext cx="802250" cy="79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istrator\Desktop\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07" y="2076868"/>
            <a:ext cx="1472420" cy="640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4049255"/>
            <a:ext cx="372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滚下山坡，吓昏过去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0" y="1271938"/>
            <a:ext cx="802250" cy="79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istrator\Desktop\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07" y="2076868"/>
            <a:ext cx="1472420" cy="6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 descr="C:\Users\Administrator\Desktop\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8" y="3034380"/>
            <a:ext cx="675250" cy="85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5670" y="4049255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屋顶漏雨了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0" y="1271938"/>
            <a:ext cx="802250" cy="79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istrator\Desktop\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07" y="2076868"/>
            <a:ext cx="1472420" cy="6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 descr="C:\Users\Administrator\Desktop\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8" y="3034380"/>
            <a:ext cx="675250" cy="8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3" descr="C:\Users\Administrator\Desktop\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795" y="3851586"/>
            <a:ext cx="1484312" cy="72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37"/>
            <a:ext cx="8221735" cy="31516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一天晚上，老虎和贼来到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，听到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，吓得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。被雨一淋，老虎和贼清醒了，就准备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，又以为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 ,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老虎和贼都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。天亮了，原来是</a:t>
            </a:r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99964" y="286314"/>
            <a:ext cx="545135" cy="545135"/>
            <a:chOff x="1965186" y="1419622"/>
            <a:chExt cx="302558" cy="314067"/>
          </a:xfrm>
        </p:grpSpPr>
        <p:sp>
          <p:nvSpPr>
            <p:cNvPr id="4" name="矩形 3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650" y="2063632"/>
            <a:ext cx="4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老公公和老婆婆说“漏”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889" y="2717706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再回去偷驴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6261" y="3370570"/>
            <a:ext cx="213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遇到了“漏”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0498" y="519018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找找故事中的地点变化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?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10" y="1271938"/>
            <a:ext cx="802250" cy="79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istrator\Desktop\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07" y="2076868"/>
            <a:ext cx="1472420" cy="64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 descr="C:\Users\Administrator\Desktop\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8" y="3034380"/>
            <a:ext cx="675250" cy="8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3" descr="C:\Users\Administrator\Desktop\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795" y="3851586"/>
            <a:ext cx="1484312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6" descr="C:\Users\Administrator\Desktop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20" y="3780781"/>
            <a:ext cx="802250" cy="7916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292</TotalTime>
  <Words>1739</Words>
  <Application>Microsoft Office PowerPoint</Application>
  <PresentationFormat>全屏显示(16:9)</PresentationFormat>
  <Paragraphs>135</Paragraphs>
  <Slides>28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微软雅黑</vt:lpstr>
      <vt:lpstr>楷体</vt:lpstr>
      <vt:lpstr>华文楷体</vt:lpstr>
      <vt:lpstr>等线 Light</vt:lpstr>
      <vt:lpstr>Bookman Old Style</vt:lpstr>
      <vt:lpstr>黑体</vt:lpstr>
      <vt:lpstr>Rockwell</vt:lpstr>
      <vt:lpstr>方正姚体</vt:lpstr>
      <vt:lpstr>幼圆</vt:lpstr>
      <vt:lpstr>等线</vt:lpstr>
      <vt:lpstr>Damask</vt:lpstr>
      <vt:lpstr>1_自定义设计方案</vt:lpstr>
      <vt:lpstr>自定义设计方案</vt:lpstr>
      <vt:lpstr> 27.漏</vt:lpstr>
      <vt:lpstr>PowerPoint 演示文稿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      一天晚上，老虎和贼来到___________，听到______________________，吓得__________。被雨一淋，老虎和贼清醒了，就准备__________。在_____________，又以为____________ ,老虎和贼都__________________。天亮了，原来是__________。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讨论：为什么老虎和贼会把对方当成“漏”？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周燕娜</cp:lastModifiedBy>
  <cp:revision>298</cp:revision>
  <dcterms:created xsi:type="dcterms:W3CDTF">2017-12-18T08:33:00Z</dcterms:created>
  <dcterms:modified xsi:type="dcterms:W3CDTF">2021-06-02T07:50:01Z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