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9" r:id="rId3"/>
    <p:sldId id="257" r:id="rId4"/>
    <p:sldId id="261" r:id="rId5"/>
    <p:sldId id="276" r:id="rId6"/>
    <p:sldId id="274" r:id="rId8"/>
    <p:sldId id="263" r:id="rId9"/>
    <p:sldId id="267" r:id="rId10"/>
    <p:sldId id="268" r:id="rId11"/>
    <p:sldId id="269" r:id="rId12"/>
    <p:sldId id="291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杜B格小生" initials="杜B格小生" lastIdx="1" clrIdx="0"/>
  <p:cmAuthor id="1" name="Tao Tao" initials="TT" lastIdx="14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52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3.png"/><Relationship Id="rId16" Type="http://schemas.openxmlformats.org/officeDocument/2006/relationships/image" Target="../media/image2.jpeg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 (1)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  <p:pic>
        <p:nvPicPr>
          <p:cNvPr id="8204" name="Picture 15" descr="1149667350533347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90160"/>
            <a:ext cx="1615440" cy="1767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310" y="168910"/>
            <a:ext cx="1177925" cy="56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 userDrawn="1"/>
        </p:nvSpPr>
        <p:spPr>
          <a:xfrm flipH="1">
            <a:off x="196215" y="168910"/>
            <a:ext cx="2771775" cy="30353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文本框 10"/>
          <p:cNvSpPr txBox="1"/>
          <p:nvPr userDrawn="1"/>
        </p:nvSpPr>
        <p:spPr>
          <a:xfrm>
            <a:off x="331032" y="166003"/>
            <a:ext cx="9537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aseline="0" dirty="0" smtClean="0">
                <a:latin typeface="Heiti SC Light" panose="02000000000000000000" pitchFamily="2" charset="-128"/>
                <a:ea typeface="Heiti SC Light" panose="02000000000000000000" pitchFamily="2" charset="-128"/>
              </a:rPr>
              <a:t>4  </a:t>
            </a:r>
            <a:r>
              <a:rPr kumimoji="1" lang="zh-CN" altLang="en-US" sz="1400" baseline="0" dirty="0" smtClean="0">
                <a:latin typeface="Heiti SC Light" panose="02000000000000000000" pitchFamily="2" charset="-128"/>
                <a:ea typeface="Heiti SC Light" panose="02000000000000000000" pitchFamily="2" charset="-128"/>
              </a:rPr>
              <a:t>珍珠鸟</a:t>
            </a:r>
            <a:endParaRPr kumimoji="1" lang="zh-CN" altLang="en-US" sz="1400" baseline="0" dirty="0" smtClean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3" Type="http://schemas.openxmlformats.org/officeDocument/2006/relationships/tags" Target="../tags/tag3.xml"/><Relationship Id="rId2" Type="http://schemas.openxmlformats.org/officeDocument/2006/relationships/image" Target="../media/image7.jpe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1" cstate="print"/>
          <a:srcRect b="336"/>
          <a:stretch>
            <a:fillRect/>
          </a:stretch>
        </p:blipFill>
        <p:spPr bwMode="auto">
          <a:xfrm>
            <a:off x="2012315" y="1634490"/>
            <a:ext cx="2136140" cy="21056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图片 5123" descr="1b032bee06684b53fcfa3ce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-6000" contrast="6000"/>
          </a:blip>
          <a:srcRect l="2376" t="3827"/>
          <a:stretch>
            <a:fillRect/>
          </a:stretch>
        </p:blipFill>
        <p:spPr>
          <a:xfrm>
            <a:off x="5269865" y="1634490"/>
            <a:ext cx="2263775" cy="214439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34827" name="图片 1"/>
          <p:cNvPicPr>
            <a:picLocks noChangeAspect="1" noChangeArrowheads="1"/>
          </p:cNvPicPr>
          <p:nvPr/>
        </p:nvPicPr>
        <p:blipFill>
          <a:blip r:embed="rId4"/>
          <a:srcRect l="21936"/>
          <a:stretch>
            <a:fillRect/>
          </a:stretch>
        </p:blipFill>
        <p:spPr bwMode="auto">
          <a:xfrm>
            <a:off x="8462645" y="1507490"/>
            <a:ext cx="2392045" cy="2359660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2357755" y="3961765"/>
            <a:ext cx="2477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白鹭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34025" y="3961765"/>
            <a:ext cx="2477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落花生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05545" y="3961765"/>
            <a:ext cx="2477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桂花雨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2954020" y="4668520"/>
            <a:ext cx="252095" cy="637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842135" y="5460365"/>
            <a:ext cx="2477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喜爱和赞美</a:t>
            </a:r>
            <a:endParaRPr lang="zh-CN" altLang="en-US" sz="3200" b="1">
              <a:solidFill>
                <a:schemeClr val="accent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6275705" y="4668520"/>
            <a:ext cx="252095" cy="637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269865" y="5460365"/>
            <a:ext cx="2477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做人的道理</a:t>
            </a:r>
            <a:endParaRPr lang="zh-CN" altLang="en-US" sz="3200" b="1">
              <a:solidFill>
                <a:schemeClr val="accent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62645" y="5460365"/>
            <a:ext cx="3025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对故乡的怀念</a:t>
            </a:r>
            <a:endParaRPr lang="zh-CN" altLang="en-US" sz="3200" b="1">
              <a:solidFill>
                <a:schemeClr val="accent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9532620" y="4668520"/>
            <a:ext cx="252095" cy="637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663700" y="1750060"/>
          <a:ext cx="9620885" cy="420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515"/>
                <a:gridCol w="4103370"/>
              </a:tblGrid>
              <a:tr h="7346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3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我</a:t>
                      </a:r>
                      <a:r>
                        <a:rPr lang="en-US" altLang="zh-CN" sz="3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3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的表现</a:t>
                      </a:r>
                      <a:endParaRPr lang="zh-CN" altLang="en-US" sz="32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楷体" panose="02010609060101010101" charset="-122"/>
                          <a:ea typeface="楷体" panose="02010609060101010101" charset="-122"/>
                        </a:rPr>
                        <a:t>小大珍珠鸟的表现</a:t>
                      </a:r>
                      <a:endParaRPr lang="zh-CN" altLang="en-US" sz="3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6940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40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40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40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40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531495"/>
            <a:ext cx="169672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zh-CN" sz="2800" b="1" i="0" cap="none" normalizeH="0" baseline="0" dirty="0" smtClean="0">
                <a:latin typeface="楷体" panose="02010609060101010101" charset="-122"/>
                <a:ea typeface="楷体" panose="02010609060101010101" charset="-122"/>
                <a:cs typeface="Calibri" panose="020F0502020204030204" charset="0"/>
              </a:rPr>
              <a:t>合作探究</a:t>
            </a:r>
            <a:endParaRPr kumimoji="0" lang="zh-CN" sz="2800" b="1" i="0" cap="none" normalizeH="0" baseline="0" dirty="0" smtClean="0">
              <a:latin typeface="楷体" panose="02010609060101010101" charset="-122"/>
              <a:ea typeface="楷体" panose="02010609060101010101" charset="-122"/>
              <a:cs typeface="Calibri" panose="020F05020202040302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462280"/>
            <a:ext cx="531495" cy="6610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770630" y="181610"/>
            <a:ext cx="70497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我是怎样逐步获得小珍珠鸟信赖的？默读课文，用横线画出“我”的表现，用波浪线画出小珍珠鸟的表现。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335" y="1691640"/>
            <a:ext cx="10003155" cy="486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/>
          <p:nvPr/>
        </p:nvSpPr>
        <p:spPr>
          <a:xfrm>
            <a:off x="1847850" y="476250"/>
            <a:ext cx="849788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1188" name="Text Box 4"/>
          <p:cNvSpPr txBox="1"/>
          <p:nvPr/>
        </p:nvSpPr>
        <p:spPr>
          <a:xfrm>
            <a:off x="2237423" y="1753870"/>
            <a:ext cx="3097212" cy="42462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起先</a:t>
            </a: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随后</a:t>
            </a: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渐渐地</a:t>
            </a: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先是</a:t>
            </a: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然后</a:t>
            </a: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后来</a:t>
            </a: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Text Box 6"/>
          <p:cNvSpPr txBox="1"/>
          <p:nvPr/>
        </p:nvSpPr>
        <p:spPr>
          <a:xfrm>
            <a:off x="2711450" y="2636838"/>
            <a:ext cx="324008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　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13317" name="Text Box 7"/>
          <p:cNvSpPr txBox="1"/>
          <p:nvPr/>
        </p:nvSpPr>
        <p:spPr>
          <a:xfrm>
            <a:off x="3792538" y="5157788"/>
            <a:ext cx="1296987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1192" name="Text Box 8"/>
          <p:cNvSpPr txBox="1"/>
          <p:nvPr/>
        </p:nvSpPr>
        <p:spPr>
          <a:xfrm>
            <a:off x="6135688" y="1844040"/>
            <a:ext cx="24495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笼子四周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221193" name="Text Box 9"/>
          <p:cNvSpPr txBox="1"/>
          <p:nvPr/>
        </p:nvSpPr>
        <p:spPr>
          <a:xfrm>
            <a:off x="6456363" y="2489200"/>
            <a:ext cx="122396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屋里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221194" name="Text Box 10"/>
          <p:cNvSpPr txBox="1"/>
          <p:nvPr/>
        </p:nvSpPr>
        <p:spPr>
          <a:xfrm>
            <a:off x="6240463" y="3281998"/>
            <a:ext cx="165576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桌子上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221195" name="Text Box 11"/>
          <p:cNvSpPr txBox="1"/>
          <p:nvPr/>
        </p:nvSpPr>
        <p:spPr>
          <a:xfrm>
            <a:off x="6135688" y="4512628"/>
            <a:ext cx="30972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我的杯子上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221196" name="Text Box 12"/>
          <p:cNvSpPr txBox="1"/>
          <p:nvPr/>
        </p:nvSpPr>
        <p:spPr>
          <a:xfrm>
            <a:off x="6240463" y="5231448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我的笔尖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221197" name="Text Box 13"/>
          <p:cNvSpPr txBox="1"/>
          <p:nvPr/>
        </p:nvSpPr>
        <p:spPr>
          <a:xfrm>
            <a:off x="6240463" y="3927158"/>
            <a:ext cx="244792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</a:rPr>
              <a:t>离我较远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pic>
        <p:nvPicPr>
          <p:cNvPr id="13326" name="Picture 17" descr="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847850" y="5876925"/>
            <a:ext cx="576263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11450" y="896620"/>
            <a:ext cx="1047115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Calibri" panose="020F0502020204030204" charset="0"/>
              </a:rPr>
              <a:t>时间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Calibri" panose="020F0502020204030204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6544945" y="896620"/>
            <a:ext cx="1047115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Calibri" panose="020F0502020204030204" charset="0"/>
              </a:rPr>
              <a:t>地点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Calibri" panose="020F0502020204030204" charset="0"/>
            </a:endParaRPr>
          </a:p>
        </p:txBody>
      </p:sp>
      <p:pic>
        <p:nvPicPr>
          <p:cNvPr id="181251" name="Picture 3" descr="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6588" y="1102678"/>
            <a:ext cx="3794125" cy="4897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/>
      <p:bldP spid="221192" grpId="0"/>
      <p:bldP spid="221193" grpId="0"/>
      <p:bldP spid="221194" grpId="0"/>
      <p:bldP spid="221195" grpId="0"/>
      <p:bldP spid="221196" grpId="0"/>
      <p:bldP spid="2211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61738" y="1210733"/>
            <a:ext cx="5974927" cy="53373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起先，这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小家伙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只在笼子四周活动，随后就在屋里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飞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来飞去，一会儿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落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在柜</a:t>
            </a:r>
            <a:r>
              <a:rPr lang="zh-CN" altLang="en-US" sz="3735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顶上，一会儿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神气十足地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站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在书架上，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啄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着书脊上那些大文豪的</a:t>
            </a:r>
            <a:r>
              <a:rPr lang="zh-CN" altLang="en-US" sz="3735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名字，一会儿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把灯绳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撞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得来回摇动，跟着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逃</a:t>
            </a:r>
            <a:r>
              <a:rPr lang="zh-CN" altLang="en-US" sz="37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到画框上去了。</a:t>
            </a:r>
            <a:endParaRPr lang="zh-CN" altLang="en-US" sz="3735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Freeform 9"/>
          <p:cNvSpPr/>
          <p:nvPr/>
        </p:nvSpPr>
        <p:spPr bwMode="gray">
          <a:xfrm rot="18910571" flipH="1">
            <a:off x="6109336" y="2178982"/>
            <a:ext cx="602192" cy="102846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99531" y="1626435"/>
            <a:ext cx="1391477" cy="732677"/>
            <a:chOff x="8100392" y="1962696"/>
            <a:chExt cx="1043608" cy="549508"/>
          </a:xfrm>
        </p:grpSpPr>
        <p:sp>
          <p:nvSpPr>
            <p:cNvPr id="5" name="云形 4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ea typeface="黑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21480" y="1995686"/>
              <a:ext cx="749618" cy="437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可爱</a:t>
              </a:r>
              <a:endPara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6" descr="下载 (4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13" y="2285992"/>
            <a:ext cx="3937004" cy="29527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2445" y="485140"/>
            <a:ext cx="112071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浏览课文，哪些地方让你觉得小珍珠鸟十分可爱？说说理由。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图片２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180465"/>
            <a:ext cx="3723640" cy="2458720"/>
          </a:xfrm>
          <a:prstGeom prst="round2DiagRect">
            <a:avLst/>
          </a:prstGeom>
          <a:noFill/>
          <a:ln w="9525">
            <a:noFill/>
          </a:ln>
        </p:spPr>
      </p:pic>
      <p:pic>
        <p:nvPicPr>
          <p:cNvPr id="2" name="图片 1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80" y="1192530"/>
            <a:ext cx="3698240" cy="2446655"/>
          </a:xfrm>
          <a:prstGeom prst="round2DiagRect">
            <a:avLst/>
          </a:prstGeom>
        </p:spPr>
      </p:pic>
      <p:pic>
        <p:nvPicPr>
          <p:cNvPr id="3" name="图片 2" descr="timg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080" y="3990975"/>
            <a:ext cx="3698240" cy="2300605"/>
          </a:xfrm>
          <a:prstGeom prst="round2Diag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5" y="401955"/>
            <a:ext cx="501650" cy="624205"/>
          </a:xfrm>
          <a:prstGeom prst="rect">
            <a:avLst/>
          </a:prstGeom>
        </p:spPr>
      </p:pic>
      <p:pic>
        <p:nvPicPr>
          <p:cNvPr id="1026" name="Picture 2" descr="https://gimg2.baidu.com/image_search/src=http%3A%2F%2Fww.5xiaoyuan.cn%2Fattachment%2F201504%2F14%2F14289865835204.jpg&amp;refer=http%3A%2F%2Fww.5xiaoyuan.cn&amp;app=2002&amp;size=f9999,10000&amp;q=a80&amp;n=0&amp;g=0n&amp;fmt=jpeg?sec=1620273213&amp;t=e70f820ce26d17439193b3c7e5c81b7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2"/>
          <a:stretch>
            <a:fillRect/>
          </a:stretch>
        </p:blipFill>
        <p:spPr bwMode="auto">
          <a:xfrm>
            <a:off x="6583680" y="3954690"/>
            <a:ext cx="3723640" cy="2336890"/>
          </a:xfrm>
          <a:prstGeom prst="round2Diag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3108325" y="401955"/>
            <a:ext cx="72936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信赖，往往创造出美好的境界。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图片1反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0076" t="35527" r="15179" b="4024"/>
          <a:stretch>
            <a:fillRect/>
          </a:stretch>
        </p:blipFill>
        <p:spPr>
          <a:xfrm>
            <a:off x="7355205" y="4064318"/>
            <a:ext cx="3598863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7" descr="图片1，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6"/>
          <p:cNvSpPr>
            <a:spLocks noTextEdit="1"/>
          </p:cNvSpPr>
          <p:nvPr/>
        </p:nvSpPr>
        <p:spPr>
          <a:xfrm>
            <a:off x="7296785" y="1207135"/>
            <a:ext cx="3657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5"/>
              </a:avLst>
            </a:prstTxWarp>
            <a:noAutofit/>
          </a:bodyPr>
          <a:lstStyle/>
          <a:p>
            <a:pPr algn="ctr" eaLnBrk="0" hangingPunct="0"/>
            <a:endParaRPr lang="zh-CN" altLang="en-US" sz="199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0" y="159385"/>
            <a:ext cx="3068320" cy="28194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27" name="文本框 1"/>
          <p:cNvSpPr txBox="1"/>
          <p:nvPr/>
        </p:nvSpPr>
        <p:spPr>
          <a:xfrm>
            <a:off x="-9" y="134816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统编版  语文  五年级  上册</a:t>
            </a:r>
            <a:endParaRPr kumimoji="1"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450" y="159385"/>
            <a:ext cx="116014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851803" y="577861"/>
            <a:ext cx="63401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2000" dirty="0">
                <a:latin typeface="楷体" panose="02010609060101010101" charset="-122"/>
                <a:ea typeface="楷体" panose="02010609060101010101" charset="-122"/>
              </a:rPr>
              <a:t>4 </a:t>
            </a:r>
            <a:r>
              <a:rPr lang="zh-CN" altLang="en-US" sz="12000" dirty="0">
                <a:latin typeface="楷体" panose="02010609060101010101" charset="-122"/>
                <a:ea typeface="楷体" panose="02010609060101010101" charset="-122"/>
              </a:rPr>
              <a:t>珍珠鸟</a:t>
            </a:r>
            <a:endParaRPr lang="zh-CN" altLang="en-US" sz="120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/>
          <p:nvPr/>
        </p:nvSpPr>
        <p:spPr>
          <a:xfrm>
            <a:off x="5797550" y="814705"/>
            <a:ext cx="5084445" cy="48310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幼圆" pitchFamily="49" charset="-122"/>
              </a:rPr>
              <a:t> </a:t>
            </a:r>
            <a:endParaRPr lang="en-US" altLang="zh-CN" sz="2800" dirty="0">
              <a:latin typeface="宋体" panose="02010600030101010101" pitchFamily="2" charset="-122"/>
              <a:ea typeface="幼圆" pitchFamily="49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幼圆" pitchFamily="49" charset="-122"/>
              </a:rPr>
              <a:t>   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冯骥才 （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1942——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 ，当代作家。原籍浙江慈溪，生于天津。著有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冯骥才中短篇小说集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冯骥才小说集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冯骥才选集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等。短篇小说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雕花烟斗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，中篇小说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啊！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神鞭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，分获全国优秀短篇、优秀中篇小说奖。部分作品已被译成英、法、德、日、俄等文字在国外出版。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45292" y="814670"/>
            <a:ext cx="2058035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作者简介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Picture 2" descr="骥才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631950"/>
            <a:ext cx="2779395" cy="39751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5" y="652107"/>
            <a:ext cx="489147" cy="6084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87719" y="856093"/>
            <a:ext cx="94919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垂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蔓</a:t>
            </a:r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 深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幽</a:t>
            </a:r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 熟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悉</a:t>
            </a:r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雏</a:t>
            </a:r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儿 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哟</a:t>
            </a:r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柜</a:t>
            </a:r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子</a:t>
            </a:r>
            <a:endParaRPr lang="zh-CN" altLang="en-US" sz="5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085554" y="2553586"/>
            <a:ext cx="84569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享</a:t>
            </a:r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受 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陪</a:t>
            </a:r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伴 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趴</a:t>
            </a:r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着 眼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睑</a:t>
            </a:r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眸</a:t>
            </a:r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子</a:t>
            </a:r>
            <a:endParaRPr lang="zh-CN" altLang="en-US" sz="5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2610" y="4015105"/>
            <a:ext cx="10077450" cy="366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 生意葱茏   不动声色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瞅瞅   嚓嚓    咂咂  嗒嗒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5062" y="2180983"/>
            <a:ext cx="818819" cy="1080135"/>
            <a:chOff x="912943" y="1201103"/>
            <a:chExt cx="614114" cy="810101"/>
          </a:xfrm>
        </p:grpSpPr>
        <p:sp>
          <p:nvSpPr>
            <p:cNvPr id="10" name="椭圆 9"/>
            <p:cNvSpPr/>
            <p:nvPr/>
          </p:nvSpPr>
          <p:spPr>
            <a:xfrm>
              <a:off x="933096" y="1201103"/>
              <a:ext cx="593961" cy="810101"/>
            </a:xfrm>
            <a:prstGeom prst="ellipse">
              <a:avLst/>
            </a:prstGeom>
            <a:solidFill>
              <a:srgbClr val="DCFDFF"/>
            </a:solidFill>
            <a:ln>
              <a:solidFill>
                <a:schemeClr val="tx2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912943" y="1271110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zh-CN" altLang="en-US" sz="5465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待</a:t>
              </a:r>
              <a:endParaRPr lang="zh-CN" altLang="en-US" sz="5465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368059" y="2346805"/>
            <a:ext cx="6763390" cy="748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265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待</a:t>
            </a:r>
            <a:r>
              <a:rPr lang="zh-CN" altLang="en-US" sz="4265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一会儿，（我）扭头看。</a:t>
            </a:r>
            <a:endParaRPr lang="zh-CN" altLang="en-US" sz="4265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03816" y="701676"/>
            <a:ext cx="547441" cy="503555"/>
            <a:chOff x="631825" y="5181600"/>
            <a:chExt cx="1554163" cy="155257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4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50623" y="575945"/>
            <a:ext cx="2086247" cy="74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</a:rPr>
              <a:t>多音字</a:t>
            </a:r>
            <a:endParaRPr lang="zh-CN" altLang="en-US" sz="3335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30544" y="4153442"/>
            <a:ext cx="8756490" cy="748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265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我们等</a:t>
            </a:r>
            <a:r>
              <a:rPr lang="zh-CN" altLang="en-US" sz="4265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待</a:t>
            </a:r>
            <a:r>
              <a:rPr lang="zh-CN" altLang="en-US" sz="4265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了许久，也不见老师回来。</a:t>
            </a:r>
            <a:endParaRPr lang="zh-CN" altLang="en-US" sz="4265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 descr="QQ图片202109042158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0410" y="744220"/>
            <a:ext cx="3771265" cy="5304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44011" y="543282"/>
            <a:ext cx="1809750" cy="748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265" dirty="0"/>
              <a:t>珍珠鸟</a:t>
            </a:r>
            <a:endParaRPr lang="zh-CN" altLang="en-US" sz="4265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07435" y="1412775"/>
            <a:ext cx="3360000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192" y="1412776"/>
            <a:ext cx="3360000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576" y="1412776"/>
            <a:ext cx="3360000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808" y="3909053"/>
            <a:ext cx="3360000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3819" y="3909053"/>
            <a:ext cx="3360000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0203" y="3909053"/>
            <a:ext cx="3360000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115820" y="1111885"/>
            <a:ext cx="8743315" cy="2799715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红</a:t>
            </a:r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嘴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红</a:t>
            </a:r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脚，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灰蓝色</a:t>
            </a:r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的毛，只是后背还</a:t>
            </a:r>
            <a:r>
              <a:rPr lang="zh-CN" altLang="en-US" sz="4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没生</a:t>
            </a:r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出珍珠似的圆圆的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白</a:t>
            </a:r>
            <a:r>
              <a:rPr lang="zh-CN" altLang="en-US" sz="4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点。</a:t>
            </a:r>
            <a:r>
              <a:rPr lang="zh-CN" altLang="en-US" sz="44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它</a:t>
            </a:r>
            <a:r>
              <a:rPr lang="zh-CN" altLang="en-US" sz="4400" b="1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好肥，整个身子好像一个蓬松的球儿。</a:t>
            </a:r>
            <a:endParaRPr lang="zh-CN" altLang="en-US" sz="4400" b="1" u="sng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3900" y="4040505"/>
            <a:ext cx="3204210" cy="20923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12340" y="4794885"/>
            <a:ext cx="1517650" cy="757029"/>
            <a:chOff x="8100392" y="1962696"/>
            <a:chExt cx="1043608" cy="549508"/>
          </a:xfrm>
        </p:grpSpPr>
        <p:sp>
          <p:nvSpPr>
            <p:cNvPr id="8" name="云形 7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a typeface="黑体" panose="02010609060101010101" pitchFamily="49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1480" y="1995686"/>
              <a:ext cx="897890" cy="423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美丽</a:t>
              </a:r>
              <a:endPara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07560" y="4838700"/>
            <a:ext cx="1373505" cy="716788"/>
            <a:chOff x="8100392" y="1962696"/>
            <a:chExt cx="1043608" cy="549508"/>
          </a:xfrm>
        </p:grpSpPr>
        <p:sp>
          <p:nvSpPr>
            <p:cNvPr id="11" name="云形 10"/>
            <p:cNvSpPr/>
            <p:nvPr/>
          </p:nvSpPr>
          <p:spPr>
            <a:xfrm>
              <a:off x="8100392" y="1962696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ea typeface="黑体" panose="02010609060101010101" pitchFamily="49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21480" y="1995686"/>
              <a:ext cx="897890" cy="44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可爱</a:t>
              </a:r>
              <a:endPara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143125" y="1521445"/>
            <a:ext cx="8288020" cy="3384710"/>
            <a:chOff x="2143108" y="1500180"/>
            <a:chExt cx="6500858" cy="2428892"/>
          </a:xfrm>
        </p:grpSpPr>
        <p:sp>
          <p:nvSpPr>
            <p:cNvPr id="5" name="圆角矩形 4"/>
            <p:cNvSpPr/>
            <p:nvPr/>
          </p:nvSpPr>
          <p:spPr>
            <a:xfrm>
              <a:off x="2143108" y="1500180"/>
              <a:ext cx="6357982" cy="242889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43108" y="1586315"/>
              <a:ext cx="6500858" cy="2053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阅读提示：</a:t>
              </a:r>
              <a:endPara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zh-CN" altLang="en-US" sz="3600" b="1" dirty="0">
                  <a:latin typeface="楷体" panose="02010609060101010101" charset="-122"/>
                  <a:ea typeface="楷体" panose="02010609060101010101" charset="-122"/>
                </a:rPr>
                <a:t>    默读课文，想想</a:t>
              </a:r>
              <a:r>
                <a:rPr lang="en-US" altLang="zh-CN" sz="3600" b="1" dirty="0">
                  <a:latin typeface="楷体" panose="02010609060101010101" charset="-122"/>
                  <a:ea typeface="楷体" panose="02010609060101010101" charset="-122"/>
                </a:rPr>
                <a:t>“</a:t>
              </a:r>
              <a:r>
                <a:rPr lang="zh-CN" altLang="en-US" sz="3600" b="1" dirty="0">
                  <a:latin typeface="楷体" panose="02010609060101010101" charset="-122"/>
                  <a:ea typeface="楷体" panose="02010609060101010101" charset="-122"/>
                </a:rPr>
                <a:t>我</a:t>
              </a:r>
              <a:r>
                <a:rPr lang="en-US" altLang="zh-CN" sz="3600" b="1" dirty="0">
                  <a:latin typeface="楷体" panose="02010609060101010101" charset="-122"/>
                  <a:ea typeface="楷体" panose="02010609060101010101" charset="-122"/>
                </a:rPr>
                <a:t>”</a:t>
              </a:r>
              <a:r>
                <a:rPr lang="zh-CN" altLang="en-US" sz="3600" b="1" dirty="0">
                  <a:latin typeface="楷体" panose="02010609060101010101" charset="-122"/>
                  <a:ea typeface="楷体" panose="02010609060101010101" charset="-122"/>
                </a:rPr>
                <a:t>是怎样逐渐得到珍珠鸟的信赖的。课文中有很多地方写出了珍珠鸟的可爱，找出这样的语句，体会</a:t>
              </a:r>
              <a:r>
                <a:rPr lang="en-US" altLang="zh-CN" sz="3600" b="1" dirty="0">
                  <a:latin typeface="楷体" panose="02010609060101010101" charset="-122"/>
                  <a:ea typeface="楷体" panose="02010609060101010101" charset="-122"/>
                </a:rPr>
                <a:t>“</a:t>
              </a:r>
              <a:r>
                <a:rPr lang="zh-CN" altLang="en-US" sz="3600" b="1" dirty="0">
                  <a:latin typeface="楷体" panose="02010609060101010101" charset="-122"/>
                  <a:ea typeface="楷体" panose="02010609060101010101" charset="-122"/>
                </a:rPr>
                <a:t>我</a:t>
              </a:r>
              <a:r>
                <a:rPr lang="en-US" altLang="zh-CN" sz="3600" b="1" dirty="0">
                  <a:latin typeface="楷体" panose="02010609060101010101" charset="-122"/>
                  <a:ea typeface="楷体" panose="02010609060101010101" charset="-122"/>
                </a:rPr>
                <a:t>”</a:t>
              </a:r>
              <a:r>
                <a:rPr lang="zh-CN" altLang="en-US" sz="3600" b="1" dirty="0">
                  <a:latin typeface="楷体" panose="02010609060101010101" charset="-122"/>
                  <a:ea typeface="楷体" panose="02010609060101010101" charset="-122"/>
                </a:rPr>
                <a:t>和珍珠鸟之间的情意。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168525" y="2500630"/>
          <a:ext cx="9104630" cy="416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315"/>
                <a:gridCol w="4552315"/>
              </a:tblGrid>
              <a:tr h="694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3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我</a:t>
                      </a:r>
                      <a:r>
                        <a:rPr lang="en-US" altLang="zh-CN" sz="3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3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的表现</a:t>
                      </a:r>
                      <a:endParaRPr lang="zh-CN" altLang="en-US" sz="32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楷体" panose="02010609060101010101" charset="-122"/>
                          <a:ea typeface="楷体" panose="02010609060101010101" charset="-122"/>
                        </a:rPr>
                        <a:t>大珍珠鸟的表现</a:t>
                      </a:r>
                      <a:endParaRPr lang="zh-CN" altLang="en-US" sz="3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6940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40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40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940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60575" y="532130"/>
            <a:ext cx="169672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zh-CN" sz="2800" b="1" i="0" cap="none" normalizeH="0" baseline="0" dirty="0" smtClean="0">
                <a:latin typeface="楷体" panose="02010609060101010101" charset="-122"/>
                <a:ea typeface="楷体" panose="02010609060101010101" charset="-122"/>
                <a:cs typeface="Calibri" panose="020F0502020204030204" charset="0"/>
              </a:rPr>
              <a:t>合作探究</a:t>
            </a:r>
            <a:endParaRPr kumimoji="0" lang="zh-CN" sz="2800" b="1" i="0" cap="none" normalizeH="0" baseline="0" dirty="0" smtClean="0">
              <a:latin typeface="楷体" panose="02010609060101010101" charset="-122"/>
              <a:ea typeface="楷体" panose="02010609060101010101" charset="-122"/>
              <a:cs typeface="Calibri" panose="020F05020202040302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462280"/>
            <a:ext cx="531495" cy="6610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639820" y="229870"/>
            <a:ext cx="751586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我是怎样逐步获得大珍珠鸟信赖的？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默读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3.4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小节，用波浪线划出“我”对大珍珠鸟用心照料的句子，用（  ）括出大珍珠鸟变化的词句。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240,&quot;width&quot;:2365}"/>
</p:tagLst>
</file>

<file path=ppt/tags/tag2.xml><?xml version="1.0" encoding="utf-8"?>
<p:tagLst xmlns:p="http://schemas.openxmlformats.org/presentationml/2006/main">
  <p:tag name="KSO_WM_UNIT_PLACING_PICTURE_USER_VIEWPORT" val="{&quot;height&quot;:3742.4992125984249,&quot;width&quot;:5667.5007874015746}"/>
</p:tagLst>
</file>

<file path=ppt/tags/tag3.xml><?xml version="1.0" encoding="utf-8"?>
<p:tagLst xmlns:p="http://schemas.openxmlformats.org/presentationml/2006/main">
  <p:tag name="KSO_WM_UNIT_PLACING_PICTURE_USER_VIEWPORT" val="{&quot;height&quot;:6080,&quot;width&quot;:7880}"/>
</p:tagLst>
</file>

<file path=ppt/tags/tag4.xml><?xml version="1.0" encoding="utf-8"?>
<p:tagLst xmlns:p="http://schemas.openxmlformats.org/presentationml/2006/main">
  <p:tag name="KSO_WM_UNIT_TABLE_BEAUTIFY" val="smartTable{700fa3dc-f9a0-46ae-8bfe-982b089b09da}"/>
  <p:tag name="TABLE_ENDDRAG_ORIGIN_RECT" val="716*327"/>
  <p:tag name="TABLE_ENDDRAG_RECT" val="144*100*716*327"/>
</p:tagLst>
</file>

<file path=ppt/tags/tag5.xml><?xml version="1.0" encoding="utf-8"?>
<p:tagLst xmlns:p="http://schemas.openxmlformats.org/presentationml/2006/main">
  <p:tag name="KSO_WM_UNIT_TABLE_BEAUTIFY" val="smartTable{700fa3dc-f9a0-46ae-8bfe-982b089b09da}"/>
  <p:tag name="TABLE_ENDDRAG_ORIGIN_RECT" val="716*327"/>
  <p:tag name="TABLE_ENDDRAG_RECT" val="144*100*716*32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WPS 演示</Application>
  <PresentationFormat>宽屏</PresentationFormat>
  <Paragraphs>101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黑体</vt:lpstr>
      <vt:lpstr>Heiti SC Light</vt:lpstr>
      <vt:lpstr>楷体</vt:lpstr>
      <vt:lpstr>方正姚体</vt:lpstr>
      <vt:lpstr>幼圆</vt:lpstr>
      <vt:lpstr>微软雅黑</vt:lpstr>
      <vt:lpstr>华文楷体</vt:lpstr>
      <vt:lpstr>Calibri</vt:lpstr>
      <vt:lpstr>华文新魏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25</cp:revision>
  <dcterms:created xsi:type="dcterms:W3CDTF">2020-11-23T13:07:00Z</dcterms:created>
  <dcterms:modified xsi:type="dcterms:W3CDTF">2021-09-09T14:40:51Z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2052-10.8.0.6470</vt:lpwstr>
  </property>
</Properties>
</file>