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embedTrueTypeFonts="1" saveSubsetFonts="1">
  <p:sldMasterIdLst>
    <p:sldMasterId id="2147483684" r:id="rId1"/>
  </p:sldMasterIdLst>
  <p:notesMasterIdLst>
    <p:notesMasterId r:id="rId12"/>
  </p:notesMasterIdLst>
  <p:handoutMasterIdLst>
    <p:handoutMasterId r:id="rId13"/>
  </p:handoutMasterIdLst>
  <p:sldIdLst>
    <p:sldId id="523" r:id="rId2"/>
    <p:sldId id="1012" r:id="rId3"/>
    <p:sldId id="1003" r:id="rId4"/>
    <p:sldId id="1035" r:id="rId5"/>
    <p:sldId id="1029" r:id="rId6"/>
    <p:sldId id="1013" r:id="rId7"/>
    <p:sldId id="1015" r:id="rId8"/>
    <p:sldId id="1032" r:id="rId9"/>
    <p:sldId id="1037" r:id="rId10"/>
    <p:sldId id="1038" r:id="rId11"/>
  </p:sldIdLst>
  <p:sldSz cx="9144000" cy="5143500" type="screen16x9"/>
  <p:notesSz cx="6858000" cy="9144000"/>
  <p:embeddedFontLst>
    <p:embeddedFont>
      <p:font typeface="Calibri" pitchFamily="34" charset="0"/>
      <p:regular r:id="rId14"/>
      <p:bold r:id="rId15"/>
      <p:italic r:id="rId16"/>
      <p:boldItalic r:id="rId17"/>
    </p:embeddedFont>
    <p:embeddedFont>
      <p:font typeface="黑体" pitchFamily="49" charset="-122"/>
      <p:regular r:id="rId18"/>
    </p:embeddedFont>
  </p:embeddedFontLst>
  <p:defaultTextStyle>
    <a:defPPr>
      <a:defRPr lang="zh-CN"/>
    </a:defPPr>
    <a:lvl1pPr marL="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0000FF"/>
    <a:srgbClr val="FF0000"/>
    <a:srgbClr val="0066FF"/>
    <a:srgbClr val="A38302"/>
    <a:srgbClr val="FEFCDE"/>
    <a:srgbClr val="00B050"/>
    <a:srgbClr val="FFFFFF"/>
    <a:srgbClr val="FF6600"/>
    <a:srgbClr val="D600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79" autoAdjust="0"/>
    <p:restoredTop sz="94705" autoAdjust="0"/>
  </p:normalViewPr>
  <p:slideViewPr>
    <p:cSldViewPr>
      <p:cViewPr varScale="1">
        <p:scale>
          <a:sx n="110" d="100"/>
          <a:sy n="110" d="100"/>
        </p:scale>
        <p:origin x="-366" y="-78"/>
      </p:cViewPr>
      <p:guideLst>
        <p:guide orient="horz" pos="3162"/>
        <p:guide pos="5759"/>
      </p:guideLst>
    </p:cSldViewPr>
  </p:slideViewPr>
  <p:outlineViewPr>
    <p:cViewPr>
      <p:scale>
        <a:sx n="33" d="100"/>
        <a:sy n="33" d="100"/>
      </p:scale>
      <p:origin x="0" y="112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4578"/>
    </p:cViewPr>
  </p:sorterViewPr>
  <p:notesViewPr>
    <p:cSldViewPr>
      <p:cViewPr varScale="1">
        <p:scale>
          <a:sx n="65" d="100"/>
          <a:sy n="65" d="100"/>
        </p:scale>
        <p:origin x="-2502" y="-114"/>
      </p:cViewPr>
      <p:guideLst>
        <p:guide orient="horz" pos="3076"/>
        <p:guide pos="226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font" Target="fonts/font5.fnt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0C8EF0-063C-4EC8-822D-D4BEE606CB45}" type="datetimeFigureOut">
              <a:rPr lang="zh-CN" altLang="en-US" smtClean="0"/>
              <a:t>2021/9/18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7F7337-2D4C-4836-9F96-E27918AAD3E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432323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D2E35E-6DB1-4671-AA13-E9173BD066DF}" type="datetimeFigureOut">
              <a:rPr lang="zh-CN" altLang="en-US" smtClean="0"/>
              <a:t>2021/9/18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1CD010-A9A3-4117-BFBF-9C1583B3E14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512528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C5514D-1C19-4227-9FDB-AE9C2557C608}" type="slidenum">
              <a:rPr lang="zh-CN" altLang="en-US" smtClean="0"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1CD010-A9A3-4117-BFBF-9C1583B3E142}" type="slidenum">
              <a:rPr lang="zh-CN" altLang="en-US" smtClean="0"/>
              <a:t>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1CD010-A9A3-4117-BFBF-9C1583B3E142}" type="slidenum">
              <a:rPr lang="zh-CN" altLang="en-US" smtClean="0"/>
              <a:t>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1CD010-A9A3-4117-BFBF-9C1583B3E142}" type="slidenum">
              <a:rPr lang="zh-CN" altLang="en-US" smtClean="0"/>
              <a:t>5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Tm="0"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内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theme" Target="../theme/theme1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 userDrawn="1"/>
        </p:nvGrpSpPr>
        <p:grpSpPr>
          <a:xfrm>
            <a:off x="4194" y="0"/>
            <a:ext cx="9159221" cy="5162550"/>
            <a:chOff x="4194" y="0"/>
            <a:chExt cx="9159221" cy="5162550"/>
          </a:xfrm>
        </p:grpSpPr>
        <p:sp>
          <p:nvSpPr>
            <p:cNvPr id="16" name="矩形 15"/>
            <p:cNvSpPr/>
            <p:nvPr userDrawn="1"/>
          </p:nvSpPr>
          <p:spPr>
            <a:xfrm>
              <a:off x="6300192" y="362214"/>
              <a:ext cx="2503317" cy="287990"/>
            </a:xfrm>
            <a:prstGeom prst="rect">
              <a:avLst/>
            </a:prstGeom>
            <a:gradFill flip="none" rotWithShape="1">
              <a:gsLst>
                <a:gs pos="0">
                  <a:schemeClr val="accent6">
                    <a:lumMod val="5000"/>
                    <a:lumOff val="95000"/>
                  </a:schemeClr>
                </a:gs>
                <a:gs pos="74000">
                  <a:schemeClr val="accent6">
                    <a:lumMod val="45000"/>
                    <a:lumOff val="55000"/>
                  </a:schemeClr>
                </a:gs>
                <a:gs pos="83000">
                  <a:schemeClr val="accent6">
                    <a:lumMod val="45000"/>
                    <a:lumOff val="55000"/>
                  </a:schemeClr>
                </a:gs>
                <a:gs pos="100000">
                  <a:schemeClr val="accent6">
                    <a:lumMod val="30000"/>
                    <a:lumOff val="70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  <a:effectLst>
              <a:softEdge rad="254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anchor="ctr"/>
            <a:lstStyle/>
            <a:p>
              <a:pPr algn="ctr">
                <a:defRPr/>
              </a:pPr>
              <a:endParaRPr lang="zh-CN" altLang="en-US" sz="1400" dirty="0">
                <a:solidFill>
                  <a:schemeClr val="tx1"/>
                </a:solidFill>
                <a:latin typeface="+mn-ea"/>
              </a:endParaRPr>
            </a:p>
          </p:txBody>
        </p:sp>
        <p:pic>
          <p:nvPicPr>
            <p:cNvPr id="7" name="Picture 2"/>
            <p:cNvPicPr>
              <a:picLocks noChangeAspect="1" noChangeArrowheads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9513" y="0"/>
              <a:ext cx="3914775" cy="6667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grpSp>
          <p:nvGrpSpPr>
            <p:cNvPr id="8" name="组合 7"/>
            <p:cNvGrpSpPr/>
            <p:nvPr userDrawn="1"/>
          </p:nvGrpSpPr>
          <p:grpSpPr>
            <a:xfrm>
              <a:off x="4194" y="4686300"/>
              <a:ext cx="9159221" cy="476250"/>
              <a:chOff x="4192" y="4686300"/>
              <a:chExt cx="9159221" cy="476250"/>
            </a:xfrm>
          </p:grpSpPr>
          <p:pic>
            <p:nvPicPr>
              <p:cNvPr id="9" name="Picture 4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44926" y="4686300"/>
                <a:ext cx="8218487" cy="45720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10" name="Picture 7"/>
              <p:cNvPicPr>
                <a:picLocks noChangeAspect="1" noChangeArrowheads="1"/>
              </p:cNvPicPr>
              <p:nvPr/>
            </p:nvPicPr>
            <p:blipFill rotWithShape="1"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64881"/>
              <a:stretch/>
            </p:blipFill>
            <p:spPr bwMode="auto">
              <a:xfrm>
                <a:off x="4192" y="4686300"/>
                <a:ext cx="1020275" cy="476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</p:grpSp>
        <p:grpSp>
          <p:nvGrpSpPr>
            <p:cNvPr id="11" name="组合 10"/>
            <p:cNvGrpSpPr/>
            <p:nvPr userDrawn="1"/>
          </p:nvGrpSpPr>
          <p:grpSpPr>
            <a:xfrm>
              <a:off x="205096" y="634186"/>
              <a:ext cx="8748068" cy="161925"/>
              <a:chOff x="213047" y="699542"/>
              <a:chExt cx="8748068" cy="161925"/>
            </a:xfrm>
          </p:grpSpPr>
          <p:pic>
            <p:nvPicPr>
              <p:cNvPr id="12" name="Picture 10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13047" y="699542"/>
                <a:ext cx="4972050" cy="15240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13" name="Picture 11"/>
              <p:cNvPicPr>
                <a:picLocks noChangeAspect="1" noChangeArrowheads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932040" y="699542"/>
                <a:ext cx="4029075" cy="1619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</p:grpSp>
        <p:sp>
          <p:nvSpPr>
            <p:cNvPr id="15" name="TextBox 1">
              <a:extLst>
                <a:ext uri="{FF2B5EF4-FFF2-40B4-BE49-F238E27FC236}">
                  <a16:creationId xmlns="" xmlns:a16="http://schemas.microsoft.com/office/drawing/2014/main" id="{4F7A5DB0-E7F4-4715-A5E6-113C0378E387}"/>
                </a:ext>
              </a:extLst>
            </p:cNvPr>
            <p:cNvSpPr txBox="1"/>
            <p:nvPr userDrawn="1"/>
          </p:nvSpPr>
          <p:spPr>
            <a:xfrm>
              <a:off x="6516216" y="339502"/>
              <a:ext cx="203132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sz="1600" dirty="0" smtClean="0">
                  <a:latin typeface="黑体" panose="02010609060101010101" pitchFamily="49" charset="-122"/>
                  <a:ea typeface="黑体" panose="02010609060101010101" pitchFamily="49" charset="-122"/>
                </a:rPr>
                <a:t>交流平台与初试身手</a:t>
              </a:r>
              <a:endParaRPr lang="zh-CN" altLang="en-US" sz="1600" dirty="0"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06961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48"/>
          <p:cNvSpPr txBox="1"/>
          <p:nvPr/>
        </p:nvSpPr>
        <p:spPr>
          <a:xfrm>
            <a:off x="782955" y="1499235"/>
            <a:ext cx="6816725" cy="852805"/>
          </a:xfrm>
          <a:prstGeom prst="rect">
            <a:avLst/>
          </a:prstGeom>
          <a:noFill/>
          <a:ln w="19050">
            <a:solidFill>
              <a:schemeClr val="tx1"/>
            </a:solidFill>
          </a:ln>
          <a:effectLst>
            <a:softEdge rad="31750"/>
          </a:effectLst>
        </p:spPr>
        <p:txBody>
          <a:bodyPr wrap="square" lIns="68580" tIns="34290" rIns="68580" bIns="34290" rtlCol="0">
            <a:spAutoFit/>
          </a:bodyPr>
          <a:lstStyle/>
          <a:p>
            <a:pPr algn="ctr"/>
            <a:r>
              <a:rPr lang="zh-CN" altLang="en-US" sz="5100" b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交流平台与初试身手</a:t>
            </a:r>
            <a:endParaRPr lang="zh-CN" altLang="en-US" sz="5100" b="1" dirty="0" smtClean="0">
              <a:ln w="0"/>
              <a:solidFill>
                <a:srgbClr val="FF00FF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0">
        <p14:window dir="vert"/>
      </p:transition>
    </mc:Choice>
    <mc:Fallback xmlns="">
      <p:transition spd="slow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ldLvl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1251" y="627534"/>
            <a:ext cx="5387005" cy="400679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文本框 2"/>
          <p:cNvSpPr txBox="1">
            <a:spLocks noChangeArrowheads="1"/>
          </p:cNvSpPr>
          <p:nvPr/>
        </p:nvSpPr>
        <p:spPr bwMode="auto">
          <a:xfrm>
            <a:off x="3131741" y="1896383"/>
            <a:ext cx="2736403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zh-CN" altLang="en-US" sz="8000" b="1" dirty="0">
                <a:solidFill>
                  <a:srgbClr val="FF66FF"/>
                </a:solidFill>
                <a:latin typeface="方正喵呜体"/>
                <a:ea typeface="方正喵呜体"/>
                <a:cs typeface="方正喵呜体"/>
              </a:rPr>
              <a:t>再见</a:t>
            </a:r>
          </a:p>
        </p:txBody>
      </p:sp>
    </p:spTree>
    <p:extLst>
      <p:ext uri="{BB962C8B-B14F-4D97-AF65-F5344CB8AC3E}">
        <p14:creationId xmlns:p14="http://schemas.microsoft.com/office/powerpoint/2010/main" val="3042226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428610"/>
            <a:ext cx="1857388" cy="52322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交流平台</a:t>
            </a:r>
            <a:endParaRPr lang="zh-CN" altLang="en-US" sz="28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4282" y="1214428"/>
            <a:ext cx="8501122" cy="3784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latin typeface="宋体" panose="02010600030101010101" pitchFamily="2" charset="-122"/>
                <a:ea typeface="宋体" panose="02010600030101010101" pitchFamily="2" charset="-122"/>
              </a:rPr>
              <a:t>  </a:t>
            </a:r>
            <a:r>
              <a:rPr lang="zh-CN" altLang="en-US" sz="2400" dirty="0" smtClean="0">
                <a:latin typeface="宋体" panose="02010600030101010101" pitchFamily="2" charset="-122"/>
                <a:ea typeface="宋体" panose="02010600030101010101" pitchFamily="2" charset="-122"/>
              </a:rPr>
              <a:t>大侄子走上前来问道：“二叔，你莫不是还有两个亲人不曾见面</a:t>
            </a:r>
            <a:r>
              <a:rPr lang="en-US" altLang="zh-CN" sz="2400" dirty="0" smtClean="0">
                <a:latin typeface="宋体" panose="02010600030101010101" pitchFamily="2" charset="-122"/>
                <a:ea typeface="宋体" panose="02010600030101010101" pitchFamily="2" charset="-122"/>
              </a:rPr>
              <a:t>?”</a:t>
            </a:r>
            <a:r>
              <a:rPr lang="zh-CN" altLang="en-US" sz="2400" dirty="0" smtClean="0">
                <a:latin typeface="宋体" panose="02010600030101010101" pitchFamily="2" charset="-122"/>
                <a:ea typeface="宋体" panose="02010600030101010101" pitchFamily="2" charset="-122"/>
              </a:rPr>
              <a:t>他就把头摇了两三摇。二侄子走上前来问道：“二叔，莫不是还有两笔银子在那里，不曾吩咐明白？”他把两眼睁得的的溜圆，把头又狠狠摇了几摇，越发指得紧了。奶妈抱着哥子插口道：“老爷想是因两位舅爷不在跟前，故此记念。”他听了这话，把眼闭着摇头，那手只是指着不动。赵氏慌忙揩揩眼泪，走近上前道：“爷，别人都说的不相干，只有我能知道你的意思！你是为那灯盏里点的是两茎灯草，不放心，恐费了油。我如今挑掉一茎就是了。”说罢，忙走去挑掉一茎。众人看严监生是，点一点头，把手垂下，登时就没了气。</a:t>
            </a:r>
            <a:endParaRPr lang="zh-CN" altLang="en-US" sz="2400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428610"/>
            <a:ext cx="1857388" cy="52322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交流平台</a:t>
            </a:r>
            <a:endParaRPr lang="zh-CN" altLang="en-US" sz="28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142844" y="1000114"/>
            <a:ext cx="864396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dirty="0" smtClean="0">
                <a:latin typeface="宋体" panose="02010600030101010101" pitchFamily="2" charset="-122"/>
                <a:ea typeface="宋体" panose="02010600030101010101" pitchFamily="2" charset="-122"/>
              </a:rPr>
              <a:t>    他的身量与筋肉都发展到年岁前边去。二十来岁，他已经很高很大，虽然肢体还没有被岁月铸成一定的格局，可是已经像个成人了</a:t>
            </a:r>
            <a:r>
              <a:rPr lang="en-US" altLang="zh-CN" sz="2800" dirty="0" smtClean="0">
                <a:latin typeface="宋体" panose="02010600030101010101" pitchFamily="2" charset="-122"/>
                <a:ea typeface="宋体" panose="02010600030101010101" pitchFamily="2" charset="-122"/>
              </a:rPr>
              <a:t>——</a:t>
            </a:r>
            <a:r>
              <a:rPr lang="zh-CN" altLang="en-US" sz="2800" dirty="0" smtClean="0">
                <a:latin typeface="宋体" panose="02010600030101010101" pitchFamily="2" charset="-122"/>
                <a:ea typeface="宋体" panose="02010600030101010101" pitchFamily="2" charset="-122"/>
              </a:rPr>
              <a:t>一个脸上身上都带出天真淘气的样子的大人。看着那高等的车夫，他计划着怎样杀进他的腰去，好更显出他的铁扇面似的胸与直硬的背；扭头看看自己的肩，多么宽，多么威严！杀好了腰，再穿上肥腿的白裤，裤脚用鸡肠子带儿系住，露出那对“出号”的大脚，是的，他无疑的可以成为最出色的车夫，傻子似的他自己笑了。</a:t>
            </a:r>
            <a:endParaRPr lang="zh-CN" altLang="en-US" sz="2800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428610"/>
            <a:ext cx="1857388" cy="52322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描写技巧</a:t>
            </a:r>
            <a:endParaRPr lang="zh-CN" altLang="en-US" sz="28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42844" y="1000114"/>
            <a:ext cx="850109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000" dirty="0" smtClean="0">
                <a:latin typeface="宋体" panose="02010600030101010101" pitchFamily="2" charset="-122"/>
                <a:ea typeface="宋体" panose="02010600030101010101" pitchFamily="2" charset="-122"/>
              </a:rPr>
              <a:t>①仔细观察，抓与众不同的方面，突出特点。 </a:t>
            </a:r>
          </a:p>
        </p:txBody>
      </p:sp>
      <p:sp>
        <p:nvSpPr>
          <p:cNvPr id="6" name="矩形 5"/>
          <p:cNvSpPr/>
          <p:nvPr/>
        </p:nvSpPr>
        <p:spPr>
          <a:xfrm>
            <a:off x="142876" y="1357304"/>
            <a:ext cx="850109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000" dirty="0" smtClean="0">
                <a:latin typeface="宋体" panose="02010600030101010101" pitchFamily="2" charset="-122"/>
                <a:ea typeface="宋体" panose="02010600030101010101" pitchFamily="2" charset="-122"/>
              </a:rPr>
              <a:t>②抓住“五官”特点，写出人物面部特征。 </a:t>
            </a:r>
          </a:p>
        </p:txBody>
      </p:sp>
      <p:sp>
        <p:nvSpPr>
          <p:cNvPr id="7" name="矩形 6"/>
          <p:cNvSpPr/>
          <p:nvPr/>
        </p:nvSpPr>
        <p:spPr>
          <a:xfrm>
            <a:off x="142844" y="1714494"/>
            <a:ext cx="850109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000" dirty="0" smtClean="0">
                <a:latin typeface="宋体" panose="02010600030101010101" pitchFamily="2" charset="-122"/>
                <a:ea typeface="宋体" panose="02010600030101010101" pitchFamily="2" charset="-122"/>
              </a:rPr>
              <a:t>③注意身材体型、服饰打扮，体现人物个性。 </a:t>
            </a:r>
          </a:p>
        </p:txBody>
      </p:sp>
      <p:sp>
        <p:nvSpPr>
          <p:cNvPr id="8" name="矩形 7"/>
          <p:cNvSpPr/>
          <p:nvPr/>
        </p:nvSpPr>
        <p:spPr>
          <a:xfrm>
            <a:off x="142844" y="2000246"/>
            <a:ext cx="850109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000" dirty="0" smtClean="0">
                <a:latin typeface="宋体" panose="02010600030101010101" pitchFamily="2" charset="-122"/>
                <a:ea typeface="宋体" panose="02010600030101010101" pitchFamily="2" charset="-122"/>
              </a:rPr>
              <a:t>④区分性别和年龄差异，用词准确。 </a:t>
            </a:r>
          </a:p>
        </p:txBody>
      </p:sp>
      <p:sp>
        <p:nvSpPr>
          <p:cNvPr id="9" name="矩形 8"/>
          <p:cNvSpPr/>
          <p:nvPr/>
        </p:nvSpPr>
        <p:spPr>
          <a:xfrm>
            <a:off x="142844" y="2357436"/>
            <a:ext cx="850109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000" dirty="0" smtClean="0">
                <a:latin typeface="宋体" panose="02010600030101010101" pitchFamily="2" charset="-122"/>
                <a:ea typeface="宋体" panose="02010600030101010101" pitchFamily="2" charset="-122"/>
              </a:rPr>
              <a:t>⑤注意生活经历，符合人物身份。 </a:t>
            </a:r>
          </a:p>
        </p:txBody>
      </p:sp>
      <p:sp>
        <p:nvSpPr>
          <p:cNvPr id="10" name="矩形 9"/>
          <p:cNvSpPr/>
          <p:nvPr/>
        </p:nvSpPr>
        <p:spPr>
          <a:xfrm>
            <a:off x="142876" y="2643188"/>
            <a:ext cx="850109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000" dirty="0" smtClean="0">
                <a:latin typeface="宋体" panose="02010600030101010101" pitchFamily="2" charset="-122"/>
                <a:ea typeface="宋体" panose="02010600030101010101" pitchFamily="2" charset="-122"/>
              </a:rPr>
              <a:t>⑥注意经常习惯的动作神态。 </a:t>
            </a:r>
          </a:p>
        </p:txBody>
      </p:sp>
      <p:sp>
        <p:nvSpPr>
          <p:cNvPr id="11" name="矩形 10"/>
          <p:cNvSpPr/>
          <p:nvPr/>
        </p:nvSpPr>
        <p:spPr>
          <a:xfrm>
            <a:off x="286" y="3043558"/>
            <a:ext cx="8501090" cy="3987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000" dirty="0" smtClean="0">
                <a:latin typeface="宋体" panose="02010600030101010101" pitchFamily="2" charset="-122"/>
                <a:ea typeface="宋体" panose="02010600030101010101" pitchFamily="2" charset="-122"/>
              </a:rPr>
              <a:t> </a:t>
            </a:r>
            <a:r>
              <a:rPr lang="zh-CN" altLang="en-US" sz="2000" dirty="0" smtClean="0">
                <a:latin typeface="宋体" panose="02010600030101010101" pitchFamily="2" charset="-122"/>
                <a:ea typeface="宋体" panose="02010600030101010101" pitchFamily="2" charset="-122"/>
              </a:rPr>
              <a:t>⑦表现喜怒哀乐和神情变化。 </a:t>
            </a:r>
          </a:p>
        </p:txBody>
      </p:sp>
      <p:sp>
        <p:nvSpPr>
          <p:cNvPr id="12" name="矩形 11"/>
          <p:cNvSpPr/>
          <p:nvPr/>
        </p:nvSpPr>
        <p:spPr>
          <a:xfrm>
            <a:off x="71406" y="3286130"/>
            <a:ext cx="850109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000" dirty="0" smtClean="0">
                <a:latin typeface="宋体" panose="02010600030101010101" pitchFamily="2" charset="-122"/>
                <a:ea typeface="宋体" panose="02010600030101010101" pitchFamily="2" charset="-122"/>
              </a:rPr>
              <a:t>⑧抓重点，不可蜻蜓点水，面面俱到。 </a:t>
            </a:r>
          </a:p>
        </p:txBody>
      </p:sp>
      <p:sp>
        <p:nvSpPr>
          <p:cNvPr id="13" name="矩形 12"/>
          <p:cNvSpPr/>
          <p:nvPr/>
        </p:nvSpPr>
        <p:spPr>
          <a:xfrm>
            <a:off x="71406" y="3643320"/>
            <a:ext cx="8501090" cy="3987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000" dirty="0" smtClean="0">
                <a:latin typeface="宋体" panose="02010600030101010101" pitchFamily="2" charset="-122"/>
                <a:ea typeface="宋体" panose="02010600030101010101" pitchFamily="2" charset="-122"/>
              </a:rPr>
              <a:t>⑨可以用比喻、夸张</a:t>
            </a:r>
            <a:r>
              <a:rPr lang="zh-CN" altLang="en-US" sz="2000" dirty="0" smtClean="0">
                <a:solidFill>
                  <a:srgbClr val="FF00FF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、</a:t>
            </a:r>
            <a:r>
              <a:rPr lang="zh-CN" altLang="en-US" sz="2000" dirty="0" smtClean="0">
                <a:latin typeface="宋体" panose="02010600030101010101" pitchFamily="2" charset="-122"/>
                <a:ea typeface="宋体" panose="02010600030101010101" pitchFamily="2" charset="-122"/>
              </a:rPr>
              <a:t>联想等修辞手法。 </a:t>
            </a:r>
          </a:p>
        </p:txBody>
      </p:sp>
      <p:sp>
        <p:nvSpPr>
          <p:cNvPr id="14" name="矩形 13"/>
          <p:cNvSpPr/>
          <p:nvPr/>
        </p:nvSpPr>
        <p:spPr>
          <a:xfrm>
            <a:off x="71438" y="4000510"/>
            <a:ext cx="850109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000" dirty="0" smtClean="0">
                <a:latin typeface="宋体" panose="02010600030101010101" pitchFamily="2" charset="-122"/>
                <a:ea typeface="宋体" panose="02010600030101010101" pitchFamily="2" charset="-122"/>
              </a:rPr>
              <a:t>⑩要有顺序。</a:t>
            </a:r>
            <a:endParaRPr lang="zh-CN" altLang="en-US" sz="2000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428610"/>
            <a:ext cx="2143108" cy="52322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交流平台</a:t>
            </a:r>
            <a:endParaRPr lang="zh-CN" altLang="en-US" sz="28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285720" y="1071552"/>
            <a:ext cx="850109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dirty="0" smtClean="0">
                <a:latin typeface="宋体" panose="02010600030101010101" pitchFamily="2" charset="-122"/>
                <a:ea typeface="宋体" panose="02010600030101010101" pitchFamily="2" charset="-122"/>
              </a:rPr>
              <a:t>起初，小嘎子精神抖擞，欺负对手傻大黑粗，动转不灵，围着他猴儿似的蹦来蹦去，总想使巧招，下冷绊子，仿佛很占了上风。</a:t>
            </a:r>
          </a:p>
        </p:txBody>
      </p:sp>
      <p:sp>
        <p:nvSpPr>
          <p:cNvPr id="6" name="矩形 5"/>
          <p:cNvSpPr/>
          <p:nvPr/>
        </p:nvSpPr>
        <p:spPr>
          <a:xfrm>
            <a:off x="214282" y="2428874"/>
            <a:ext cx="850109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dirty="0" smtClean="0">
                <a:latin typeface="宋体" panose="02010600030101010101" pitchFamily="2" charset="-122"/>
                <a:ea typeface="宋体" panose="02010600030101010101" pitchFamily="2" charset="-122"/>
              </a:rPr>
              <a:t>两个人走马灯似的转了三四圈，终于三抓两挠，揪在了一起。这一来，小嘎子可上了当：小胖墩儿膀大腰粗，一身牛劲儿，任你怎样推拉拽顶，硬是扳不动他。小嘎子已有些沉不住气，刚想用脚腕子去钩他的腿，不料反给他把脚别住了。小胖墩儿趁势往旁里一推，咕咚一声，小嘎子摔了个仰面朝天。</a:t>
            </a:r>
            <a:endParaRPr lang="zh-CN" altLang="en-US" sz="2800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428610"/>
            <a:ext cx="2214546" cy="52322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交流平台</a:t>
            </a:r>
            <a:endParaRPr lang="zh-CN" altLang="en-US" sz="28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7158" y="1000114"/>
            <a:ext cx="828680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>
                <a:latin typeface="宋体" panose="02010600030101010101" pitchFamily="2" charset="-122"/>
                <a:ea typeface="宋体" panose="02010600030101010101" pitchFamily="2" charset="-122"/>
              </a:rPr>
              <a:t>曹小三当然早就听说过师傅那手绝活，一直半信半疑，这回非要亲眼瞧瞧。</a:t>
            </a:r>
            <a:r>
              <a:rPr lang="en-US" altLang="zh-CN" sz="2800" dirty="0" smtClean="0">
                <a:latin typeface="宋体" panose="02010600030101010101" pitchFamily="2" charset="-122"/>
                <a:ea typeface="宋体" panose="02010600030101010101" pitchFamily="2" charset="-122"/>
              </a:rPr>
              <a:t>……</a:t>
            </a:r>
          </a:p>
          <a:p>
            <a:r>
              <a:rPr lang="zh-CN" altLang="en-US" sz="2800" dirty="0" smtClean="0">
                <a:latin typeface="宋体" panose="02010600030101010101" pitchFamily="2" charset="-122"/>
                <a:ea typeface="宋体" panose="02010600030101010101" pitchFamily="2" charset="-122"/>
              </a:rPr>
              <a:t>他真觉得这身黑色的衣服有种神圣不可侵犯的威严。</a:t>
            </a:r>
            <a:r>
              <a:rPr lang="en-US" altLang="zh-CN" sz="2800" dirty="0" smtClean="0">
                <a:latin typeface="宋体" panose="02010600030101010101" pitchFamily="2" charset="-122"/>
                <a:ea typeface="宋体" panose="02010600030101010101" pitchFamily="2" charset="-122"/>
              </a:rPr>
              <a:t>……</a:t>
            </a:r>
          </a:p>
          <a:p>
            <a:r>
              <a:rPr lang="zh-CN" altLang="en-US" sz="2800" dirty="0" smtClean="0">
                <a:latin typeface="宋体" panose="02010600030101010101" pitchFamily="2" charset="-122"/>
                <a:ea typeface="宋体" panose="02010600030101010101" pitchFamily="2" charset="-122"/>
              </a:rPr>
              <a:t>完了，师傅露馅儿了，他不是神仙，往日传说中那如山般的形象轰然倒去。</a:t>
            </a:r>
            <a:r>
              <a:rPr lang="en-US" altLang="zh-CN" sz="2800" dirty="0" smtClean="0">
                <a:latin typeface="宋体" panose="02010600030101010101" pitchFamily="2" charset="-122"/>
                <a:ea typeface="宋体" panose="02010600030101010101" pitchFamily="2" charset="-122"/>
              </a:rPr>
              <a:t>……</a:t>
            </a:r>
          </a:p>
          <a:p>
            <a:r>
              <a:rPr lang="zh-CN" altLang="en-US" sz="2800" dirty="0" smtClean="0">
                <a:latin typeface="宋体" panose="02010600030101010101" pitchFamily="2" charset="-122"/>
                <a:ea typeface="宋体" panose="02010600030101010101" pitchFamily="2" charset="-122"/>
              </a:rPr>
              <a:t>曹小三学徒的头一天，见到听到学到的，恐怕别人一辈子也不一定明白呢。</a:t>
            </a:r>
            <a:endParaRPr lang="zh-CN" altLang="en-US" sz="2800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428610"/>
            <a:ext cx="2143108" cy="52322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交流平台</a:t>
            </a:r>
            <a:endParaRPr lang="zh-CN" altLang="en-US" sz="28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85720" y="1285866"/>
            <a:ext cx="22145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dirty="0" smtClean="0">
                <a:latin typeface="宋体" panose="02010600030101010101" pitchFamily="2" charset="-122"/>
                <a:ea typeface="宋体" panose="02010600030101010101" pitchFamily="2" charset="-122"/>
              </a:rPr>
              <a:t>语言描写</a:t>
            </a:r>
            <a:endParaRPr lang="zh-CN" altLang="en-US" sz="3600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5720" y="1928808"/>
            <a:ext cx="22145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dirty="0" smtClean="0">
                <a:latin typeface="宋体" panose="02010600030101010101" pitchFamily="2" charset="-122"/>
                <a:ea typeface="宋体" panose="02010600030101010101" pitchFamily="2" charset="-122"/>
              </a:rPr>
              <a:t>动作描写</a:t>
            </a:r>
            <a:endParaRPr lang="zh-CN" altLang="en-US" sz="3600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5720" y="2643188"/>
            <a:ext cx="22145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dirty="0" smtClean="0">
                <a:latin typeface="宋体" panose="02010600030101010101" pitchFamily="2" charset="-122"/>
                <a:ea typeface="宋体" panose="02010600030101010101" pitchFamily="2" charset="-122"/>
              </a:rPr>
              <a:t>心理描写</a:t>
            </a:r>
            <a:endParaRPr lang="zh-CN" altLang="en-US" sz="3600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5720" y="3429006"/>
            <a:ext cx="22145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dirty="0" smtClean="0">
                <a:latin typeface="宋体" panose="02010600030101010101" pitchFamily="2" charset="-122"/>
                <a:ea typeface="宋体" panose="02010600030101010101" pitchFamily="2" charset="-122"/>
              </a:rPr>
              <a:t>神态描写</a:t>
            </a:r>
            <a:endParaRPr lang="zh-CN" altLang="en-US" sz="3600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928926" y="1785932"/>
            <a:ext cx="22145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dirty="0" smtClean="0">
                <a:latin typeface="宋体" panose="02010600030101010101" pitchFamily="2" charset="-122"/>
                <a:ea typeface="宋体" panose="02010600030101010101" pitchFamily="2" charset="-122"/>
              </a:rPr>
              <a:t>肖像描写</a:t>
            </a:r>
            <a:endParaRPr lang="zh-CN" altLang="en-US" sz="3600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928926" y="2500312"/>
            <a:ext cx="22145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dirty="0" smtClean="0">
                <a:latin typeface="宋体" panose="02010600030101010101" pitchFamily="2" charset="-122"/>
                <a:ea typeface="宋体" panose="02010600030101010101" pitchFamily="2" charset="-122"/>
              </a:rPr>
              <a:t>细节描写</a:t>
            </a:r>
            <a:endParaRPr lang="zh-CN" altLang="en-US" sz="3600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5" grpId="0"/>
      <p:bldP spid="6" grpId="0"/>
      <p:bldP spid="7" grpId="0"/>
      <p:bldP spid="8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428610"/>
            <a:ext cx="1857388" cy="52322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初试身手</a:t>
            </a:r>
            <a:endParaRPr lang="zh-CN" altLang="en-US" sz="28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4282" y="1571618"/>
            <a:ext cx="80010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dirty="0" smtClean="0">
                <a:latin typeface="宋体" panose="02010600030101010101" pitchFamily="2" charset="-122"/>
                <a:ea typeface="宋体" panose="02010600030101010101" pitchFamily="2" charset="-122"/>
              </a:rPr>
              <a:t>用几句简短的话描写自己了解的人物，试着用上多种描写方法。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428610"/>
            <a:ext cx="1857388" cy="52322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拓展交流</a:t>
            </a:r>
            <a:endParaRPr lang="zh-CN" altLang="en-US" sz="28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5720" y="1571618"/>
            <a:ext cx="80010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dirty="0" smtClean="0">
                <a:latin typeface="宋体" panose="02010600030101010101" pitchFamily="2" charset="-122"/>
                <a:ea typeface="宋体" panose="02010600030101010101" pitchFamily="2" charset="-122"/>
              </a:rPr>
              <a:t>你还读过哪些成功表现人物特点、塑造人物形象的文章，和同学们介绍一下。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MODEL_TYPE" val="cover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744</Words>
  <Application>Microsoft Office PowerPoint</Application>
  <PresentationFormat>全屏显示(16:9)</PresentationFormat>
  <Paragraphs>40</Paragraphs>
  <Slides>10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6" baseType="lpstr">
      <vt:lpstr>Arial</vt:lpstr>
      <vt:lpstr>宋体</vt:lpstr>
      <vt:lpstr>方正喵呜体</vt:lpstr>
      <vt:lpstr>Calibri</vt:lpstr>
      <vt:lpstr>黑体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3588.pptx</dc:title>
  <dc:creator/>
  <cp:lastModifiedBy/>
  <cp:revision>100</cp:revision>
  <dcterms:created xsi:type="dcterms:W3CDTF">2017-03-17T02:28:00Z</dcterms:created>
  <dcterms:modified xsi:type="dcterms:W3CDTF">2021-09-18T03:53:28Z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2052-11.1.0.8986</vt:lpwstr>
  </property>
</Properties>
</file>