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2" r:id="rId2"/>
    <p:sldMasterId id="2147483819" r:id="rId3"/>
    <p:sldMasterId id="2147483923" r:id="rId4"/>
  </p:sldMasterIdLst>
  <p:notesMasterIdLst>
    <p:notesMasterId r:id="rId19"/>
  </p:notesMasterIdLst>
  <p:sldIdLst>
    <p:sldId id="1340" r:id="rId5"/>
    <p:sldId id="1304" r:id="rId6"/>
    <p:sldId id="1314" r:id="rId7"/>
    <p:sldId id="1343" r:id="rId8"/>
    <p:sldId id="1330" r:id="rId9"/>
    <p:sldId id="1333" r:id="rId10"/>
    <p:sldId id="1344" r:id="rId11"/>
    <p:sldId id="1331" r:id="rId12"/>
    <p:sldId id="1341" r:id="rId13"/>
    <p:sldId id="1332" r:id="rId14"/>
    <p:sldId id="1311" r:id="rId15"/>
    <p:sldId id="1334" r:id="rId16"/>
    <p:sldId id="1308" r:id="rId17"/>
    <p:sldId id="1342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4B9"/>
    <a:srgbClr val="FF00FF"/>
    <a:srgbClr val="87FFB4"/>
    <a:srgbClr val="FF66FF"/>
    <a:srgbClr val="F6BB00"/>
    <a:srgbClr val="000000"/>
    <a:srgbClr val="FF3300"/>
    <a:srgbClr val="00CC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9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B77EF95-F678-42BB-897F-438B38E257D0}" type="datetimeFigureOut">
              <a:rPr lang="zh-CN" altLang="en-US"/>
              <a:pPr>
                <a:defRPr/>
              </a:pPr>
              <a:t>2020/10/26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31526E1-74F6-4EE9-9159-6D91E68BE4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587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1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9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4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8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2020/10/26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52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2020/10/26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0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2020/10/26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29990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2020/10/26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3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2020/10/26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25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2020/10/26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313726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2020/10/26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91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2020/10/26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4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2020/10/26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12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2020/10/26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05188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8AF3-2DB6-4602-A219-72DE0B10B23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05542-42D6-45A8-B021-8E287F8CBF8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81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6BFD-5154-4A05-A0F1-E39C644D122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AB22-12F1-4273-AA5E-9481100D225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03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B1DB-AEA9-457D-9ED7-315169FDF60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3D98-2990-4F5C-9E0F-042D6FD0E02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88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4773-B4B9-4B09-BB19-D2C4A6C35FA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26494-20C5-4ADD-BF29-95AB0555E44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81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1218-6058-4E55-BAEA-1B5A15A52AD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E27B5-1E13-4376-89B5-1531132CE40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85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5CFD-38C9-4B1D-8AE8-A28873989DE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6472-0A7F-4E90-A01F-2F34B70EED9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39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FC1E0-64B0-489C-AD0F-3B61493F28A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66D50-6CA7-4739-9A7A-F32C005C61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0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07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BED-FFE6-43E1-9476-7BF7F04561E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B072-2117-4992-AFCD-1216542A3C3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23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9C8E-5109-48AB-A5D7-97E64E53C60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1480-1CE9-4031-88F7-4409FFDE522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68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8964-911E-4860-84EF-40E6D071756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86801-06E8-41BB-B399-E78D281CED5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20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A6AD-F45A-433D-B84A-F58D1F2898F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9397-93B9-4CE0-AC84-64A56C9AEB8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60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412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251-9403-43CD-9EF7-4418B78C4D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AE61-4032-4855-8222-7C84340D12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13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251-9403-43CD-9EF7-4418B78C4D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AE61-4032-4855-8222-7C84340D12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0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251-9403-43CD-9EF7-4418B78C4D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AE61-4032-4855-8222-7C84340D12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31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251-9403-43CD-9EF7-4418B78C4D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AE61-4032-4855-8222-7C84340D12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03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251-9403-43CD-9EF7-4418B78C4D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AE61-4032-4855-8222-7C84340D12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8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99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251-9403-43CD-9EF7-4418B78C4D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AE61-4032-4855-8222-7C84340D12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25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251-9403-43CD-9EF7-4418B78C4D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AE61-4032-4855-8222-7C84340D12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98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251-9403-43CD-9EF7-4418B78C4D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AE61-4032-4855-8222-7C84340D12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28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251-9403-43CD-9EF7-4418B78C4D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AE61-4032-4855-8222-7C84340D12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43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251-9403-43CD-9EF7-4418B78C4D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AE61-4032-4855-8222-7C84340D12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1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251-9403-43CD-9EF7-4418B78C4D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AE61-4032-4855-8222-7C84340D123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75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8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0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6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2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28AF13-36E5-4A42-A38E-7E849DE945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95BA1D-7B4A-4A82-926B-C81D3F5F307F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47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2020/10/26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2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DF2848-DE98-4F8E-B70F-1A9E751F523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0CA7FB-BE91-4204-9600-5B9E750352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5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EC6251-9403-43CD-9EF7-4418B78C4D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2020/10/26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F1AE61-4032-4855-8222-7C84340D123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361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2053" y="1081886"/>
            <a:ext cx="5593492" cy="236054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25548" y="1083936"/>
            <a:ext cx="5998667" cy="2358488"/>
            <a:chOff x="7856966" y="143515"/>
            <a:chExt cx="5998666" cy="2358488"/>
          </a:xfrm>
        </p:grpSpPr>
        <p:sp>
          <p:nvSpPr>
            <p:cNvPr id="8" name="标题 28"/>
            <p:cNvSpPr txBox="1">
              <a:spLocks/>
            </p:cNvSpPr>
            <p:nvPr/>
          </p:nvSpPr>
          <p:spPr>
            <a:xfrm>
              <a:off x="8005545" y="143515"/>
              <a:ext cx="5850087" cy="13258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72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zh-CN" altLang="en-US" sz="6000" b="1" spc="500" smtClean="0">
                  <a:solidFill>
                    <a:srgbClr val="0000FF"/>
                  </a:solidFill>
                  <a:latin typeface="Century Gothic" panose="020B0502020202020204" pitchFamily="34" charset="0"/>
                  <a:ea typeface="黑体" panose="02010600030101010101" pitchFamily="49" charset="-122"/>
                  <a:cs typeface="黑体" panose="02010600030101010101" pitchFamily="49" charset="-122"/>
                  <a:sym typeface="+mn-ea"/>
                </a:rPr>
                <a:t>麻 雀</a:t>
              </a:r>
              <a:endParaRPr lang="zh-CN" altLang="zh-CN" sz="6000" b="1" spc="500" dirty="0">
                <a:solidFill>
                  <a:srgbClr val="0000FF"/>
                </a:solidFill>
                <a:latin typeface="Century Gothic" panose="020B0502020202020204" pitchFamily="34" charset="0"/>
                <a:ea typeface="黑体" panose="02010600030101010101" pitchFamily="49" charset="-122"/>
                <a:cs typeface="黑体" panose="02010600030101010101" pitchFamily="49" charset="-122"/>
                <a:sym typeface="+mn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496609" y="394670"/>
              <a:ext cx="1104000" cy="110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00" b="1" dirty="0" smtClean="0">
                  <a:solidFill>
                    <a:prstClr val="white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16</a:t>
              </a:r>
              <a:endParaRPr lang="en-US" altLang="zh-CN" sz="4000" b="1" dirty="0">
                <a:solidFill>
                  <a:prstClr val="white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10" name="副标题 2"/>
            <p:cNvSpPr txBox="1"/>
            <p:nvPr/>
          </p:nvSpPr>
          <p:spPr bwMode="auto">
            <a:xfrm>
              <a:off x="8011832" y="1591413"/>
              <a:ext cx="5337839" cy="9105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320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  <a:cs typeface="黑体" panose="02010600030101010101" pitchFamily="49" charset="-122"/>
                </a:rPr>
                <a:t>四年级上册</a:t>
              </a:r>
              <a:endParaRPr lang="zh-CN" altLang="en-US" sz="32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856966" y="1574665"/>
              <a:ext cx="5039999" cy="16748"/>
            </a:xfrm>
            <a:prstGeom prst="line">
              <a:avLst/>
            </a:prstGeom>
            <a:ln w="63500" cmpd="thickThin">
              <a:solidFill>
                <a:srgbClr val="0000FF">
                  <a:alpha val="7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68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D6C072C-5363-47DE-A89D-8BD9CACDCBB9}"/>
              </a:ext>
            </a:extLst>
          </p:cNvPr>
          <p:cNvSpPr/>
          <p:nvPr/>
        </p:nvSpPr>
        <p:spPr>
          <a:xfrm>
            <a:off x="1134659" y="4076549"/>
            <a:ext cx="10483600" cy="83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3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2212" y="1519518"/>
            <a:ext cx="93860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zh-CN" sz="3600" b="1" dirty="0">
                <a:latin typeface="楷体" pitchFamily="49" charset="-122"/>
                <a:ea typeface="楷体" pitchFamily="49" charset="-122"/>
              </a:rPr>
              <a:t>顺着林荫路望去，看见一只小麻雀呆呆地站在地上，无可奈何地拍打着小翅膀。它嘴角嫩黄，头上长着绒毛……</a:t>
            </a:r>
          </a:p>
          <a:p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猎狗</a:t>
            </a:r>
            <a:r>
              <a:rPr lang="zh-CN" altLang="zh-CN" sz="3600" b="1" dirty="0">
                <a:latin typeface="楷体" pitchFamily="49" charset="-122"/>
                <a:ea typeface="楷体" pitchFamily="49" charset="-122"/>
              </a:rPr>
              <a:t>慢慢地走近小麻雀，嗅了嗅，张开大嘴，露出锋利的牙齿。</a:t>
            </a:r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2388" y="1617898"/>
            <a:ext cx="1949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</a:rPr>
              <a:t>小麻雀</a:t>
            </a:r>
            <a:endParaRPr lang="en-US" altLang="zh-CN" sz="4000" b="1" dirty="0" smtClean="0">
              <a:solidFill>
                <a:srgbClr val="0000FF"/>
              </a:solidFill>
            </a:endParaRPr>
          </a:p>
          <a:p>
            <a:endParaRPr lang="en-US" altLang="zh-CN" sz="4000" b="1" dirty="0">
              <a:solidFill>
                <a:srgbClr val="0000FF"/>
              </a:solidFill>
            </a:endParaRPr>
          </a:p>
          <a:p>
            <a:endParaRPr lang="en-US" altLang="zh-CN" sz="4000" b="1" dirty="0" smtClean="0">
              <a:solidFill>
                <a:srgbClr val="0000FF"/>
              </a:solidFill>
            </a:endParaRPr>
          </a:p>
          <a:p>
            <a:endParaRPr lang="en-US" altLang="zh-CN" sz="4000" b="1" dirty="0" smtClean="0">
              <a:solidFill>
                <a:srgbClr val="0000FF"/>
              </a:solidFill>
            </a:endParaRPr>
          </a:p>
          <a:p>
            <a:r>
              <a:rPr lang="zh-CN" altLang="en-US" sz="4000" b="1" dirty="0" smtClean="0">
                <a:solidFill>
                  <a:srgbClr val="0000FF"/>
                </a:solidFill>
              </a:rPr>
              <a:t>猎狗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D6C072C-5363-47DE-A89D-8BD9CACDCBB9}"/>
              </a:ext>
            </a:extLst>
          </p:cNvPr>
          <p:cNvSpPr/>
          <p:nvPr/>
        </p:nvSpPr>
        <p:spPr>
          <a:xfrm>
            <a:off x="1413020" y="3898669"/>
            <a:ext cx="577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D6C072C-5363-47DE-A89D-8BD9CACDCBB9}"/>
              </a:ext>
            </a:extLst>
          </p:cNvPr>
          <p:cNvSpPr/>
          <p:nvPr/>
        </p:nvSpPr>
        <p:spPr>
          <a:xfrm>
            <a:off x="2318768" y="2154496"/>
            <a:ext cx="7605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挓挲起全身的羽毛，绝望地尖叫着。</a:t>
            </a:r>
          </a:p>
          <a:p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可是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因为紧张，它浑身发抖，发出嘶哑的声音，准备着一场搏斗。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597" y="2796988"/>
            <a:ext cx="184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</a:rPr>
              <a:t>老麻雀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D6C072C-5363-47DE-A89D-8BD9CACDCBB9}"/>
              </a:ext>
            </a:extLst>
          </p:cNvPr>
          <p:cNvSpPr/>
          <p:nvPr/>
        </p:nvSpPr>
        <p:spPr>
          <a:xfrm>
            <a:off x="1484738" y="4104857"/>
            <a:ext cx="9497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4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9099" y="1143000"/>
            <a:ext cx="64545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它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嘴角嫩黄，头上长着绒毛，</a:t>
            </a:r>
            <a:r>
              <a:rPr lang="zh-CN" altLang="zh-CN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分明是刚出生不久，从巢里掉下来的。</a:t>
            </a:r>
            <a:endParaRPr lang="zh-CN" altLang="zh-CN" sz="36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 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猎狗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放慢脚步，悄悄地向前走，</a:t>
            </a:r>
            <a:r>
              <a:rPr lang="zh-CN" altLang="zh-CN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好像嗅到了前面有什么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野物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36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379" y="1285237"/>
            <a:ext cx="19767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</a:rPr>
              <a:t>小麻雀</a:t>
            </a:r>
            <a:endParaRPr lang="en-US" altLang="zh-CN" sz="3600" b="1" dirty="0">
              <a:solidFill>
                <a:srgbClr val="0000FF"/>
              </a:solidFill>
            </a:endParaRPr>
          </a:p>
          <a:p>
            <a:endParaRPr lang="en-US" altLang="zh-CN" sz="3600" b="1" dirty="0">
              <a:solidFill>
                <a:srgbClr val="0000FF"/>
              </a:solidFill>
            </a:endParaRPr>
          </a:p>
          <a:p>
            <a:endParaRPr lang="en-US" altLang="zh-CN" sz="3600" b="1" dirty="0">
              <a:solidFill>
                <a:srgbClr val="0000FF"/>
              </a:solidFill>
            </a:endParaRPr>
          </a:p>
          <a:p>
            <a:endParaRPr lang="en-US" altLang="zh-CN" sz="3600" b="1" dirty="0">
              <a:solidFill>
                <a:srgbClr val="0000FF"/>
              </a:solidFill>
            </a:endParaRPr>
          </a:p>
          <a:p>
            <a:r>
              <a:rPr lang="zh-CN" altLang="en-US" sz="3600" b="1" dirty="0">
                <a:solidFill>
                  <a:srgbClr val="0000FF"/>
                </a:solidFill>
              </a:rPr>
              <a:t>猎狗</a:t>
            </a:r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338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9D6C072C-5363-47DE-A89D-8BD9CACDCBB9}"/>
              </a:ext>
            </a:extLst>
          </p:cNvPr>
          <p:cNvSpPr/>
          <p:nvPr/>
        </p:nvSpPr>
        <p:spPr>
          <a:xfrm>
            <a:off x="847264" y="2869932"/>
            <a:ext cx="9486133" cy="9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4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624" y="820271"/>
            <a:ext cx="115510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突然，猎狗放慢脚步，悄悄地向前走，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好像嗅到了前面有什么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野物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b="1" dirty="0">
              <a:latin typeface="楷体" pitchFamily="49" charset="-122"/>
              <a:ea typeface="楷体" pitchFamily="49" charset="-122"/>
            </a:endParaRPr>
          </a:p>
          <a:p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它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嘴角嫩黄，头上长着绒毛，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分明是刚出生不久，从巢里掉下来的。</a:t>
            </a:r>
          </a:p>
          <a:p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突然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，一只老麻雀从一棵树上飞下来，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像一块石头似的落在猎狗面前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它看来，猎狗是个多么庞大的怪物啊！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可是它不能安然地站在高高的没有危险的树枝上，一种强大的力量使它飞了下来。</a:t>
            </a:r>
          </a:p>
          <a:p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猎狗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愣住了，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它可能没料到老麻雀会有那么大的勇气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，慢慢地，慢慢地向后退。</a:t>
            </a:r>
          </a:p>
          <a:p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 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73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7176" y="494366"/>
            <a:ext cx="10515600" cy="4351338"/>
          </a:xfrm>
        </p:spPr>
        <p:txBody>
          <a:bodyPr/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你们看，突然，我的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猎狗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放慢脚步，悄悄地向前走，好像嗅到了前面有什么野物。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前面一定有东西，看来，有什么事要发生了！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风猛烈地摇撼着路旁的白桦树。我顺着林荫路望去，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果不其然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，一只小麻雀呆呆地站在地上，无可奈何拍打着翅膀。它嘴角嫩黄，头上长着绒毛，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分明是刚出生不久，从巢里掉下来的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它太弱小，太无助了。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猎狗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慢慢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地走近小麻雀，嗅了嗅，张开大嘴，露出锋利的牙齿。突然，一只老麻雀从一棵树上飞下来，像一块石头似的落在猎狗面前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啊，它是那么毅然决然，奋不顾身！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它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挓挲起全身的羽毛，绝望地尖叫着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其实它的内心一定是恐惧的，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但是它用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自己的身躯掩护着小麻雀，想拯救自己的幼儿。可是因为紧张，它浑身发抖了，发出嘶哑的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声音，准备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着一场搏斗。在它看来，猎狗是个多么庞大的怪物啊！可是它不能安然地站在高高的没有危险的树枝上，一种强大的力量使它飞了下来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猎狗愣住了，它可能没料到老麻雀会有那么大的勇气，慢慢地，慢慢地向后退。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72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2309D07-794E-4E23-8DA9-F047CE7975BC}"/>
              </a:ext>
            </a:extLst>
          </p:cNvPr>
          <p:cNvSpPr/>
          <p:nvPr/>
        </p:nvSpPr>
        <p:spPr>
          <a:xfrm>
            <a:off x="738581" y="2141537"/>
            <a:ext cx="108191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4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4507" y="1933272"/>
            <a:ext cx="11313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/>
              <a:t>《</a:t>
            </a:r>
            <a:r>
              <a:rPr lang="zh-CN" altLang="en-US" sz="3200" b="1" dirty="0"/>
              <a:t>麻雀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是俄国作家</a:t>
            </a:r>
            <a:r>
              <a:rPr lang="zh-CN" altLang="en-US" sz="3200" b="1" u="sng" dirty="0"/>
              <a:t>        </a:t>
            </a:r>
            <a:r>
              <a:rPr lang="zh-CN" altLang="en-US" sz="3200" b="1" dirty="0"/>
              <a:t>写的一篇小说，是按 </a:t>
            </a:r>
            <a:r>
              <a:rPr lang="zh-CN" altLang="en-US" sz="3200" b="1" u="sng" dirty="0"/>
              <a:t>   </a:t>
            </a:r>
            <a:r>
              <a:rPr lang="zh-CN" altLang="en-US" sz="3200" b="1" u="sng" dirty="0" smtClean="0"/>
              <a:t>      </a:t>
            </a:r>
            <a:r>
              <a:rPr lang="zh-CN" altLang="en-US" sz="3200" b="1" dirty="0"/>
              <a:t>顺序写的，故事的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起因</a:t>
            </a:r>
            <a:r>
              <a:rPr lang="zh-CN" altLang="en-US" sz="3200" b="1" u="sng" dirty="0" smtClean="0"/>
              <a:t>                                                                              </a:t>
            </a:r>
            <a:r>
              <a:rPr lang="zh-CN" altLang="en-US" sz="3200" b="1" dirty="0" smtClean="0"/>
              <a:t>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经过</a:t>
            </a:r>
            <a:r>
              <a:rPr lang="zh-CN" altLang="en-US" sz="3200" b="1" u="sng" dirty="0" smtClean="0"/>
              <a:t>                                                                                        </a:t>
            </a:r>
            <a:r>
              <a:rPr lang="zh-CN" altLang="en-US" sz="3200" b="1" dirty="0" smtClean="0"/>
              <a:t>，</a:t>
            </a:r>
            <a:r>
              <a:rPr lang="zh-CN" altLang="en-US" sz="3200" b="1" u="sng" dirty="0" smtClean="0"/>
              <a:t>                                                       </a:t>
            </a:r>
            <a:r>
              <a:rPr lang="zh-CN" altLang="en-US" sz="3200" b="1" dirty="0" smtClean="0"/>
              <a:t>                                                    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结果 </a:t>
            </a:r>
            <a:r>
              <a:rPr lang="zh-CN" altLang="en-US" sz="3200" b="1" u="sng" dirty="0" smtClean="0"/>
              <a:t>                                                                                      </a:t>
            </a:r>
            <a:r>
              <a:rPr lang="zh-CN" altLang="en-US" sz="3200" b="1" dirty="0" smtClean="0"/>
              <a:t>。                                                                                  </a:t>
            </a:r>
            <a:r>
              <a:rPr lang="zh-CN" altLang="en-US" sz="3200" b="1" u="sng" dirty="0" smtClean="0"/>
              <a:t>                  </a:t>
            </a:r>
            <a:endParaRPr lang="en-US" altLang="zh-CN" sz="3200" b="1" u="sng" dirty="0" smtClean="0"/>
          </a:p>
          <a:p>
            <a:endParaRPr lang="zh-CN" alt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4218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D6C072C-5363-47DE-A89D-8BD9CACDCBB9}"/>
              </a:ext>
            </a:extLst>
          </p:cNvPr>
          <p:cNvSpPr/>
          <p:nvPr/>
        </p:nvSpPr>
        <p:spPr>
          <a:xfrm>
            <a:off x="885301" y="386338"/>
            <a:ext cx="1006278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④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猎狗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慢慢地走近小麻雀，嗅了嗅，张开大嘴，露出锋利的牙齿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。突然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，一只老麻雀从一棵树上飞下来，像一块石头似的落在猎狗面前。它挓挲起全身的羽毛，绝望地尖叫着。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</a:t>
            </a:r>
            <a:endParaRPr lang="en-US" altLang="zh-CN" sz="3200" b="1" dirty="0" smtClean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⑤老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麻雀用自己的身躯掩护着小麻雀，想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拯救自己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的幼儿。可是因为紧张，它浑身发抖了，发出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嘶哑的声音，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准备着一场搏斗。在它看来，猎狗是个多么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庞大的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怪物啊！可是它不能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安然地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站在高高的没有危险的树枝上，一种强大的力量使它飞了下来。</a:t>
            </a:r>
            <a:endParaRPr lang="en-US" altLang="zh-CN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9D6C072C-5363-47DE-A89D-8BD9CACDCBB9}"/>
              </a:ext>
            </a:extLst>
          </p:cNvPr>
          <p:cNvSpPr/>
          <p:nvPr/>
        </p:nvSpPr>
        <p:spPr>
          <a:xfrm>
            <a:off x="885301" y="4396116"/>
            <a:ext cx="9930981" cy="79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117" y="5090226"/>
            <a:ext cx="8633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默</a:t>
            </a:r>
            <a:r>
              <a:rPr lang="zh-CN" altLang="zh-CN" sz="3600" b="1" dirty="0">
                <a:solidFill>
                  <a:srgbClr val="FF0000"/>
                </a:solidFill>
              </a:rPr>
              <a:t>读课文</a:t>
            </a:r>
            <a:r>
              <a:rPr lang="en-US" altLang="zh-CN" sz="3600" b="1" dirty="0">
                <a:solidFill>
                  <a:srgbClr val="FF0000"/>
                </a:solidFill>
              </a:rPr>
              <a:t>4</a:t>
            </a:r>
            <a:r>
              <a:rPr lang="zh-CN" altLang="zh-CN" sz="3600" b="1" dirty="0">
                <a:solidFill>
                  <a:srgbClr val="FF0000"/>
                </a:solidFill>
              </a:rPr>
              <a:t>、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zh-CN" sz="3600" b="1" dirty="0">
                <a:solidFill>
                  <a:srgbClr val="FF0000"/>
                </a:solidFill>
              </a:rPr>
              <a:t>小节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，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说说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你</a:t>
            </a:r>
            <a:r>
              <a:rPr lang="zh-CN" altLang="zh-CN" sz="3600" b="1" dirty="0">
                <a:solidFill>
                  <a:srgbClr val="FF0000"/>
                </a:solidFill>
              </a:rPr>
              <a:t>看到了一只怎样的老麻雀？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936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D6C072C-5363-47DE-A89D-8BD9CACDCBB9}"/>
              </a:ext>
            </a:extLst>
          </p:cNvPr>
          <p:cNvSpPr/>
          <p:nvPr/>
        </p:nvSpPr>
        <p:spPr>
          <a:xfrm>
            <a:off x="885301" y="386338"/>
            <a:ext cx="1006278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④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猎狗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慢慢地走近小麻雀，嗅了嗅，张开大嘴，露出锋利的牙齿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。突然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，一只老麻雀从一棵树上飞下来，像一块石头似的落在猎狗面前。它挓挲起全身的羽毛，绝望地尖叫着。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</a:t>
            </a:r>
            <a:endParaRPr lang="en-US" altLang="zh-CN" sz="3200" b="1" dirty="0" smtClean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⑤老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麻雀用自己的身躯掩护着小麻雀，想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拯救自己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的幼儿。可是因为紧张，它浑身发抖了，发出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嘶哑的声音，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准备着一场搏斗。在它看来，猎狗是个多么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庞大的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怪物啊！可是它不能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安然地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站在高高的没有危险的树枝上，一种强大的力量使它飞了下来。</a:t>
            </a:r>
            <a:endParaRPr lang="en-US" altLang="zh-CN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9D6C072C-5363-47DE-A89D-8BD9CACDCBB9}"/>
              </a:ext>
            </a:extLst>
          </p:cNvPr>
          <p:cNvSpPr/>
          <p:nvPr/>
        </p:nvSpPr>
        <p:spPr>
          <a:xfrm>
            <a:off x="885301" y="4396116"/>
            <a:ext cx="9930981" cy="79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116" y="5090226"/>
            <a:ext cx="9507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我看到了一只（     ）的老麻雀，从（      ）句话看出来的。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9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9D6C072C-5363-47DE-A89D-8BD9CACDCBB9}"/>
              </a:ext>
            </a:extLst>
          </p:cNvPr>
          <p:cNvSpPr/>
          <p:nvPr/>
        </p:nvSpPr>
        <p:spPr>
          <a:xfrm>
            <a:off x="636492" y="1807651"/>
            <a:ext cx="112507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b="1" dirty="0" smtClean="0"/>
              <a:t>突然</a:t>
            </a:r>
            <a:r>
              <a:rPr lang="zh-CN" altLang="zh-CN" sz="3600" b="1" dirty="0"/>
              <a:t>，一只老麻雀从一棵树上飞下来，像一块石头似的</a:t>
            </a:r>
            <a:r>
              <a:rPr lang="zh-CN" altLang="zh-CN" sz="3600" b="1" dirty="0" smtClean="0"/>
              <a:t>落在</a:t>
            </a:r>
            <a:r>
              <a:rPr lang="zh-CN" altLang="zh-CN" sz="3600" b="1" dirty="0"/>
              <a:t>猎狗面前</a:t>
            </a:r>
            <a:r>
              <a:rPr lang="zh-CN" altLang="zh-CN" sz="3600" b="1" dirty="0" smtClean="0"/>
              <a:t>。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3718" y="4020671"/>
            <a:ext cx="10932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</a:rPr>
              <a:t>在万分危急的时刻，老麻雀（            ）地去救自己的孩子。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492" y="4948518"/>
            <a:ext cx="1112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</a:rPr>
              <a:t>换成“像箭一样射下来”或“像树叶一样落下来”，可以吗？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511" y="5845679"/>
            <a:ext cx="1060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不可以，没有把老麻雀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毅然决然、奋不顾身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的形象写出来。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9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-1"/>
            <a:ext cx="12263718" cy="6898341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959223" y="382938"/>
            <a:ext cx="10269071" cy="3274662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D6C072C-5363-47DE-A89D-8BD9CACDCBB9}"/>
              </a:ext>
            </a:extLst>
          </p:cNvPr>
          <p:cNvSpPr/>
          <p:nvPr/>
        </p:nvSpPr>
        <p:spPr>
          <a:xfrm>
            <a:off x="1376595" y="382938"/>
            <a:ext cx="9510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 smtClean="0">
                <a:latin typeface="+mj-ea"/>
                <a:ea typeface="+mj-ea"/>
              </a:rPr>
              <a:t>突然</a:t>
            </a:r>
            <a:r>
              <a:rPr lang="zh-CN" altLang="en-US" sz="3600" b="1" dirty="0">
                <a:latin typeface="+mj-ea"/>
                <a:ea typeface="+mj-ea"/>
              </a:rPr>
              <a:t>，一只老麻雀从一棵树上飞下来，像一块石头似的落在猎狗面前。</a:t>
            </a:r>
            <a:r>
              <a:rPr lang="zh-CN" altLang="en-US" sz="3600" b="1" dirty="0" smtClean="0">
                <a:latin typeface="+mj-ea"/>
                <a:ea typeface="+mj-ea"/>
              </a:rPr>
              <a:t>它</a:t>
            </a:r>
            <a:r>
              <a:rPr lang="zh-CN" altLang="zh-CN" sz="3600" b="1" dirty="0">
                <a:solidFill>
                  <a:srgbClr val="0000FF"/>
                </a:solidFill>
                <a:latin typeface="+mj-ea"/>
                <a:ea typeface="+mj-ea"/>
              </a:rPr>
              <a:t>挓挲</a:t>
            </a:r>
            <a:r>
              <a:rPr lang="zh-CN" altLang="en-US" sz="3600" b="1" dirty="0" smtClean="0">
                <a:latin typeface="+mj-ea"/>
                <a:ea typeface="+mj-ea"/>
              </a:rPr>
              <a:t>起</a:t>
            </a:r>
            <a:r>
              <a:rPr lang="zh-CN" altLang="en-US" sz="3600" b="1" dirty="0">
                <a:latin typeface="+mj-ea"/>
                <a:ea typeface="+mj-ea"/>
              </a:rPr>
              <a:t>全身的羽毛，</a:t>
            </a:r>
            <a:r>
              <a:rPr lang="zh-CN" altLang="en-US" sz="3600" b="1" dirty="0">
                <a:solidFill>
                  <a:srgbClr val="0000FF"/>
                </a:solidFill>
                <a:latin typeface="+mj-ea"/>
                <a:ea typeface="+mj-ea"/>
              </a:rPr>
              <a:t>绝望</a:t>
            </a:r>
            <a:r>
              <a:rPr lang="zh-CN" altLang="en-US" sz="3600" b="1" dirty="0">
                <a:latin typeface="+mj-ea"/>
                <a:ea typeface="+mj-ea"/>
              </a:rPr>
              <a:t>地尖叫着。</a:t>
            </a:r>
            <a:endParaRPr lang="en-US" altLang="zh-CN" sz="3600" b="1" dirty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2453" y="2960766"/>
            <a:ext cx="1031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老麻雀用绝望地尖叫要告诉猎狗什么？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2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-1"/>
            <a:ext cx="12263718" cy="6898341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053353" y="598091"/>
            <a:ext cx="10269071" cy="261575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D6C072C-5363-47DE-A89D-8BD9CACDCBB9}"/>
              </a:ext>
            </a:extLst>
          </p:cNvPr>
          <p:cNvSpPr/>
          <p:nvPr/>
        </p:nvSpPr>
        <p:spPr>
          <a:xfrm>
            <a:off x="1376595" y="382938"/>
            <a:ext cx="9510528" cy="79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3600" b="1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447" y="779681"/>
            <a:ext cx="101659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       </a:t>
            </a:r>
            <a:r>
              <a:rPr lang="zh-CN" altLang="zh-CN" sz="3600" b="1" dirty="0" smtClean="0"/>
              <a:t>老</a:t>
            </a:r>
            <a:r>
              <a:rPr lang="zh-CN" altLang="zh-CN" sz="3600" b="1" dirty="0"/>
              <a:t>麻雀用自己的身躯掩护着小麻雀，想拯救自己的幼儿。可是因为紧张，它浑身发抖，发出嘶哑的声音，准备着一场搏斗。</a:t>
            </a:r>
            <a:endParaRPr lang="zh-CN" altLang="zh-CN" sz="3600" dirty="0"/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19518" y="2622176"/>
            <a:ext cx="958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如此的恐惧害怕，为什么还毅然决然地冲下来呢？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4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D6C072C-5363-47DE-A89D-8BD9CACDCBB9}"/>
              </a:ext>
            </a:extLst>
          </p:cNvPr>
          <p:cNvSpPr/>
          <p:nvPr/>
        </p:nvSpPr>
        <p:spPr>
          <a:xfrm>
            <a:off x="540435" y="1169447"/>
            <a:ext cx="11313459" cy="245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+mj-ea"/>
                <a:ea typeface="+mj-ea"/>
              </a:rPr>
              <a:t>在它看来，猎狗是个多么庞大的怪物啊！可是它不能安然地站在高高的没有危险的树枝上，</a:t>
            </a:r>
            <a:r>
              <a:rPr lang="zh-CN" altLang="en-US" sz="3600" b="1" dirty="0">
                <a:solidFill>
                  <a:srgbClr val="FF0000"/>
                </a:solidFill>
                <a:latin typeface="+mj-ea"/>
                <a:ea typeface="+mj-ea"/>
              </a:rPr>
              <a:t>一种强大的力量使它飞了下来。</a:t>
            </a:r>
            <a:endParaRPr lang="en-US" altLang="zh-CN" sz="3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D6C072C-5363-47DE-A89D-8BD9CACDCBB9}"/>
              </a:ext>
            </a:extLst>
          </p:cNvPr>
          <p:cNvSpPr/>
          <p:nvPr/>
        </p:nvSpPr>
        <p:spPr>
          <a:xfrm>
            <a:off x="1206377" y="3296622"/>
            <a:ext cx="9981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8212" y="3619787"/>
            <a:ext cx="51771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</a:rPr>
              <a:t>母爱的力量</a:t>
            </a:r>
            <a:endParaRPr lang="en-US" altLang="zh-CN" sz="3200" b="1" dirty="0" smtClean="0">
              <a:solidFill>
                <a:srgbClr val="0000FF"/>
              </a:solidFill>
            </a:endParaRPr>
          </a:p>
          <a:p>
            <a:endParaRPr lang="en-US" altLang="zh-CN" sz="3200" b="1" dirty="0" smtClean="0">
              <a:solidFill>
                <a:srgbClr val="0000FF"/>
              </a:solidFill>
            </a:endParaRPr>
          </a:p>
          <a:p>
            <a:r>
              <a:rPr lang="zh-CN" altLang="en-US" sz="3200" b="1" dirty="0" smtClean="0">
                <a:solidFill>
                  <a:srgbClr val="0000FF"/>
                </a:solidFill>
              </a:rPr>
              <a:t>伟大的母爱</a:t>
            </a:r>
            <a:endParaRPr lang="en-US" altLang="zh-CN" sz="3200" b="1" dirty="0" smtClean="0">
              <a:solidFill>
                <a:srgbClr val="0000FF"/>
              </a:solidFill>
            </a:endParaRPr>
          </a:p>
          <a:p>
            <a:endParaRPr lang="en-US" altLang="zh-CN" sz="3200" b="1" dirty="0" smtClean="0">
              <a:solidFill>
                <a:srgbClr val="0000FF"/>
              </a:solidFill>
            </a:endParaRPr>
          </a:p>
          <a:p>
            <a:r>
              <a:rPr lang="zh-CN" altLang="en-US" sz="3200" b="1" dirty="0" smtClean="0">
                <a:solidFill>
                  <a:srgbClr val="0000FF"/>
                </a:solidFill>
              </a:rPr>
              <a:t>无与伦比的母爱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2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D6C072C-5363-47DE-A89D-8BD9CACDCBB9}"/>
              </a:ext>
            </a:extLst>
          </p:cNvPr>
          <p:cNvSpPr/>
          <p:nvPr/>
        </p:nvSpPr>
        <p:spPr>
          <a:xfrm>
            <a:off x="885301" y="386338"/>
            <a:ext cx="100627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突然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，一只老麻雀从一棵树上飞下来，像一块石头似的落在猎狗面前。它挓挲起全身的羽毛，绝望地尖叫着。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</a:t>
            </a:r>
            <a:endParaRPr lang="en-US" altLang="zh-CN" sz="3200" b="1" dirty="0" smtClean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老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麻雀用自己的身躯掩护着小麻雀，想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拯救自己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的幼儿。可是因为紧张，它浑身发抖了，发出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嘶哑的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声音。它呆立着不动，准备着一场搏斗。在它看来，猎狗是个多么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庞大的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怪物啊！可是它不能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安然地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站在高高的没有危险的树枝上，一种强大的力量使它飞了下来。</a:t>
            </a:r>
            <a:endParaRPr lang="en-US" altLang="zh-CN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9D6C072C-5363-47DE-A89D-8BD9CACDCBB9}"/>
              </a:ext>
            </a:extLst>
          </p:cNvPr>
          <p:cNvSpPr/>
          <p:nvPr/>
        </p:nvSpPr>
        <p:spPr>
          <a:xfrm>
            <a:off x="885301" y="4396116"/>
            <a:ext cx="9930981" cy="79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3636" y="4758224"/>
            <a:ext cx="564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勇敢无畏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1232</Words>
  <Application>Microsoft Office PowerPoint</Application>
  <PresentationFormat>自定义</PresentationFormat>
  <Paragraphs>68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6_Office 主题</vt:lpstr>
      <vt:lpstr>10_Office 主题</vt:lpstr>
      <vt:lpstr>26_Office 主题</vt:lpstr>
      <vt:lpstr>14_Office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蔡芸</cp:lastModifiedBy>
  <cp:revision>2801</cp:revision>
  <dcterms:created xsi:type="dcterms:W3CDTF">2018-04-28T09:34:00Z</dcterms:created>
  <dcterms:modified xsi:type="dcterms:W3CDTF">2020-10-26T13:39:27Z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