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8" r:id="rId2"/>
    <p:sldId id="256" r:id="rId3"/>
    <p:sldId id="361" r:id="rId4"/>
    <p:sldId id="362" r:id="rId5"/>
    <p:sldId id="363" r:id="rId6"/>
    <p:sldId id="364" r:id="rId7"/>
    <p:sldId id="263" r:id="rId8"/>
    <p:sldId id="352" r:id="rId9"/>
    <p:sldId id="354" r:id="rId10"/>
    <p:sldId id="268" r:id="rId11"/>
    <p:sldId id="365" r:id="rId12"/>
    <p:sldId id="349" r:id="rId13"/>
    <p:sldId id="319" r:id="rId14"/>
    <p:sldId id="320" r:id="rId15"/>
    <p:sldId id="322" r:id="rId16"/>
    <p:sldId id="323" r:id="rId17"/>
    <p:sldId id="338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24" r:id="rId26"/>
    <p:sldId id="348" r:id="rId27"/>
    <p:sldId id="356" r:id="rId28"/>
    <p:sldId id="337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3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33" autoAdjust="0"/>
    <p:restoredTop sz="88312" autoAdjust="0"/>
  </p:normalViewPr>
  <p:slideViewPr>
    <p:cSldViewPr>
      <p:cViewPr varScale="1">
        <p:scale>
          <a:sx n="62" d="100"/>
          <a:sy n="62" d="100"/>
        </p:scale>
        <p:origin x="-2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SUS\Desktop\督导课\Cartoon.swf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1404"/>
  <ax:ocxPr ax:name="_cy" ax:value="653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E959E-E4BA-404A-8DC4-AC5FC8E589CD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21A8B-0D6F-413B-8426-A0A3203F2B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7F57D5-DF79-4254-8EFE-0A458525FB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&#30563;&#23548;&#35838;\&#30333;&#26085;&#26790;%20-%20&#38632;&#20013;&#28459;&#27493;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audio" Target="file:///G:\u3\&#26080;&#38177;&#31532;&#19977;&#21333;&#20803;&#35838;&#20214;\20130315150336118\&#21024;&#20943;&#29256;%203B%20U3-&#26080;&#38177;&#24066;&#25945;&#23398;&#30740;&#35752;&#20250;&#20844;&#24320;&#35838;&#35838;&#20214;3\&#21518;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&#30563;&#23548;&#35838;\U3_ct_001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SUS\Desktop\&#30563;&#23548;&#35838;\U3_ct_003.mp3" TargetMode="External"/><Relationship Id="rId1" Type="http://schemas.openxmlformats.org/officeDocument/2006/relationships/audio" Target="file:///C:\Users\ASUS\Desktop\&#30563;&#23548;&#35838;\U3_ct_0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SUS\Desktop\&#30563;&#23548;&#35838;\U3_ct_004.mp3" TargetMode="External"/><Relationship Id="rId1" Type="http://schemas.openxmlformats.org/officeDocument/2006/relationships/audio" Target="file:///C:\Users\ASUS\Desktop\&#30563;&#23548;&#35838;\U3_ct_005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SUS\Desktop\&#30563;&#23548;&#35838;\U3_ct_007.mp3" TargetMode="External"/><Relationship Id="rId1" Type="http://schemas.openxmlformats.org/officeDocument/2006/relationships/audio" Target="file:///C:\Users\ASUS\Desktop\&#30563;&#23548;&#35838;\U3_ct_006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&#30563;&#23548;&#35838;\U3_ct_008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&#30563;&#23548;&#35838;\U3_ct_009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&#30563;&#23548;&#35838;\U3_ct_010.mp3" TargetMode="Externa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30563;&#23548;&#35838;\&#24930;&#25671;&#40723;&#28857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30563;&#23548;&#35838;\&#24930;&#25671;&#40723;&#28857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357166"/>
            <a:ext cx="8501122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Pre-learning </a:t>
            </a:r>
            <a:r>
              <a:rPr lang="zh-CN" altLang="en-US" sz="4000" b="1" dirty="0" smtClean="0"/>
              <a:t>：完成</a:t>
            </a:r>
            <a:r>
              <a:rPr lang="en-US" altLang="zh-CN" sz="4000" b="1" dirty="0" smtClean="0"/>
              <a:t>Mike’s day</a:t>
            </a:r>
            <a:endParaRPr lang="zh-CN" altLang="en-US" sz="4000" b="1" dirty="0"/>
          </a:p>
        </p:txBody>
      </p:sp>
      <p:graphicFrame>
        <p:nvGraphicFramePr>
          <p:cNvPr id="8" name="内容占位符 3"/>
          <p:cNvGraphicFramePr>
            <a:graphicFrameLocks/>
          </p:cNvGraphicFramePr>
          <p:nvPr/>
        </p:nvGraphicFramePr>
        <p:xfrm>
          <a:off x="642910" y="1142984"/>
          <a:ext cx="8229600" cy="496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36"/>
                <a:gridCol w="1528802"/>
                <a:gridCol w="1294422"/>
                <a:gridCol w="1563098"/>
                <a:gridCol w="1728742"/>
              </a:tblGrid>
              <a:tr h="914416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Activities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Mike’s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My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Bobby</a:t>
                      </a:r>
                      <a:r>
                        <a:rPr lang="en-US" altLang="zh-CN" sz="1800" dirty="0" smtClean="0"/>
                        <a:t>' </a:t>
                      </a:r>
                      <a:r>
                        <a:rPr lang="en-US" altLang="zh-CN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_________day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get</a:t>
                      </a:r>
                      <a:r>
                        <a:rPr lang="en-US" altLang="zh-CN" sz="2400" b="1" baseline="0" dirty="0" smtClean="0"/>
                        <a:t> up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/>
                        <a:t>have</a:t>
                      </a:r>
                      <a:r>
                        <a:rPr lang="en-US" altLang="zh-CN" sz="2000" b="1" baseline="0" dirty="0" smtClean="0"/>
                        <a:t> </a:t>
                      </a:r>
                      <a:r>
                        <a:rPr lang="en-US" altLang="zh-CN" sz="2400" b="1" kern="1200" dirty="0" smtClean="0"/>
                        <a:t>breakfast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/>
                        <a:t>go to school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/>
                        <a:t>have lunch</a:t>
                      </a:r>
                      <a:endParaRPr lang="en-US" altLang="zh-CN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/>
                        <a:t>go home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en-US" altLang="zh-CN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my home work</a:t>
                      </a:r>
                      <a:endParaRPr lang="zh-CN" alt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dinner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watch TV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go</a:t>
                      </a:r>
                      <a:r>
                        <a:rPr lang="en-US" altLang="zh-CN" sz="2400" b="1" baseline="0" dirty="0" smtClean="0"/>
                        <a:t> to bed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2786050" y="2500306"/>
            <a:ext cx="1500198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72132" y="2500306"/>
            <a:ext cx="1571636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572132" y="3000372"/>
            <a:ext cx="1571636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572132" y="3857628"/>
            <a:ext cx="1571636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572132" y="4357694"/>
            <a:ext cx="1500198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572132" y="5214950"/>
            <a:ext cx="1571636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72132" y="5643578"/>
            <a:ext cx="1571636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786050" y="1214422"/>
            <a:ext cx="1500198" cy="51435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zh-CN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0"/>
            <a:ext cx="8929718" cy="12644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square" lIns="90170" tIns="46990" rIns="90170" bIns="4699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400" b="1" dirty="0">
                <a:solidFill>
                  <a:schemeClr val="accent2"/>
                </a:solidFill>
              </a:rPr>
              <a:t>Step</a:t>
            </a:r>
            <a:r>
              <a:rPr lang="en-US" altLang="zh-CN" sz="4400" b="1" dirty="0">
                <a:solidFill>
                  <a:schemeClr val="accent2"/>
                </a:solidFill>
              </a:rPr>
              <a:t> </a:t>
            </a:r>
            <a:r>
              <a:rPr lang="zh-CN" altLang="en-US" sz="4400" b="1" dirty="0">
                <a:solidFill>
                  <a:schemeClr val="accent2"/>
                </a:solidFill>
              </a:rPr>
              <a:t>1</a:t>
            </a:r>
            <a:r>
              <a:rPr lang="en-US" altLang="zh-CN" sz="4400" b="1" dirty="0">
                <a:solidFill>
                  <a:schemeClr val="accent2"/>
                </a:solidFill>
              </a:rPr>
              <a:t> </a:t>
            </a:r>
            <a:r>
              <a:rPr lang="en-US" altLang="zh-CN" sz="3200" b="1" dirty="0" smtClean="0">
                <a:solidFill>
                  <a:schemeClr val="accent2"/>
                </a:solidFill>
              </a:rPr>
              <a:t>Finish my day</a:t>
            </a:r>
            <a:endParaRPr lang="en-US" altLang="zh-CN" sz="3200" b="1" dirty="0"/>
          </a:p>
          <a:p>
            <a:pPr>
              <a:buFont typeface="Arial" charset="0"/>
              <a:buNone/>
            </a:pPr>
            <a:r>
              <a:rPr lang="en-US" altLang="zh-CN" sz="3200" b="1" dirty="0"/>
              <a:t>           </a:t>
            </a:r>
          </a:p>
        </p:txBody>
      </p:sp>
      <p:graphicFrame>
        <p:nvGraphicFramePr>
          <p:cNvPr id="15" name="内容占位符 3"/>
          <p:cNvGraphicFramePr>
            <a:graphicFrameLocks/>
          </p:cNvGraphicFramePr>
          <p:nvPr/>
        </p:nvGraphicFramePr>
        <p:xfrm>
          <a:off x="285720" y="1214422"/>
          <a:ext cx="8443914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602"/>
                <a:gridCol w="1568615"/>
                <a:gridCol w="1328131"/>
                <a:gridCol w="1505948"/>
                <a:gridCol w="1871618"/>
              </a:tblGrid>
              <a:tr h="99927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Activities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Mike’s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My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Bobby’s day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_________ day</a:t>
                      </a:r>
                      <a:endParaRPr lang="zh-CN" altLang="en-US" sz="2000" dirty="0"/>
                    </a:p>
                  </a:txBody>
                  <a:tcPr/>
                </a:tc>
              </a:tr>
              <a:tr h="499626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get</a:t>
                      </a:r>
                      <a:r>
                        <a:rPr lang="en-US" altLang="zh-CN" sz="2400" b="1" baseline="0" dirty="0" smtClean="0"/>
                        <a:t> up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9626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/>
                        <a:t>have</a:t>
                      </a:r>
                      <a:r>
                        <a:rPr lang="en-US" altLang="zh-CN" sz="2000" b="1" baseline="0" dirty="0" smtClean="0"/>
                        <a:t> </a:t>
                      </a:r>
                      <a:r>
                        <a:rPr lang="en-US" altLang="zh-CN" sz="2400" b="1" kern="1200" dirty="0" smtClean="0"/>
                        <a:t>breakfast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9626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/>
                        <a:t>go to school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9626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/>
                        <a:t>have lunch</a:t>
                      </a:r>
                      <a:endParaRPr lang="en-US" altLang="zh-CN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9626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/>
                        <a:t>go home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009">
                <a:tc>
                  <a:txBody>
                    <a:bodyPr/>
                    <a:lstStyle/>
                    <a:p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en-US" altLang="zh-CN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my home work</a:t>
                      </a:r>
                      <a:endParaRPr lang="zh-CN" alt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9626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dinner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99626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watch TV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9626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go</a:t>
                      </a:r>
                      <a:r>
                        <a:rPr lang="en-US" altLang="zh-CN" sz="2400" b="1" baseline="0" dirty="0" smtClean="0"/>
                        <a:t> to bed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4071934" y="1285860"/>
            <a:ext cx="1285884" cy="5286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42910" y="2214554"/>
            <a:ext cx="7572428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Tips</a:t>
            </a:r>
            <a:r>
              <a:rPr lang="zh-CN" altLang="en-US" sz="3600" dirty="0" smtClean="0"/>
              <a:t>：</a:t>
            </a:r>
            <a:r>
              <a:rPr lang="en-US" altLang="zh-CN" sz="3600" dirty="0" smtClean="0"/>
              <a:t>design a timetable for your partner</a:t>
            </a:r>
            <a:r>
              <a:rPr lang="zh-CN" altLang="en-US" sz="3200" dirty="0" smtClean="0"/>
              <a:t>通过问答</a:t>
            </a:r>
            <a:r>
              <a:rPr lang="en-US" altLang="zh-CN" sz="3200" dirty="0" smtClean="0"/>
              <a:t>,</a:t>
            </a:r>
            <a:r>
              <a:rPr lang="zh-CN" altLang="en-US" sz="3200" dirty="0" smtClean="0"/>
              <a:t>为</a:t>
            </a:r>
            <a:r>
              <a:rPr lang="zh-CN" altLang="en-US" sz="3200" dirty="0" smtClean="0"/>
              <a:t>你</a:t>
            </a:r>
            <a:r>
              <a:rPr lang="zh-CN" altLang="en-US" sz="3200" dirty="0" smtClean="0"/>
              <a:t>的同伴设计日程表</a:t>
            </a:r>
            <a:endParaRPr lang="zh-CN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3500438"/>
            <a:ext cx="864396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A: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Hi,…,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when do you …in the morning/afternoon</a:t>
            </a:r>
            <a:r>
              <a:rPr lang="en-US" altLang="zh-CN" sz="2800" b="1" dirty="0" smtClean="0"/>
              <a:t>?</a:t>
            </a:r>
          </a:p>
          <a:p>
            <a:r>
              <a:rPr lang="en-US" altLang="zh-CN" sz="3200" b="1" dirty="0" smtClean="0"/>
              <a:t> B: I …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at</a:t>
            </a:r>
            <a:r>
              <a:rPr lang="en-US" altLang="zh-CN" sz="3200" b="1" dirty="0" smtClean="0"/>
              <a:t> …</a:t>
            </a:r>
            <a:endParaRPr lang="zh-CN" altLang="en-US" sz="3200" b="1" dirty="0"/>
          </a:p>
        </p:txBody>
      </p:sp>
      <p:pic>
        <p:nvPicPr>
          <p:cNvPr id="9" name="白日梦 - 雨中漫步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29520" y="5857868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5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438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Let’s say:</a:t>
            </a:r>
            <a:r>
              <a:rPr lang="zh-CN" altLang="en-US" sz="3600" dirty="0" smtClean="0"/>
              <a:t>选择你喜欢的部分说说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In the morning, I </a:t>
            </a:r>
            <a:r>
              <a:rPr lang="en-US" altLang="zh-CN" dirty="0" smtClean="0"/>
              <a:t>….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b="1" dirty="0" smtClean="0"/>
              <a:t>In the afternoon, I  …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b="1" dirty="0" smtClean="0"/>
              <a:t>In the evening, I …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 you know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/>
          <a:lstStyle/>
          <a:p>
            <a:r>
              <a:rPr lang="en-US" altLang="zh-CN" dirty="0" smtClean="0"/>
              <a:t>How many hours of sleep are enough? </a:t>
            </a:r>
            <a:r>
              <a:rPr lang="zh-CN" altLang="en-US" dirty="0" smtClean="0"/>
              <a:t>多长的睡眠时间是充足的？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Adult</a:t>
            </a:r>
            <a:r>
              <a:rPr lang="zh-CN" altLang="en-US" sz="3600" b="1" dirty="0" smtClean="0"/>
              <a:t>（成人）</a:t>
            </a:r>
            <a:r>
              <a:rPr lang="en-US" altLang="zh-CN" sz="3600" b="1" dirty="0" smtClean="0"/>
              <a:t> 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at least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8</a:t>
            </a:r>
            <a:r>
              <a:rPr lang="en-US" altLang="zh-CN" sz="3600" b="1" dirty="0" smtClean="0"/>
              <a:t> hours</a:t>
            </a:r>
            <a:r>
              <a:rPr lang="zh-CN" altLang="en-US" sz="2400" b="1" dirty="0" smtClean="0"/>
              <a:t>（小时）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Children</a:t>
            </a:r>
            <a:r>
              <a:rPr lang="zh-CN" altLang="en-US" sz="3600" b="1" dirty="0" smtClean="0"/>
              <a:t>（儿童）：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9-10</a:t>
            </a:r>
            <a:r>
              <a:rPr lang="en-US" altLang="zh-CN" sz="3600" b="1" dirty="0" smtClean="0"/>
              <a:t> hours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0" y="1214425"/>
          <a:ext cx="9144000" cy="564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545"/>
                <a:gridCol w="1662552"/>
                <a:gridCol w="1632303"/>
                <a:gridCol w="1828800"/>
                <a:gridCol w="1828800"/>
              </a:tblGrid>
              <a:tr h="62706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activities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Mike’s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My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________ day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Bobby’s day</a:t>
                      </a:r>
                      <a:endParaRPr lang="zh-CN" altLang="en-US" sz="2000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get</a:t>
                      </a:r>
                      <a:r>
                        <a:rPr lang="en-US" altLang="zh-CN" sz="2400" b="1" baseline="0" dirty="0" smtClean="0"/>
                        <a:t> up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/>
                        <a:t>7:00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n-US" altLang="zh-CN" sz="2000" b="1" baseline="0" dirty="0" smtClean="0"/>
                        <a:t> 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to school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7:40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12:00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home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4:40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dinner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6:15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to bed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9:00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/>
                        <a:t>…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CC"/>
                </a:solidFill>
              </a:rPr>
              <a:t>Bobby’s day</a:t>
            </a:r>
          </a:p>
        </p:txBody>
      </p:sp>
      <p:graphicFrame>
        <p:nvGraphicFramePr>
          <p:cNvPr id="10275" name="Group 3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6400800" cy="4476751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9" name="Picture 29" descr="Bobbyr_副本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0000">
            <a:off x="236617" y="448752"/>
            <a:ext cx="1711325" cy="2298700"/>
          </a:xfrm>
          <a:prstGeom prst="rect">
            <a:avLst/>
          </a:prstGeom>
          <a:noFill/>
        </p:spPr>
      </p:pic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428728" y="2714620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itchFamily="66" charset="0"/>
              </a:rPr>
              <a:t>get up</a:t>
            </a:r>
          </a:p>
          <a:p>
            <a:pPr>
              <a:spcBef>
                <a:spcPct val="50000"/>
              </a:spcBef>
            </a:pPr>
            <a:endParaRPr lang="en-US" altLang="zh-CN" sz="3200" dirty="0">
              <a:latin typeface="Comic Sans MS" pitchFamily="66" charset="0"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142976" y="4071942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itchFamily="66" charset="0"/>
              </a:rPr>
              <a:t>have lunch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142976" y="521495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itchFamily="66" charset="0"/>
              </a:rPr>
              <a:t>have dinner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4929190" y="2857496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itchFamily="66" charset="0"/>
              </a:rPr>
              <a:t>6:00</a:t>
            </a:r>
          </a:p>
          <a:p>
            <a:pPr>
              <a:spcBef>
                <a:spcPct val="50000"/>
              </a:spcBef>
            </a:pPr>
            <a:endParaRPr lang="en-US" altLang="zh-CN" sz="3200" dirty="0">
              <a:latin typeface="Comic Sans MS" pitchFamily="66" charset="0"/>
            </a:endParaRP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5000628" y="4143380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itchFamily="66" charset="0"/>
              </a:rPr>
              <a:t>12:00</a:t>
            </a:r>
          </a:p>
          <a:p>
            <a:pPr>
              <a:spcBef>
                <a:spcPct val="50000"/>
              </a:spcBef>
            </a:pPr>
            <a:endParaRPr lang="en-US" altLang="zh-CN" sz="3200" dirty="0">
              <a:latin typeface="Comic Sans MS" pitchFamily="66" charset="0"/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 rot="708304">
            <a:off x="5002000" y="4913906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9600" b="1" dirty="0">
                <a:solidFill>
                  <a:srgbClr val="FF0000"/>
                </a:solidFill>
                <a:latin typeface="Comic Sans MS" pitchFamily="66" charset="0"/>
              </a:rPr>
              <a:t>？</a:t>
            </a:r>
          </a:p>
        </p:txBody>
      </p:sp>
      <p:sp>
        <p:nvSpPr>
          <p:cNvPr id="13" name="矩形 12"/>
          <p:cNvSpPr/>
          <p:nvPr/>
        </p:nvSpPr>
        <p:spPr>
          <a:xfrm>
            <a:off x="7286644" y="1214422"/>
            <a:ext cx="1857356" cy="56435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7286644" y="2428868"/>
            <a:ext cx="185735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286644" y="3071810"/>
            <a:ext cx="185735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286644" y="4357694"/>
            <a:ext cx="185735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358082" y="5643578"/>
            <a:ext cx="178591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357554" y="357166"/>
            <a:ext cx="5577056" cy="5441038"/>
            <a:chOff x="3214678" y="1142984"/>
            <a:chExt cx="5577056" cy="5441038"/>
          </a:xfrm>
        </p:grpSpPr>
        <p:grpSp>
          <p:nvGrpSpPr>
            <p:cNvPr id="20" name="组合 14"/>
            <p:cNvGrpSpPr/>
            <p:nvPr/>
          </p:nvGrpSpPr>
          <p:grpSpPr>
            <a:xfrm>
              <a:off x="3214678" y="1142984"/>
              <a:ext cx="5577056" cy="5441038"/>
              <a:chOff x="428628" y="857232"/>
              <a:chExt cx="7573791" cy="5373027"/>
            </a:xfrm>
          </p:grpSpPr>
          <p:pic>
            <p:nvPicPr>
              <p:cNvPr id="23" name="图片 22" descr="C2 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716" y="1280502"/>
                <a:ext cx="6991703" cy="487406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24" name="圆角矩形标注 23"/>
              <p:cNvSpPr/>
              <p:nvPr/>
            </p:nvSpPr>
            <p:spPr>
              <a:xfrm>
                <a:off x="428628" y="857232"/>
                <a:ext cx="7143768" cy="2000264"/>
              </a:xfrm>
              <a:prstGeom prst="wedgeRoundRectCallout">
                <a:avLst>
                  <a:gd name="adj1" fmla="val -18447"/>
                  <a:gd name="adj2" fmla="val 71798"/>
                  <a:gd name="adj3" fmla="val 16667"/>
                </a:avLst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en-US" altLang="zh-C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Good morning ,Bobby .When do you get up every day  ?</a:t>
                </a:r>
                <a:endPara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5" name="圆角矩形标注 24"/>
              <p:cNvSpPr/>
              <p:nvPr/>
            </p:nvSpPr>
            <p:spPr>
              <a:xfrm>
                <a:off x="3727128" y="5301571"/>
                <a:ext cx="2714625" cy="928688"/>
              </a:xfrm>
              <a:prstGeom prst="wedgeRoundRectCallout">
                <a:avLst>
                  <a:gd name="adj1" fmla="val 20844"/>
                  <a:gd name="adj2" fmla="val -82688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en-US" altLang="zh-C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At six</a:t>
                </a:r>
                <a:r>
                  <a:rPr lang="en-US" altLang="zh-CN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.</a:t>
                </a:r>
                <a:endParaRPr lang="zh-CN" alt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5500694" y="5643578"/>
              <a:ext cx="2071702" cy="9286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0" y="928670"/>
            <a:ext cx="8929718" cy="4857784"/>
            <a:chOff x="0" y="357166"/>
            <a:chExt cx="8929718" cy="4857784"/>
          </a:xfrm>
        </p:grpSpPr>
        <p:grpSp>
          <p:nvGrpSpPr>
            <p:cNvPr id="26" name="组合 25"/>
            <p:cNvGrpSpPr/>
            <p:nvPr/>
          </p:nvGrpSpPr>
          <p:grpSpPr>
            <a:xfrm>
              <a:off x="0" y="357166"/>
              <a:ext cx="8929718" cy="4857784"/>
              <a:chOff x="1428728" y="1214422"/>
              <a:chExt cx="5777651" cy="2868760"/>
            </a:xfrm>
          </p:grpSpPr>
          <p:pic>
            <p:nvPicPr>
              <p:cNvPr id="27" name="Picture 11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728" y="1214422"/>
                <a:ext cx="1919132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2" descr="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86380" y="1214422"/>
                <a:ext cx="1919121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3" descr="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57554" y="1214422"/>
                <a:ext cx="1928826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4" descr="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28728" y="2643182"/>
                <a:ext cx="1918640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5" descr="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57554" y="2643182"/>
                <a:ext cx="1920886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6" descr="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86380" y="2643182"/>
                <a:ext cx="1919999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椭圆 32"/>
            <p:cNvSpPr/>
            <p:nvPr/>
          </p:nvSpPr>
          <p:spPr>
            <a:xfrm>
              <a:off x="4143372" y="357166"/>
              <a:ext cx="785818" cy="7143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0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Step 2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71" grpId="0"/>
      <p:bldP spid="10272" grpId="0"/>
      <p:bldP spid="10273" grpId="0"/>
      <p:bldP spid="10274" grpId="0"/>
      <p:bldP spid="102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516688" y="6308725"/>
            <a:ext cx="2627312" cy="5492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>
                <a:solidFill>
                  <a:srgbClr val="0099FF"/>
                </a:solidFill>
                <a:ea typeface="幼圆" pitchFamily="49" charset="-122"/>
              </a:rPr>
              <a:t>Cartoon time.</a:t>
            </a:r>
            <a:endParaRPr lang="en-US" altLang="zh-CN" sz="2800" b="1">
              <a:solidFill>
                <a:srgbClr val="0099FF"/>
              </a:solidFill>
              <a:ea typeface="楷体" pitchFamily="49" charset="-122"/>
            </a:endParaRPr>
          </a:p>
        </p:txBody>
      </p:sp>
      <p:pic>
        <p:nvPicPr>
          <p:cNvPr id="14340" name="Picture 4" descr="2011020517032537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403350" y="2276475"/>
            <a:ext cx="6408738" cy="3168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79613" y="2276475"/>
            <a:ext cx="5327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Comic Sans MS" pitchFamily="66" charset="0"/>
              </a:rPr>
              <a:t>Season 4 Episode 3</a:t>
            </a:r>
          </a:p>
          <a:p>
            <a:pPr algn="just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zh-CN" altLang="en-US" sz="4000" b="1" dirty="0">
                <a:solidFill>
                  <a:schemeClr val="bg1"/>
                </a:solidFill>
                <a:latin typeface="Comic Sans MS" pitchFamily="66" charset="0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zh-CN" altLang="en-US" sz="4000" b="1" dirty="0">
                <a:solidFill>
                  <a:schemeClr val="bg1"/>
                </a:solidFill>
                <a:latin typeface="Comic Sans MS" pitchFamily="66" charset="0"/>
              </a:rPr>
              <a:t>季 第</a:t>
            </a:r>
            <a:r>
              <a:rPr lang="en-US" altLang="zh-CN" sz="4000" b="1" dirty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zh-CN" altLang="en-US" sz="4000" b="1" dirty="0">
                <a:solidFill>
                  <a:schemeClr val="bg1"/>
                </a:solidFill>
                <a:latin typeface="Comic Sans MS" pitchFamily="66" charset="0"/>
              </a:rPr>
              <a:t>集</a:t>
            </a:r>
          </a:p>
        </p:txBody>
      </p:sp>
      <p:pic>
        <p:nvPicPr>
          <p:cNvPr id="14343" name="后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7568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32770" name="WindowsMediaPlayer1" r:id="rId3" imgW="4105848" imgH="2352381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  <p:bldLst>
      <p:bldP spid="1434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0" y="1214425"/>
          <a:ext cx="9144000" cy="564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545"/>
                <a:gridCol w="1662552"/>
                <a:gridCol w="1632303"/>
                <a:gridCol w="1828800"/>
                <a:gridCol w="1828800"/>
              </a:tblGrid>
              <a:tr h="62706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activities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Mike’s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My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________ day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Bobby’s day</a:t>
                      </a:r>
                      <a:endParaRPr lang="zh-CN" altLang="en-US" sz="2000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get</a:t>
                      </a:r>
                      <a:r>
                        <a:rPr lang="en-US" altLang="zh-CN" sz="2400" b="1" baseline="0" dirty="0" smtClean="0"/>
                        <a:t> up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/>
                        <a:t>7:00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n-US" altLang="zh-CN" sz="2000" b="1" baseline="0" dirty="0" smtClean="0"/>
                        <a:t> 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to school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7:40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12:00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home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4:40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dinner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6:15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to bed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9:00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7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/>
                        <a:t>…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CC"/>
                </a:solidFill>
              </a:rPr>
              <a:t>Bobby’s day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idx="1"/>
          </p:nvPr>
        </p:nvGraphicFramePr>
        <p:xfrm>
          <a:off x="1371600" y="1600200"/>
          <a:ext cx="6400800" cy="4548189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860" name="Picture 20" descr="Bobbyr_副本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0000">
            <a:off x="533400" y="304800"/>
            <a:ext cx="1711325" cy="2298700"/>
          </a:xfrm>
          <a:prstGeom prst="rect">
            <a:avLst/>
          </a:prstGeom>
          <a:noFill/>
        </p:spPr>
      </p:pic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057400" y="2971800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Comic Sans MS" pitchFamily="66" charset="0"/>
              </a:rPr>
              <a:t>get up</a:t>
            </a:r>
          </a:p>
          <a:p>
            <a:pPr>
              <a:spcBef>
                <a:spcPct val="50000"/>
              </a:spcBef>
            </a:pPr>
            <a:endParaRPr lang="en-US" altLang="zh-CN" sz="3200">
              <a:latin typeface="Comic Sans MS" pitchFamily="66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1981200" y="4191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Comic Sans MS" pitchFamily="66" charset="0"/>
              </a:rPr>
              <a:t>have lunch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1905000" y="53340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Comic Sans MS" pitchFamily="66" charset="0"/>
              </a:rPr>
              <a:t>have dinner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486400" y="29718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Comic Sans MS" pitchFamily="66" charset="0"/>
              </a:rPr>
              <a:t>6:00</a:t>
            </a:r>
          </a:p>
          <a:p>
            <a:pPr>
              <a:spcBef>
                <a:spcPct val="50000"/>
              </a:spcBef>
            </a:pPr>
            <a:endParaRPr lang="en-US" altLang="zh-CN" sz="3200">
              <a:latin typeface="Comic Sans MS" pitchFamily="66" charset="0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486400" y="4191000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Comic Sans MS" pitchFamily="66" charset="0"/>
              </a:rPr>
              <a:t>12:00</a:t>
            </a:r>
          </a:p>
          <a:p>
            <a:pPr>
              <a:spcBef>
                <a:spcPct val="50000"/>
              </a:spcBef>
            </a:pPr>
            <a:endParaRPr lang="en-US" altLang="zh-CN" sz="3200">
              <a:latin typeface="Comic Sans MS" pitchFamily="66" charset="0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 rot="708304">
            <a:off x="5749925" y="4684713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FF0000"/>
                </a:solidFill>
                <a:latin typeface="Comic Sans MS" pitchFamily="66" charset="0"/>
              </a:rPr>
              <a:t>？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562600" y="52578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Comic Sans MS" pitchFamily="66" charset="0"/>
              </a:rPr>
              <a:t>6:00</a:t>
            </a:r>
          </a:p>
          <a:p>
            <a:pPr>
              <a:spcBef>
                <a:spcPct val="50000"/>
              </a:spcBef>
            </a:pPr>
            <a:endParaRPr lang="en-US" altLang="zh-CN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6" grpId="0"/>
      <p:bldP spid="35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9600" cy="1143000"/>
          </a:xfrm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zh-CN" b="1" dirty="0"/>
              <a:t> </a:t>
            </a:r>
            <a:r>
              <a:rPr lang="en-US" altLang="zh-CN" sz="4000" dirty="0">
                <a:solidFill>
                  <a:srgbClr val="0000CC"/>
                </a:solidFill>
                <a:latin typeface="Comic Sans MS" pitchFamily="66" charset="0"/>
              </a:rPr>
              <a:t>Can Bobby eat the cake?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5800" y="22098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No, he can’t.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62000" y="28956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71472" y="3929066"/>
            <a:ext cx="6096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/>
              <a:t>That’ s just a dream.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ea typeface="楷体_GB2312" pitchFamily="49" charset="-122"/>
              </a:rPr>
              <a:t>那只是一个梦。</a:t>
            </a:r>
          </a:p>
        </p:txBody>
      </p:sp>
      <p:pic>
        <p:nvPicPr>
          <p:cNvPr id="30731" name="Picture 9" descr="20080528_f6bac62d5ef89f8e7e71hLYOnUarJA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657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914400" y="457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Comic Sans MS" pitchFamily="66" charset="0"/>
              </a:rPr>
              <a:t>Let’s think</a:t>
            </a:r>
          </a:p>
        </p:txBody>
      </p:sp>
      <p:pic>
        <p:nvPicPr>
          <p:cNvPr id="30734" name="Picture 14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78225"/>
            <a:ext cx="4119563" cy="32797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2928934"/>
            <a:ext cx="3643338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</a:t>
            </a:r>
            <a:r>
              <a:rPr lang="zh-CN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？</a:t>
            </a:r>
            <a:endParaRPr lang="zh-CN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/>
      <p:bldP spid="3072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ASUS\Desktop\督导课\u=14883641,813260769&amp;fm=21&amp;gp=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2756" cy="178597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800" b="1" dirty="0" smtClean="0">
                <a:solidFill>
                  <a:srgbClr val="FFFF00"/>
                </a:solidFill>
              </a:rPr>
              <a:t>Super Brain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  <p:pic>
        <p:nvPicPr>
          <p:cNvPr id="9" name="Picture 27" descr="空钟"/>
          <p:cNvPicPr>
            <a:picLocks noChangeAspect="1" noChangeArrowheads="1"/>
          </p:cNvPicPr>
          <p:nvPr/>
        </p:nvPicPr>
        <p:blipFill>
          <a:blip r:embed="rId3" cstate="print"/>
          <a:srcRect r="45287" b="12209"/>
          <a:stretch>
            <a:fillRect/>
          </a:stretch>
        </p:blipFill>
        <p:spPr bwMode="auto">
          <a:xfrm>
            <a:off x="6863914" y="2214554"/>
            <a:ext cx="22800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组合 25"/>
          <p:cNvGrpSpPr/>
          <p:nvPr/>
        </p:nvGrpSpPr>
        <p:grpSpPr>
          <a:xfrm>
            <a:off x="7935484" y="2643976"/>
            <a:ext cx="142876" cy="1500198"/>
            <a:chOff x="7143768" y="2858290"/>
            <a:chExt cx="142876" cy="1500198"/>
          </a:xfrm>
        </p:grpSpPr>
        <p:cxnSp>
          <p:nvCxnSpPr>
            <p:cNvPr id="22" name="直接箭头连接符 21"/>
            <p:cNvCxnSpPr/>
            <p:nvPr/>
          </p:nvCxnSpPr>
          <p:spPr>
            <a:xfrm rot="5400000" flipH="1" flipV="1">
              <a:off x="6465107" y="3607595"/>
              <a:ext cx="15001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7143768" y="3571876"/>
              <a:ext cx="142876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928670"/>
            <a:ext cx="9144000" cy="133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Read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find and remember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pPr marL="514350" indent="-514350">
              <a:buAutoNum type="arabicPeriod"/>
            </a:pPr>
            <a:r>
              <a:rPr lang="en-US" altLang="zh-CN" sz="2400" b="1" dirty="0" smtClean="0"/>
              <a:t>Find and underline </a:t>
            </a:r>
            <a:r>
              <a:rPr lang="zh-CN" altLang="en-US" sz="2400" b="1" dirty="0" smtClean="0"/>
              <a:t>找出故事中的问题并画出来</a:t>
            </a:r>
            <a:endParaRPr lang="en-US" altLang="zh-CN" sz="2400" b="1" dirty="0" smtClean="0"/>
          </a:p>
          <a:p>
            <a:pPr marL="514350" indent="-514350">
              <a:buAutoNum type="arabicPeriod"/>
            </a:pPr>
            <a:r>
              <a:rPr lang="en-US" altLang="zh-CN" sz="2400" b="1" dirty="0" smtClean="0"/>
              <a:t>Remember the questions .</a:t>
            </a:r>
            <a:r>
              <a:rPr lang="zh-CN" altLang="en-US" sz="2400" b="1" dirty="0" smtClean="0"/>
              <a:t>记住问题。</a:t>
            </a:r>
            <a:endParaRPr lang="en-US" altLang="zh-CN" sz="2400" b="1" dirty="0" smtClean="0"/>
          </a:p>
          <a:p>
            <a:pPr marL="514350" indent="-514350">
              <a:buAutoNum type="arabicPeriod"/>
            </a:pPr>
            <a:endParaRPr lang="en-US" altLang="zh-CN" sz="32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0" y="2285993"/>
            <a:ext cx="6143636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dirty="0" smtClean="0"/>
              <a:t>When do you have dinner every day? </a:t>
            </a:r>
          </a:p>
          <a:p>
            <a:pPr marL="342900" indent="-342900"/>
            <a:r>
              <a:rPr lang="en-US" altLang="zh-CN" dirty="0" smtClean="0"/>
              <a:t>       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786190"/>
            <a:ext cx="60721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2.What time is it now?</a:t>
            </a:r>
            <a:endParaRPr lang="zh-CN" altLang="en-US" sz="28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0" y="5286388"/>
            <a:ext cx="60721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3.What can you see over there, Bobby?</a:t>
            </a:r>
            <a:endParaRPr lang="zh-CN" altLang="en-US" sz="2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0" y="2786058"/>
            <a:ext cx="61436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At six.</a:t>
            </a:r>
            <a:endParaRPr lang="zh-CN" alt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286256"/>
            <a:ext cx="607219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It’s</a:t>
            </a:r>
            <a:r>
              <a:rPr lang="en-US" altLang="zh-CN" dirty="0" smtClean="0"/>
              <a:t> </a:t>
            </a:r>
            <a:r>
              <a:rPr lang="en-US" altLang="zh-CN" sz="2800" b="1" dirty="0" smtClean="0"/>
              <a:t>seven</a:t>
            </a:r>
            <a:r>
              <a:rPr lang="en-US" altLang="zh-CN" dirty="0" smtClean="0"/>
              <a:t> </a:t>
            </a:r>
            <a:r>
              <a:rPr lang="en-US" altLang="zh-CN" sz="2800" b="1" dirty="0" smtClean="0"/>
              <a:t>o’clock</a:t>
            </a:r>
            <a:endParaRPr lang="zh-CN" altLang="en-US" sz="2800" b="1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0" y="5786454"/>
            <a:ext cx="607219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 can see a cake.</a:t>
            </a: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1066800"/>
            <a:ext cx="5715000" cy="4986338"/>
          </a:xfrm>
        </p:spPr>
      </p:pic>
      <p:pic>
        <p:nvPicPr>
          <p:cNvPr id="12292" name="U3_ct_0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48600" y="990600"/>
            <a:ext cx="304800" cy="304800"/>
          </a:xfrm>
          <a:prstGeom prst="rect">
            <a:avLst/>
          </a:prstGeom>
          <a:noFill/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105400" y="1143000"/>
            <a:ext cx="3505200" cy="1447800"/>
          </a:xfrm>
          <a:prstGeom prst="wedgeEllipseCallout">
            <a:avLst>
              <a:gd name="adj1" fmla="val -45245"/>
              <a:gd name="adj2" fmla="val 7741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3200" b="1">
                <a:solidFill>
                  <a:schemeClr val="accent2"/>
                </a:solidFill>
                <a:latin typeface="Comic Sans MS" pitchFamily="66" charset="0"/>
              </a:rPr>
              <a:t>I’m hungry, Sam.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7239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Tip</a:t>
            </a:r>
            <a:r>
              <a:rPr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：注意用你的声音表达</a:t>
            </a:r>
            <a:r>
              <a:rPr lang="en-US" altLang="zh-CN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Bobby</a:t>
            </a:r>
            <a:r>
              <a:rPr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饥饿</a:t>
            </a:r>
            <a:r>
              <a:rPr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哦！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5181600" cy="1219200"/>
            <a:chOff x="0" y="0"/>
            <a:chExt cx="5181600" cy="1219200"/>
          </a:xfrm>
        </p:grpSpPr>
        <p:pic>
          <p:nvPicPr>
            <p:cNvPr id="12299" name="Picture 9" descr="20080528_f6bac62d5ef89f8e7e71hLYOnUarJAu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18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457200" y="381000"/>
              <a:ext cx="4724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0000CC"/>
                  </a:solidFill>
                  <a:latin typeface="Comic Sans MS" pitchFamily="66" charset="0"/>
                </a:rPr>
                <a:t>“read” </a:t>
              </a:r>
              <a:r>
                <a:rPr lang="en-US" altLang="zh-CN" sz="3200" b="1" dirty="0">
                  <a:solidFill>
                    <a:srgbClr val="0000CC"/>
                  </a:solidFill>
                  <a:latin typeface="Comic Sans MS" pitchFamily="66" charset="0"/>
                </a:rPr>
                <a:t>with your voice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07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  <p:bldLst>
      <p:bldP spid="12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52600" y="1143000"/>
            <a:ext cx="6400800" cy="5135563"/>
          </a:xfrm>
        </p:spPr>
      </p:pic>
      <p:pic>
        <p:nvPicPr>
          <p:cNvPr id="15364" name="U3_ct_0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24000"/>
            <a:ext cx="304800" cy="30480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1447800"/>
            <a:ext cx="5105400" cy="1828800"/>
            <a:chOff x="288" y="912"/>
            <a:chExt cx="3216" cy="1152"/>
          </a:xfrm>
        </p:grpSpPr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288" y="912"/>
              <a:ext cx="3216" cy="1152"/>
            </a:xfrm>
            <a:prstGeom prst="wedgeEllipseCallout">
              <a:avLst>
                <a:gd name="adj1" fmla="val 42352"/>
                <a:gd name="adj2" fmla="val 50694"/>
              </a:avLst>
            </a:prstGeom>
            <a:solidFill>
              <a:srgbClr val="FFFF99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720" y="1152"/>
              <a:ext cx="2400" cy="67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chemeClr val="accent2"/>
                  </a:solidFill>
                  <a:latin typeface="Comic Sans MS" pitchFamily="66" charset="0"/>
                </a:rPr>
                <a:t>When do you have dinner every day?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66800" y="4114800"/>
            <a:ext cx="2133600" cy="1066800"/>
            <a:chOff x="672" y="2592"/>
            <a:chExt cx="1344" cy="672"/>
          </a:xfrm>
        </p:grpSpPr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672" y="2592"/>
              <a:ext cx="960" cy="672"/>
            </a:xfrm>
            <a:prstGeom prst="wedgeRoundRectCallout">
              <a:avLst>
                <a:gd name="adj1" fmla="val 82292"/>
                <a:gd name="adj2" fmla="val 4345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720" y="2736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Comic Sans MS" pitchFamily="66" charset="0"/>
                </a:rPr>
                <a:t>At six</a:t>
              </a:r>
            </a:p>
          </p:txBody>
        </p:sp>
      </p:grpSp>
      <p:pic>
        <p:nvPicPr>
          <p:cNvPr id="15370" name="U3_ct_0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4724400"/>
            <a:ext cx="304800" cy="30480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0" y="0"/>
            <a:ext cx="5181600" cy="1219200"/>
            <a:chOff x="0" y="0"/>
            <a:chExt cx="5181600" cy="1219200"/>
          </a:xfrm>
        </p:grpSpPr>
        <p:pic>
          <p:nvPicPr>
            <p:cNvPr id="14" name="Picture 9" descr="20080528_f6bac62d5ef89f8e7e71hLYOnUarJAu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18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57200" y="381000"/>
              <a:ext cx="4724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0000CC"/>
                  </a:solidFill>
                  <a:latin typeface="Comic Sans MS" pitchFamily="66" charset="0"/>
                </a:rPr>
                <a:t>“read” </a:t>
              </a:r>
              <a:r>
                <a:rPr lang="en-US" altLang="zh-CN" sz="3200" b="1" dirty="0">
                  <a:solidFill>
                    <a:srgbClr val="0000CC"/>
                  </a:solidFill>
                  <a:latin typeface="Comic Sans MS" pitchFamily="66" charset="0"/>
                </a:rPr>
                <a:t>with your voice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2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6" fill="hold"/>
                                        <p:tgtEl>
                                          <p:spTgt spid="15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未标题-英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5029200"/>
            <a:ext cx="914400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Calibri" pitchFamily="34" charset="0"/>
                <a:ea typeface="宋体" pitchFamily="2" charset="-122"/>
              </a:rPr>
              <a:t>Unit 3  My day </a:t>
            </a:r>
          </a:p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Calibri" pitchFamily="34" charset="0"/>
                <a:ea typeface="宋体" pitchFamily="2" charset="-122"/>
              </a:rPr>
              <a:t>Period 2(Fun time 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charset="0"/>
                <a:ea typeface="宋体" pitchFamily="2" charset="-122"/>
              </a:rPr>
              <a:t>＆</a:t>
            </a:r>
            <a:r>
              <a:rPr lang="en-US" altLang="zh-CN" sz="3600" b="1" smtClean="0">
                <a:solidFill>
                  <a:srgbClr val="0000FF"/>
                </a:solidFill>
                <a:latin typeface="Calibri" pitchFamily="34" charset="0"/>
                <a:ea typeface="宋体" pitchFamily="2" charset="-122"/>
              </a:rPr>
              <a:t>Cartoon </a:t>
            </a:r>
            <a:r>
              <a:rPr lang="en-US" altLang="zh-CN" sz="3600" b="1" dirty="0" smtClean="0">
                <a:solidFill>
                  <a:srgbClr val="0000FF"/>
                </a:solidFill>
                <a:latin typeface="Calibri" pitchFamily="34" charset="0"/>
                <a:ea typeface="宋体" pitchFamily="2" charset="-122"/>
              </a:rPr>
              <a:t>time</a:t>
            </a:r>
            <a:r>
              <a:rPr lang="zh-CN" altLang="en-US" sz="3600" b="1" dirty="0" smtClean="0">
                <a:solidFill>
                  <a:srgbClr val="0000FF"/>
                </a:solidFill>
                <a:latin typeface="Calibri" pitchFamily="34" charset="0"/>
                <a:ea typeface="宋体" pitchFamily="2" charset="-122"/>
              </a:rPr>
              <a:t>）</a:t>
            </a:r>
            <a:endParaRPr lang="en-US" altLang="zh-CN" sz="3600" b="1" dirty="0" smtClean="0">
              <a:solidFill>
                <a:srgbClr val="0000FF"/>
              </a:solidFill>
              <a:latin typeface="Calibri" pitchFamily="34" charset="0"/>
              <a:ea typeface="宋体" pitchFamily="2" charset="-122"/>
            </a:endParaRPr>
          </a:p>
          <a:p>
            <a:pPr algn="ctr"/>
            <a:endParaRPr lang="en-US" altLang="zh-CN" sz="3600" b="1" dirty="0">
              <a:solidFill>
                <a:srgbClr val="0000FF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457200"/>
            <a:ext cx="6858000" cy="6153150"/>
          </a:xfrm>
        </p:spPr>
      </p:pic>
      <p:pic>
        <p:nvPicPr>
          <p:cNvPr id="18436" name="U3_ct_00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838200"/>
            <a:ext cx="304800" cy="304800"/>
          </a:xfrm>
          <a:prstGeom prst="rect">
            <a:avLst/>
          </a:prstGeom>
          <a:noFill/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09600" y="1905000"/>
            <a:ext cx="2819400" cy="1447800"/>
          </a:xfrm>
          <a:prstGeom prst="wedgeRoundRectCallout">
            <a:avLst>
              <a:gd name="adj1" fmla="val 44931"/>
              <a:gd name="adj2" fmla="val 7269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itchFamily="66" charset="0"/>
              </a:rPr>
              <a:t>What time is it now?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867400" y="914400"/>
            <a:ext cx="3048000" cy="1219200"/>
          </a:xfrm>
          <a:prstGeom prst="wedgeEllipseCallout">
            <a:avLst>
              <a:gd name="adj1" fmla="val -32917"/>
              <a:gd name="adj2" fmla="val 8255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400800" y="10668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itchFamily="66" charset="0"/>
              </a:rPr>
              <a:t>It’s seven o’clock.</a:t>
            </a:r>
          </a:p>
        </p:txBody>
      </p:sp>
      <p:pic>
        <p:nvPicPr>
          <p:cNvPr id="18441" name="U3_ct_004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286000"/>
            <a:ext cx="304800" cy="304800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0" y="0"/>
            <a:ext cx="5181600" cy="1219200"/>
            <a:chOff x="0" y="0"/>
            <a:chExt cx="5181600" cy="1219200"/>
          </a:xfrm>
        </p:grpSpPr>
        <p:pic>
          <p:nvPicPr>
            <p:cNvPr id="11" name="Picture 9" descr="20080528_f6bac62d5ef89f8e7e71hLYOnUarJAu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18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57200" y="381000"/>
              <a:ext cx="4724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0000CC"/>
                  </a:solidFill>
                  <a:latin typeface="Comic Sans MS" pitchFamily="66" charset="0"/>
                </a:rPr>
                <a:t>“read” </a:t>
              </a:r>
              <a:r>
                <a:rPr lang="en-US" altLang="zh-CN" sz="3200" b="1" dirty="0">
                  <a:solidFill>
                    <a:srgbClr val="0000CC"/>
                  </a:solidFill>
                  <a:latin typeface="Comic Sans MS" pitchFamily="66" charset="0"/>
                </a:rPr>
                <a:t>with your voice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9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685800"/>
            <a:ext cx="8001000" cy="5440363"/>
          </a:xfrm>
        </p:spPr>
      </p:pic>
      <p:pic>
        <p:nvPicPr>
          <p:cNvPr id="19460" name="U3_ct_00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524000"/>
            <a:ext cx="304800" cy="304800"/>
          </a:xfrm>
          <a:prstGeom prst="rect">
            <a:avLst/>
          </a:prstGeom>
          <a:noFill/>
        </p:spPr>
      </p:pic>
      <p:pic>
        <p:nvPicPr>
          <p:cNvPr id="19461" name="U3_ct_007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676400"/>
            <a:ext cx="304800" cy="304800"/>
          </a:xfrm>
          <a:prstGeom prst="rect">
            <a:avLst/>
          </a:prstGeom>
          <a:noFill/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2362200" y="838200"/>
            <a:ext cx="4114800" cy="1676400"/>
          </a:xfrm>
          <a:prstGeom prst="wedgeEllipseCallout">
            <a:avLst>
              <a:gd name="adj1" fmla="val -40046"/>
              <a:gd name="adj2" fmla="val 663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71800" y="914400"/>
            <a:ext cx="3352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itchFamily="66" charset="0"/>
              </a:rPr>
              <a:t>What can you see over there, Bobby?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410200" y="3276600"/>
            <a:ext cx="28956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638800" y="33528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itchFamily="66" charset="0"/>
              </a:rPr>
              <a:t>I can see a cake.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5800" y="2667000"/>
            <a:ext cx="5715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ea typeface="楷体_GB2312" pitchFamily="49" charset="-122"/>
              </a:rPr>
              <a:t>注意读出看到蛋糕的</a:t>
            </a:r>
            <a:r>
              <a:rPr lang="zh-CN" altLang="en-US" sz="3600" b="1">
                <a:solidFill>
                  <a:srgbClr val="FF0000"/>
                </a:solidFill>
                <a:ea typeface="楷体_GB2312" pitchFamily="49" charset="-122"/>
              </a:rPr>
              <a:t>惊喜</a:t>
            </a:r>
            <a:r>
              <a:rPr lang="zh-CN" altLang="en-US" sz="3200" b="1">
                <a:ea typeface="楷体_GB2312" pitchFamily="49" charset="-122"/>
              </a:rPr>
              <a:t>！</a:t>
            </a:r>
          </a:p>
        </p:txBody>
      </p:sp>
      <p:grpSp>
        <p:nvGrpSpPr>
          <p:cNvPr id="11" name="标题 10"/>
          <p:cNvGrpSpPr>
            <a:grpSpLocks noGrp="1"/>
          </p:cNvGrpSpPr>
          <p:nvPr>
            <p:ph type="title"/>
          </p:nvPr>
        </p:nvGrpSpPr>
        <p:grpSpPr>
          <a:xfrm>
            <a:off x="-214345" y="-214338"/>
            <a:ext cx="6143668" cy="1143000"/>
            <a:chOff x="-422825" y="-521574"/>
            <a:chExt cx="5399092" cy="1219200"/>
          </a:xfrm>
        </p:grpSpPr>
        <p:pic>
          <p:nvPicPr>
            <p:cNvPr id="12" name="Picture 9" descr="20080528_f6bac62d5ef89f8e7e71hLYOnUarJAu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22825" y="-521574"/>
              <a:ext cx="518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51867" y="-292947"/>
              <a:ext cx="4724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0000CC"/>
                  </a:solidFill>
                  <a:latin typeface="Comic Sans MS" pitchFamily="66" charset="0"/>
                </a:rPr>
                <a:t>“read” </a:t>
              </a:r>
              <a:r>
                <a:rPr lang="en-US" altLang="zh-CN" sz="3200" b="1" dirty="0">
                  <a:solidFill>
                    <a:srgbClr val="0000CC"/>
                  </a:solidFill>
                  <a:latin typeface="Comic Sans MS" pitchFamily="66" charset="0"/>
                </a:rPr>
                <a:t>with your voice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0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12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  <p:bldLst>
      <p:bldP spid="194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0484" name="U3_ct_00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295400"/>
            <a:ext cx="304800" cy="3048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0486" name="Picture 6" descr="图片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066800"/>
            <a:ext cx="6553200" cy="5105400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38400" y="27432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CC"/>
                </a:solidFill>
                <a:latin typeface="Comic Sans MS" pitchFamily="66" charset="0"/>
              </a:rPr>
              <a:t>What a big cake!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85852" y="1357298"/>
            <a:ext cx="64008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Tip:</a:t>
            </a:r>
            <a:r>
              <a:rPr lang="zh-CN" altLang="en-US" sz="32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注意读出兴奋地语气哦！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5181600" cy="1219200"/>
            <a:chOff x="0" y="0"/>
            <a:chExt cx="5181600" cy="1219200"/>
          </a:xfrm>
        </p:grpSpPr>
        <p:pic>
          <p:nvPicPr>
            <p:cNvPr id="9" name="Picture 9" descr="20080528_f6bac62d5ef89f8e7e71hLYOnUarJAu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18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57200" y="381000"/>
              <a:ext cx="4724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0000CC"/>
                  </a:solidFill>
                  <a:latin typeface="Comic Sans MS" pitchFamily="66" charset="0"/>
                </a:rPr>
                <a:t>“read” </a:t>
              </a:r>
              <a:r>
                <a:rPr lang="en-US" altLang="zh-CN" sz="3200" b="1" dirty="0">
                  <a:solidFill>
                    <a:srgbClr val="0000CC"/>
                  </a:solidFill>
                  <a:latin typeface="Comic Sans MS" pitchFamily="66" charset="0"/>
                </a:rPr>
                <a:t>with your voice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762000"/>
            <a:ext cx="6705600" cy="5334000"/>
          </a:xfrm>
        </p:spPr>
      </p:pic>
      <p:pic>
        <p:nvPicPr>
          <p:cNvPr id="23557" name="U3_ct_00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5400"/>
            <a:ext cx="304800" cy="304800"/>
          </a:xfrm>
          <a:prstGeom prst="rect">
            <a:avLst/>
          </a:prstGeom>
          <a:noFill/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838200" y="1143000"/>
            <a:ext cx="3124200" cy="1524000"/>
          </a:xfrm>
          <a:prstGeom prst="wedgeRoundRectCallout">
            <a:avLst>
              <a:gd name="adj1" fmla="val 51880"/>
              <a:gd name="adj2" fmla="val 7187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3048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itchFamily="66" charset="0"/>
              </a:rPr>
              <a:t>I like cakes. This cake is nice!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61513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ea typeface="楷体_GB2312" pitchFamily="49" charset="-122"/>
              </a:rPr>
              <a:t>想象蛋糕的美味，读出“滋味”。</a:t>
            </a:r>
          </a:p>
        </p:txBody>
      </p:sp>
      <p:grpSp>
        <p:nvGrpSpPr>
          <p:cNvPr id="8" name="标题 7"/>
          <p:cNvGrpSpPr>
            <a:grpSpLocks noGrp="1"/>
          </p:cNvGrpSpPr>
          <p:nvPr>
            <p:ph type="title"/>
          </p:nvPr>
        </p:nvGrpSpPr>
        <p:grpSpPr>
          <a:xfrm>
            <a:off x="-214345" y="-285776"/>
            <a:ext cx="6000792" cy="1214446"/>
            <a:chOff x="-422825" y="-597775"/>
            <a:chExt cx="5219174" cy="1219200"/>
          </a:xfrm>
        </p:grpSpPr>
        <p:pic>
          <p:nvPicPr>
            <p:cNvPr id="9" name="Picture 9" descr="20080528_f6bac62d5ef89f8e7e71hLYOnUarJAu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22825" y="-597775"/>
              <a:ext cx="518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71949" y="-292947"/>
              <a:ext cx="4724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0000CC"/>
                  </a:solidFill>
                  <a:latin typeface="Comic Sans MS" pitchFamily="66" charset="0"/>
                </a:rPr>
                <a:t>“read” </a:t>
              </a:r>
              <a:r>
                <a:rPr lang="en-US" altLang="zh-CN" sz="3200" b="1" dirty="0">
                  <a:solidFill>
                    <a:srgbClr val="0000CC"/>
                  </a:solidFill>
                  <a:latin typeface="Comic Sans MS" pitchFamily="66" charset="0"/>
                </a:rPr>
                <a:t>with your voice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7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audio>
          </p:childTnLst>
        </p:cTn>
      </p:par>
    </p:tnLst>
    <p:bldLst>
      <p:bldP spid="235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219200"/>
            <a:ext cx="6781800" cy="4830763"/>
          </a:xfrm>
        </p:spPr>
      </p:pic>
      <p:pic>
        <p:nvPicPr>
          <p:cNvPr id="21508" name="U3_ct_0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0600"/>
            <a:ext cx="304800" cy="3048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304800"/>
            <a:ext cx="3276600" cy="2514600"/>
            <a:chOff x="480" y="192"/>
            <a:chExt cx="2064" cy="1584"/>
          </a:xfrm>
        </p:grpSpPr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480" y="192"/>
              <a:ext cx="2016" cy="1584"/>
            </a:xfrm>
            <a:prstGeom prst="irregularSeal1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 rot="-660212">
              <a:off x="1008" y="528"/>
              <a:ext cx="1536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CC"/>
                  </a:solidFill>
                  <a:latin typeface="Comic Sans MS" pitchFamily="66" charset="0"/>
                </a:rPr>
                <a:t>Get up!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CC"/>
                  </a:solidFill>
                  <a:latin typeface="Comic Sans MS" pitchFamily="66" charset="0"/>
                </a:rPr>
                <a:t>Get up!</a:t>
              </a:r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38600" y="1066800"/>
            <a:ext cx="4953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ea typeface="楷体_GB2312" pitchFamily="49" charset="-122"/>
              </a:rPr>
              <a:t>沉浸美梦，回味无穷！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</p:childTnLst>
        </p:cTn>
      </p:par>
    </p:tnLst>
    <p:bldLst>
      <p:bldP spid="215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0488"/>
            <a:ext cx="8153400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0"/>
            <a:ext cx="4267200" cy="1093788"/>
            <a:chOff x="432" y="0"/>
            <a:chExt cx="2688" cy="689"/>
          </a:xfrm>
        </p:grpSpPr>
        <p:pic>
          <p:nvPicPr>
            <p:cNvPr id="31754" name="Picture 9" descr="20080528_f6bac62d5ef89f8e7e71hLYOnUarJAu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0"/>
              <a:ext cx="244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768" y="240"/>
              <a:ext cx="2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Comic Sans MS" pitchFamily="66" charset="0"/>
                </a:rPr>
                <a:t>Read and remember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p_large_ymye_787b000209042d0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6700" y="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3" descr="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69863"/>
            <a:ext cx="36353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 flipH="1">
            <a:off x="0" y="476250"/>
            <a:ext cx="407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zh-CN" altLang="zh-CN" sz="3200">
              <a:solidFill>
                <a:srgbClr val="FF0000"/>
              </a:solidFill>
              <a:latin typeface="Arial Black" pitchFamily="34" charset="0"/>
              <a:ea typeface="PMingLiU" pitchFamily="18" charset="-120"/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285720" y="57148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996633"/>
                </a:solidFill>
                <a:latin typeface="Comic Sans MS" pitchFamily="66" charset="0"/>
              </a:rPr>
              <a:t>Read </a:t>
            </a:r>
            <a:r>
              <a:rPr lang="en-US" altLang="zh-CN" sz="2400" b="1" dirty="0">
                <a:solidFill>
                  <a:srgbClr val="996633"/>
                </a:solidFill>
                <a:latin typeface="Comic Sans MS" pitchFamily="66" charset="0"/>
              </a:rPr>
              <a:t>and act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9750" y="5102225"/>
            <a:ext cx="7954963" cy="1755775"/>
            <a:chOff x="0" y="0"/>
            <a:chExt cx="4464" cy="816"/>
          </a:xfrm>
        </p:grpSpPr>
        <p:sp>
          <p:nvSpPr>
            <p:cNvPr id="4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4464" cy="816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 typeface="Arial" pitchFamily="34" charset="0"/>
                <a:buNone/>
              </a:pPr>
              <a:endParaRPr lang="en-US" altLang="zh-CN" b="1">
                <a:solidFill>
                  <a:srgbClr val="FF0000"/>
                </a:solidFill>
              </a:endParaRPr>
            </a:p>
            <a:p>
              <a:pPr algn="ctr">
                <a:buFont typeface="Arial" pitchFamily="34" charset="0"/>
                <a:buNone/>
              </a:pPr>
              <a:endParaRPr lang="en-US" altLang="zh-CN"/>
            </a:p>
          </p:txBody>
        </p: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240" y="288"/>
              <a:ext cx="408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endParaRPr lang="zh-CN" altLang="zh-CN" sz="28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4762" name="Text Box 19"/>
          <p:cNvSpPr txBox="1">
            <a:spLocks noChangeArrowheads="1"/>
          </p:cNvSpPr>
          <p:nvPr/>
        </p:nvSpPr>
        <p:spPr bwMode="auto">
          <a:xfrm>
            <a:off x="900113" y="5373688"/>
            <a:ext cx="7488237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Tip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：</a:t>
            </a:r>
          </a:p>
          <a:p>
            <a:pPr>
              <a:buFont typeface="Arial" pitchFamily="34" charset="0"/>
              <a:buNone/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注意模仿语音语调，适当加些动作，会为你的配音和表演加分哦！</a:t>
            </a:r>
            <a:endParaRPr lang="zh-CN" altLang="en-US" sz="2400"/>
          </a:p>
        </p:txBody>
      </p:sp>
      <p:sp>
        <p:nvSpPr>
          <p:cNvPr id="19476" name="Cloud"/>
          <p:cNvSpPr>
            <a:spLocks noChangeAspect="1" noEditPoints="1" noChangeArrowheads="1"/>
          </p:cNvSpPr>
          <p:nvPr/>
        </p:nvSpPr>
        <p:spPr bwMode="auto">
          <a:xfrm>
            <a:off x="3924300" y="-242888"/>
            <a:ext cx="4248150" cy="193040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zh-CN" altLang="en-US" sz="3200" b="1" dirty="0">
                <a:latin typeface="Comic Sans MS" pitchFamily="66" charset="0"/>
              </a:rPr>
              <a:t>    </a:t>
            </a:r>
            <a:r>
              <a:rPr lang="zh-CN" altLang="en-US" sz="2400" b="1" dirty="0" smtClean="0">
                <a:latin typeface="Comic Sans MS" pitchFamily="66" charset="0"/>
                <a:ea typeface="楷体_GB2312" pitchFamily="49" charset="-122"/>
              </a:rPr>
              <a:t>两到四人</a:t>
            </a:r>
            <a:r>
              <a:rPr lang="zh-CN" altLang="en-US" sz="2400" b="1" dirty="0">
                <a:latin typeface="Comic Sans MS" pitchFamily="66" charset="0"/>
                <a:ea typeface="楷体_GB2312" pitchFamily="49" charset="-122"/>
              </a:rPr>
              <a:t>一组，选择一种喜欢的方式读一读课文。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95288" y="1557338"/>
            <a:ext cx="2592387" cy="2808287"/>
            <a:chOff x="204" y="1298"/>
            <a:chExt cx="1633" cy="1769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04" y="1298"/>
              <a:ext cx="1633" cy="1769"/>
              <a:chOff x="0" y="0"/>
              <a:chExt cx="1514" cy="1814"/>
            </a:xfrm>
          </p:grpSpPr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1514" cy="1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5" y="182"/>
                <a:ext cx="1361" cy="1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3200" b="1" dirty="0">
                    <a:latin typeface="Comic Sans MS" pitchFamily="66" charset="0"/>
                  </a:rPr>
                  <a:t>Read </a:t>
                </a:r>
                <a:r>
                  <a:rPr lang="en-US" altLang="zh-CN" sz="3200" b="1" dirty="0" smtClean="0">
                    <a:latin typeface="Comic Sans MS" pitchFamily="66" charset="0"/>
                  </a:rPr>
                  <a:t>together</a:t>
                </a:r>
                <a:r>
                  <a:rPr lang="en-US" altLang="zh-CN" sz="3200" b="1" dirty="0" smtClean="0">
                    <a:latin typeface="Comic Sans MS" pitchFamily="66" charset="0"/>
                  </a:rPr>
                  <a:t>.</a:t>
                </a:r>
                <a:endParaRPr lang="en-US" altLang="zh-CN" sz="3200" b="1" dirty="0">
                  <a:latin typeface="Comic Sans MS" pitchFamily="66" charset="0"/>
                </a:endParaRPr>
              </a:p>
              <a:p>
                <a:pPr algn="ctr"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3200" b="1" dirty="0" smtClean="0">
                    <a:latin typeface="Comic Sans MS" pitchFamily="66" charset="0"/>
                  </a:rPr>
                  <a:t>(</a:t>
                </a:r>
                <a:r>
                  <a:rPr lang="zh-CN" altLang="en-US" sz="3200" b="1" dirty="0" smtClean="0">
                    <a:latin typeface="Comic Sans MS" pitchFamily="66" charset="0"/>
                  </a:rPr>
                  <a:t>齐读</a:t>
                </a:r>
                <a:r>
                  <a:rPr lang="en-US" altLang="zh-CN" sz="3200" b="1" dirty="0" smtClean="0">
                    <a:latin typeface="Comic Sans MS" pitchFamily="66" charset="0"/>
                  </a:rPr>
                  <a:t>)</a:t>
                </a:r>
                <a:endParaRPr lang="en-US" altLang="zh-CN" sz="3200" b="1" dirty="0">
                  <a:latin typeface="Comic Sans MS" pitchFamily="66" charset="0"/>
                </a:endParaRPr>
              </a:p>
            </p:txBody>
          </p:sp>
        </p:grpSp>
        <p:sp>
          <p:nvSpPr>
            <p:cNvPr id="19479" name="AutoShape 23"/>
            <p:cNvSpPr>
              <a:spLocks noChangeArrowheads="1"/>
            </p:cNvSpPr>
            <p:nvPr/>
          </p:nvSpPr>
          <p:spPr bwMode="auto">
            <a:xfrm>
              <a:off x="385" y="2750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703" y="2750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975" y="2750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214678" y="1643050"/>
            <a:ext cx="2735263" cy="3095625"/>
            <a:chOff x="1885" y="1434"/>
            <a:chExt cx="1723" cy="195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1885" y="1434"/>
              <a:ext cx="1723" cy="1950"/>
              <a:chOff x="0" y="0"/>
              <a:chExt cx="1714" cy="1995"/>
            </a:xfrm>
          </p:grpSpPr>
          <p:pic>
            <p:nvPicPr>
              <p:cNvPr id="19481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1714" cy="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227" y="409"/>
                <a:ext cx="1361" cy="1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3200" b="1" dirty="0" smtClean="0">
                    <a:latin typeface="Comic Sans MS" pitchFamily="66" charset="0"/>
                  </a:rPr>
                  <a:t>Read in</a:t>
                </a:r>
                <a:r>
                  <a:rPr lang="en-US" altLang="zh-CN" sz="3200" b="1" dirty="0" smtClean="0">
                    <a:latin typeface="Comic Sans MS" pitchFamily="66" charset="0"/>
                  </a:rPr>
                  <a:t> </a:t>
                </a:r>
                <a:r>
                  <a:rPr lang="en-US" altLang="zh-CN" sz="3200" b="1" dirty="0">
                    <a:latin typeface="Comic Sans MS" pitchFamily="66" charset="0"/>
                  </a:rPr>
                  <a:t>roles.</a:t>
                </a:r>
              </a:p>
              <a:p>
                <a:pPr algn="ctr"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800" b="1" dirty="0">
                    <a:latin typeface="Comic Sans MS" pitchFamily="66" charset="0"/>
                  </a:rPr>
                  <a:t>(</a:t>
                </a:r>
                <a:r>
                  <a:rPr lang="zh-CN" altLang="en-US" sz="2800" b="1" dirty="0">
                    <a:latin typeface="Comic Sans MS" pitchFamily="66" charset="0"/>
                  </a:rPr>
                  <a:t>为角色配音</a:t>
                </a:r>
                <a:r>
                  <a:rPr lang="en-US" altLang="zh-CN" sz="2800" b="1" dirty="0">
                    <a:latin typeface="Comic Sans MS" pitchFamily="66" charset="0"/>
                  </a:rPr>
                  <a:t>)</a:t>
                </a:r>
              </a:p>
            </p:txBody>
          </p:sp>
        </p:grpSp>
        <p:sp>
          <p:nvSpPr>
            <p:cNvPr id="19482" name="AutoShape 26"/>
            <p:cNvSpPr>
              <a:spLocks noChangeArrowheads="1"/>
            </p:cNvSpPr>
            <p:nvPr/>
          </p:nvSpPr>
          <p:spPr bwMode="auto">
            <a:xfrm>
              <a:off x="2383" y="2976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9483" name="AutoShape 27"/>
            <p:cNvSpPr>
              <a:spLocks noChangeArrowheads="1"/>
            </p:cNvSpPr>
            <p:nvPr/>
          </p:nvSpPr>
          <p:spPr bwMode="auto">
            <a:xfrm>
              <a:off x="2609" y="2976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9484" name="AutoShape 28"/>
            <p:cNvSpPr>
              <a:spLocks noChangeArrowheads="1"/>
            </p:cNvSpPr>
            <p:nvPr/>
          </p:nvSpPr>
          <p:spPr bwMode="auto">
            <a:xfrm>
              <a:off x="2835" y="2976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9485" name="AutoShape 29"/>
            <p:cNvSpPr>
              <a:spLocks noChangeArrowheads="1"/>
            </p:cNvSpPr>
            <p:nvPr/>
          </p:nvSpPr>
          <p:spPr bwMode="auto">
            <a:xfrm>
              <a:off x="3061" y="2976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6264275" y="1700213"/>
            <a:ext cx="2879725" cy="2879725"/>
            <a:chOff x="3833" y="1389"/>
            <a:chExt cx="1814" cy="1814"/>
          </a:xfrm>
        </p:grpSpPr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3833" y="1389"/>
              <a:ext cx="1814" cy="1814"/>
              <a:chOff x="3833" y="1389"/>
              <a:chExt cx="1814" cy="1814"/>
            </a:xfrm>
          </p:grpSpPr>
          <p:pic>
            <p:nvPicPr>
              <p:cNvPr id="19474" name="Picture 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33" y="1389"/>
                <a:ext cx="1757" cy="1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5" name="Rectangle 21"/>
              <p:cNvSpPr>
                <a:spLocks noChangeArrowheads="1"/>
              </p:cNvSpPr>
              <p:nvPr/>
            </p:nvSpPr>
            <p:spPr bwMode="auto">
              <a:xfrm>
                <a:off x="4105" y="1752"/>
                <a:ext cx="1542" cy="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en-US" altLang="zh-CN" sz="3200" b="1" dirty="0">
                    <a:latin typeface="Comic Sans MS" pitchFamily="66" charset="0"/>
                  </a:rPr>
                  <a:t>Act out in     groups.</a:t>
                </a:r>
              </a:p>
              <a:p>
                <a:pPr>
                  <a:buFont typeface="Arial" pitchFamily="34" charset="0"/>
                  <a:buNone/>
                </a:pPr>
                <a:r>
                  <a:rPr lang="en-US" altLang="zh-CN" sz="3200" b="1" dirty="0"/>
                  <a:t>(</a:t>
                </a:r>
                <a:r>
                  <a:rPr lang="zh-CN" altLang="en-US" sz="3200" b="1" dirty="0"/>
                  <a:t>小组表演</a:t>
                </a:r>
                <a:r>
                  <a:rPr lang="en-US" altLang="zh-CN" sz="3200" b="1" dirty="0"/>
                  <a:t>)</a:t>
                </a:r>
              </a:p>
              <a:p>
                <a:pPr>
                  <a:buFont typeface="Arial" pitchFamily="34" charset="0"/>
                  <a:buNone/>
                </a:pPr>
                <a:endParaRPr lang="en-US" altLang="zh-CN" sz="3200" b="1" dirty="0"/>
              </a:p>
            </p:txBody>
          </p:sp>
        </p:grpSp>
        <p:sp>
          <p:nvSpPr>
            <p:cNvPr id="19486" name="AutoShape 30"/>
            <p:cNvSpPr>
              <a:spLocks noChangeArrowheads="1"/>
            </p:cNvSpPr>
            <p:nvPr/>
          </p:nvSpPr>
          <p:spPr bwMode="auto">
            <a:xfrm>
              <a:off x="4014" y="2795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9487" name="AutoShape 31"/>
            <p:cNvSpPr>
              <a:spLocks noChangeArrowheads="1"/>
            </p:cNvSpPr>
            <p:nvPr/>
          </p:nvSpPr>
          <p:spPr bwMode="auto">
            <a:xfrm>
              <a:off x="4241" y="2795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9488" name="AutoShape 32"/>
            <p:cNvSpPr>
              <a:spLocks noChangeArrowheads="1"/>
            </p:cNvSpPr>
            <p:nvPr/>
          </p:nvSpPr>
          <p:spPr bwMode="auto">
            <a:xfrm>
              <a:off x="4468" y="2795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9489" name="AutoShape 33"/>
            <p:cNvSpPr>
              <a:spLocks noChangeArrowheads="1"/>
            </p:cNvSpPr>
            <p:nvPr/>
          </p:nvSpPr>
          <p:spPr bwMode="auto">
            <a:xfrm>
              <a:off x="4694" y="2795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  <p:sp>
          <p:nvSpPr>
            <p:cNvPr id="19490" name="AutoShape 34"/>
            <p:cNvSpPr>
              <a:spLocks noChangeArrowheads="1"/>
            </p:cNvSpPr>
            <p:nvPr/>
          </p:nvSpPr>
          <p:spPr bwMode="auto">
            <a:xfrm>
              <a:off x="4921" y="2795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altLang="zh-CN" sz="2800">
                <a:latin typeface="Arial" charset="0"/>
              </a:endParaRPr>
            </a:p>
          </p:txBody>
        </p:sp>
      </p:grpSp>
      <p:sp>
        <p:nvSpPr>
          <p:cNvPr id="35" name="云形标注 34"/>
          <p:cNvSpPr/>
          <p:nvPr/>
        </p:nvSpPr>
        <p:spPr>
          <a:xfrm>
            <a:off x="642910" y="3786166"/>
            <a:ext cx="7072362" cy="3071834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785918" y="4857760"/>
            <a:ext cx="492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/>
              <a:t>Show time</a:t>
            </a:r>
            <a:endParaRPr lang="zh-CN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animBg="1"/>
      <p:bldP spid="35" grpId="0" animBg="1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92" y="3429001"/>
            <a:ext cx="428628" cy="35719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sz="4400" b="1" dirty="0" smtClean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>
              <a:buNone/>
            </a:pPr>
            <a:endParaRPr lang="en-US" altLang="zh-CN" sz="2800" b="1" dirty="0" smtClean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57158" y="285729"/>
            <a:ext cx="8501122" cy="1818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400" b="1" dirty="0">
                <a:solidFill>
                  <a:schemeClr val="accent2"/>
                </a:solidFill>
              </a:rPr>
              <a:t>Step </a:t>
            </a:r>
            <a:r>
              <a:rPr lang="en-US" altLang="zh-CN" sz="3200" b="1" dirty="0" smtClean="0"/>
              <a:t> </a:t>
            </a:r>
            <a:r>
              <a:rPr lang="en-US" altLang="zh-CN" sz="3600" b="1" dirty="0"/>
              <a:t>Do a </a:t>
            </a:r>
            <a:r>
              <a:rPr lang="en-US" altLang="zh-CN" sz="3600" b="1" dirty="0" smtClean="0"/>
              <a:t>survey </a:t>
            </a:r>
            <a:r>
              <a:rPr lang="zh-CN" altLang="en-US" sz="3600" b="1" dirty="0" smtClean="0"/>
              <a:t>询问朋友的时间安排，并记录</a:t>
            </a:r>
            <a:endParaRPr lang="en-US" altLang="zh-CN" sz="3600" b="1" dirty="0"/>
          </a:p>
          <a:p>
            <a:pPr>
              <a:buFont typeface="Arial" charset="0"/>
              <a:buNone/>
            </a:pPr>
            <a:endParaRPr lang="zh-CN" alt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158" y="2000240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5400" b="1" dirty="0" smtClean="0"/>
          </a:p>
          <a:p>
            <a:endParaRPr lang="en-US" altLang="zh-CN" sz="5400" b="1" dirty="0" smtClean="0"/>
          </a:p>
          <a:p>
            <a:endParaRPr lang="en-US" altLang="zh-CN" sz="5400" b="1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5720" y="1714488"/>
          <a:ext cx="8643965" cy="514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571636"/>
                <a:gridCol w="1543041"/>
                <a:gridCol w="1728793"/>
                <a:gridCol w="1728793"/>
              </a:tblGrid>
              <a:tr h="57150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activities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Mike’s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My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________ day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Bobby’s day</a:t>
                      </a:r>
                      <a:endParaRPr lang="zh-CN" altLang="en-US" sz="2000" dirty="0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get</a:t>
                      </a:r>
                      <a:r>
                        <a:rPr lang="en-US" altLang="zh-CN" sz="2400" b="1" baseline="0" dirty="0" smtClean="0"/>
                        <a:t> up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/>
                        <a:t>7:00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n-US" altLang="zh-CN" sz="2000" b="1" baseline="0" dirty="0" smtClean="0"/>
                        <a:t> 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to school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7:40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12:00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home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4:40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dinner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6:15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to bed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9:00</a:t>
                      </a:r>
                      <a:endParaRPr lang="zh-CN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/>
                        <a:t>…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2357422" y="2857496"/>
            <a:ext cx="157163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500694" y="1714488"/>
            <a:ext cx="1714512" cy="5143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34" y="3500438"/>
            <a:ext cx="864396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A: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Hi,…,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when do you …in the morning/afternoon</a:t>
            </a:r>
            <a:r>
              <a:rPr lang="en-US" altLang="zh-CN" sz="2800" b="1" dirty="0" smtClean="0"/>
              <a:t>?</a:t>
            </a:r>
          </a:p>
          <a:p>
            <a:r>
              <a:rPr lang="en-US" altLang="zh-CN" sz="3200" b="1" dirty="0" smtClean="0"/>
              <a:t> B: I …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at</a:t>
            </a:r>
            <a:r>
              <a:rPr lang="en-US" altLang="zh-CN" sz="3200" b="1" dirty="0" smtClean="0"/>
              <a:t> …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47863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Homework</a:t>
            </a:r>
            <a:r>
              <a:rPr lang="zh-CN" altLang="en-US" sz="3200" b="1" dirty="0" smtClean="0"/>
              <a:t>：</a:t>
            </a:r>
            <a:endParaRPr lang="en-US" altLang="zh-CN" sz="3200" b="1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zh-CN" sz="3600" dirty="0" smtClean="0"/>
              <a:t>Ask your friend about his/ her day. </a:t>
            </a:r>
          </a:p>
          <a:p>
            <a:pPr marL="742950" indent="-742950"/>
            <a:r>
              <a:rPr lang="zh-CN" altLang="en-US" sz="3600" dirty="0" smtClean="0"/>
              <a:t>询问朋友的日程安排，并为他设计时间表。</a:t>
            </a:r>
            <a:r>
              <a:rPr lang="en-US" altLang="zh-CN" sz="3600" dirty="0" smtClean="0"/>
              <a:t>  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071810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2.Read cartoon time and act with your partner.</a:t>
            </a:r>
            <a:r>
              <a:rPr lang="zh-CN" altLang="en-US" sz="3600" dirty="0" smtClean="0"/>
              <a:t>读并表演卡通。</a:t>
            </a:r>
            <a:endParaRPr lang="en-US" altLang="zh-CN" sz="3600" dirty="0" smtClean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78632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3. Try to write about your day.</a:t>
            </a:r>
          </a:p>
          <a:p>
            <a:r>
              <a:rPr lang="zh-CN" altLang="en-US" sz="3600" dirty="0" smtClean="0"/>
              <a:t>试着写写自己的一天。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2071670" y="2000240"/>
            <a:ext cx="1500198" cy="15716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214546" y="2357430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play</a:t>
            </a:r>
            <a:endParaRPr lang="zh-CN" altLang="en-US" sz="4400" b="1" dirty="0"/>
          </a:p>
        </p:txBody>
      </p:sp>
      <p:cxnSp>
        <p:nvCxnSpPr>
          <p:cNvPr id="9" name="直接连接符 8"/>
          <p:cNvCxnSpPr/>
          <p:nvPr/>
        </p:nvCxnSpPr>
        <p:spPr>
          <a:xfrm rot="5400000" flipH="1" flipV="1">
            <a:off x="2464579" y="153589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6"/>
          </p:cNvCxnSpPr>
          <p:nvPr/>
        </p:nvCxnSpPr>
        <p:spPr>
          <a:xfrm>
            <a:off x="3571868" y="2786058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4"/>
          </p:cNvCxnSpPr>
          <p:nvPr/>
        </p:nvCxnSpPr>
        <p:spPr>
          <a:xfrm rot="16200000" flipH="1">
            <a:off x="2375281" y="4018363"/>
            <a:ext cx="92869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横卷形 16"/>
          <p:cNvSpPr/>
          <p:nvPr/>
        </p:nvSpPr>
        <p:spPr>
          <a:xfrm>
            <a:off x="285720" y="214290"/>
            <a:ext cx="4357718" cy="121444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0034" y="50004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FFFF00"/>
                </a:solidFill>
                <a:latin typeface="Viner Hand ITC" pitchFamily="66" charset="0"/>
              </a:rPr>
              <a:t>Brain storm</a:t>
            </a:r>
            <a:endParaRPr lang="zh-CN" altLang="en-US" sz="5400" b="1" i="1" dirty="0">
              <a:solidFill>
                <a:srgbClr val="FFFF00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9144000" cy="6858000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2071670" y="2000240"/>
            <a:ext cx="1500198" cy="15716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214546" y="2357430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have</a:t>
            </a:r>
          </a:p>
        </p:txBody>
      </p:sp>
      <p:cxnSp>
        <p:nvCxnSpPr>
          <p:cNvPr id="9" name="直接连接符 8"/>
          <p:cNvCxnSpPr/>
          <p:nvPr/>
        </p:nvCxnSpPr>
        <p:spPr>
          <a:xfrm rot="5400000" flipH="1" flipV="1">
            <a:off x="2464579" y="153589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6"/>
          </p:cNvCxnSpPr>
          <p:nvPr/>
        </p:nvCxnSpPr>
        <p:spPr>
          <a:xfrm>
            <a:off x="3571868" y="2786058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4"/>
          </p:cNvCxnSpPr>
          <p:nvPr/>
        </p:nvCxnSpPr>
        <p:spPr>
          <a:xfrm rot="16200000" flipH="1">
            <a:off x="2375281" y="4018363"/>
            <a:ext cx="92869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横卷形 16"/>
          <p:cNvSpPr/>
          <p:nvPr/>
        </p:nvSpPr>
        <p:spPr>
          <a:xfrm>
            <a:off x="285720" y="214290"/>
            <a:ext cx="4357718" cy="121444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0034" y="50004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FFFF00"/>
                </a:solidFill>
                <a:latin typeface="Viner Hand ITC" pitchFamily="66" charset="0"/>
              </a:rPr>
              <a:t>Brain storm</a:t>
            </a:r>
            <a:endParaRPr lang="zh-CN" altLang="en-US" sz="5400" b="1" i="1" dirty="0">
              <a:solidFill>
                <a:srgbClr val="FFFF00"/>
              </a:solidFill>
              <a:latin typeface="Viner Hand ITC" pitchFamily="66" charset="0"/>
            </a:endParaRPr>
          </a:p>
        </p:txBody>
      </p:sp>
      <p:pic>
        <p:nvPicPr>
          <p:cNvPr id="19" name="Picture 4" descr="未标题-英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14554"/>
            <a:ext cx="2173158" cy="1643074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4500562" y="2214554"/>
            <a:ext cx="2286016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ap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500570"/>
            <a:ext cx="2358306" cy="167430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785918" y="4500570"/>
            <a:ext cx="2214578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857224" y="3429000"/>
            <a:ext cx="1500198" cy="15716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371475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go</a:t>
            </a:r>
          </a:p>
        </p:txBody>
      </p:sp>
      <p:cxnSp>
        <p:nvCxnSpPr>
          <p:cNvPr id="9" name="直接连接符 8"/>
          <p:cNvCxnSpPr/>
          <p:nvPr/>
        </p:nvCxnSpPr>
        <p:spPr>
          <a:xfrm rot="5400000" flipH="1" flipV="1">
            <a:off x="1250927" y="303529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6"/>
          </p:cNvCxnSpPr>
          <p:nvPr/>
        </p:nvCxnSpPr>
        <p:spPr>
          <a:xfrm>
            <a:off x="2357422" y="4214818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4"/>
          </p:cNvCxnSpPr>
          <p:nvPr/>
        </p:nvCxnSpPr>
        <p:spPr>
          <a:xfrm rot="16200000" flipH="1">
            <a:off x="1160835" y="5447123"/>
            <a:ext cx="92869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横卷形 16"/>
          <p:cNvSpPr/>
          <p:nvPr/>
        </p:nvSpPr>
        <p:spPr>
          <a:xfrm>
            <a:off x="285720" y="214290"/>
            <a:ext cx="4357718" cy="121444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0034" y="50004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FFFF00"/>
                </a:solidFill>
                <a:latin typeface="Viner Hand ITC" pitchFamily="66" charset="0"/>
              </a:rPr>
              <a:t>Brain storm</a:t>
            </a:r>
            <a:endParaRPr lang="zh-CN" altLang="en-US" sz="5400" b="1" i="1" dirty="0">
              <a:solidFill>
                <a:srgbClr val="FFFF00"/>
              </a:solidFill>
              <a:latin typeface="Viner Hand ITC" pitchFamily="66" charset="0"/>
            </a:endParaRPr>
          </a:p>
        </p:txBody>
      </p:sp>
      <p:pic>
        <p:nvPicPr>
          <p:cNvPr id="10" name="图片 9" descr="play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357562"/>
            <a:ext cx="2486029" cy="1360513"/>
          </a:xfrm>
          <a:prstGeom prst="rect">
            <a:avLst/>
          </a:prstGeom>
        </p:spPr>
      </p:pic>
      <p:pic>
        <p:nvPicPr>
          <p:cNvPr id="12" name="图片 11" descr="libra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285860"/>
            <a:ext cx="2214578" cy="148819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71538" y="1285860"/>
            <a:ext cx="2214578" cy="150019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28992" y="3357562"/>
            <a:ext cx="2500330" cy="135732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857224" y="3429000"/>
            <a:ext cx="1500198" cy="15716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371475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d</a:t>
            </a:r>
            <a:r>
              <a:rPr lang="en-US" altLang="zh-CN" sz="4400" b="1" dirty="0" smtClean="0"/>
              <a:t>o</a:t>
            </a:r>
            <a:endParaRPr lang="en-US" altLang="zh-CN" sz="4400" b="1" dirty="0" smtClean="0"/>
          </a:p>
        </p:txBody>
      </p:sp>
      <p:cxnSp>
        <p:nvCxnSpPr>
          <p:cNvPr id="9" name="直接连接符 8"/>
          <p:cNvCxnSpPr/>
          <p:nvPr/>
        </p:nvCxnSpPr>
        <p:spPr>
          <a:xfrm rot="5400000" flipH="1" flipV="1">
            <a:off x="1250927" y="303529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6"/>
          </p:cNvCxnSpPr>
          <p:nvPr/>
        </p:nvCxnSpPr>
        <p:spPr>
          <a:xfrm>
            <a:off x="2357422" y="4214818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4"/>
          </p:cNvCxnSpPr>
          <p:nvPr/>
        </p:nvCxnSpPr>
        <p:spPr>
          <a:xfrm rot="16200000" flipH="1">
            <a:off x="1160835" y="5447123"/>
            <a:ext cx="92869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横卷形 16"/>
          <p:cNvSpPr/>
          <p:nvPr/>
        </p:nvSpPr>
        <p:spPr>
          <a:xfrm>
            <a:off x="285720" y="214290"/>
            <a:ext cx="4357718" cy="121444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0034" y="50004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FFFF00"/>
                </a:solidFill>
                <a:latin typeface="Viner Hand ITC" pitchFamily="66" charset="0"/>
              </a:rPr>
              <a:t>Brain storm</a:t>
            </a:r>
            <a:endParaRPr lang="zh-CN" altLang="en-US" sz="5400" b="1" i="1" dirty="0">
              <a:solidFill>
                <a:srgbClr val="FFFF00"/>
              </a:solidFill>
              <a:latin typeface="Viner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22859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do my homework</a:t>
            </a:r>
            <a:endParaRPr lang="zh-CN" alt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86116" y="350043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home</a:t>
            </a:r>
            <a:endParaRPr lang="zh-CN" alt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350043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work</a:t>
            </a:r>
            <a:endParaRPr lang="zh-CN" altLang="en-US" sz="3200" b="1" dirty="0" smtClean="0"/>
          </a:p>
        </p:txBody>
      </p:sp>
      <p:pic>
        <p:nvPicPr>
          <p:cNvPr id="22" name="Picture 17" descr="do my homework"/>
          <p:cNvPicPr>
            <a:picLocks noChangeArrowheads="1"/>
          </p:cNvPicPr>
          <p:nvPr/>
        </p:nvPicPr>
        <p:blipFill>
          <a:blip r:embed="rId4" cstate="print">
            <a:lum bright="24000" contrast="6000"/>
          </a:blip>
          <a:srcRect/>
          <a:stretch>
            <a:fillRect/>
          </a:stretch>
        </p:blipFill>
        <p:spPr bwMode="auto">
          <a:xfrm>
            <a:off x="7000892" y="1928802"/>
            <a:ext cx="1829619" cy="1159042"/>
          </a:xfrm>
          <a:prstGeom prst="rect">
            <a:avLst/>
          </a:prstGeom>
          <a:noFill/>
          <a:ln w="12700">
            <a:solidFill>
              <a:srgbClr val="003300"/>
            </a:solidFill>
            <a:prstDash val="dash"/>
            <a:miter lim="800000"/>
            <a:headEnd/>
            <a:tailEnd/>
          </a:ln>
        </p:spPr>
      </p:pic>
      <p:pic>
        <p:nvPicPr>
          <p:cNvPr id="25" name="Picture 4" descr="watch T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357694"/>
            <a:ext cx="1845955" cy="1159042"/>
          </a:xfrm>
          <a:prstGeom prst="rect">
            <a:avLst/>
          </a:prstGeom>
          <a:noFill/>
          <a:ln w="12700">
            <a:solidFill>
              <a:srgbClr val="003300"/>
            </a:solidFill>
            <a:prstDash val="dash"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786182" y="471488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watch  TV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25 3.703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5" name="Group 65"/>
          <p:cNvGraphicFramePr>
            <a:graphicFrameLocks noGrp="1"/>
          </p:cNvGraphicFramePr>
          <p:nvPr/>
        </p:nvGraphicFramePr>
        <p:xfrm>
          <a:off x="1000100" y="1285860"/>
          <a:ext cx="7167591" cy="5181600"/>
        </p:xfrm>
        <a:graphic>
          <a:graphicData uri="http://schemas.openxmlformats.org/drawingml/2006/table">
            <a:tbl>
              <a:tblPr/>
              <a:tblGrid>
                <a:gridCol w="3583796"/>
                <a:gridCol w="3583795"/>
              </a:tblGrid>
              <a:tr h="446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  Activity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（活动）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   Time 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（时间）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12:00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9:00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00206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28596" y="0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Say Mike’s  activities 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in time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按时间顺序说说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Mike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一天的活动吧</a:t>
            </a:r>
            <a:r>
              <a:rPr lang="zh-CN" altLang="en-US" dirty="0" smtClean="0"/>
              <a:t>！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572000" y="2857496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572000" y="3429000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572000" y="3929066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572000" y="4429132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572000" y="5000636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572000" y="5500702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572000" y="6000768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72000" y="1857364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572000" y="2357430"/>
            <a:ext cx="357190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000100" y="1785926"/>
            <a:ext cx="7143800" cy="157163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000100" y="3357562"/>
            <a:ext cx="7143800" cy="15716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00100" y="4929198"/>
            <a:ext cx="7143800" cy="15716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8" name="表格 57"/>
          <p:cNvGraphicFramePr>
            <a:graphicFrameLocks noGrp="1"/>
          </p:cNvGraphicFramePr>
          <p:nvPr/>
        </p:nvGraphicFramePr>
        <p:xfrm>
          <a:off x="1000100" y="1785926"/>
          <a:ext cx="3571900" cy="1554480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go to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have lunch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表格 58"/>
          <p:cNvGraphicFramePr>
            <a:graphicFrameLocks noGrp="1"/>
          </p:cNvGraphicFramePr>
          <p:nvPr/>
        </p:nvGraphicFramePr>
        <p:xfrm>
          <a:off x="1000100" y="3357562"/>
          <a:ext cx="3571900" cy="1554480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play football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go home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do my homework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表格 59"/>
          <p:cNvGraphicFramePr>
            <a:graphicFrameLocks noGrp="1"/>
          </p:cNvGraphicFramePr>
          <p:nvPr/>
        </p:nvGraphicFramePr>
        <p:xfrm>
          <a:off x="1000100" y="4929198"/>
          <a:ext cx="3571900" cy="1554480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494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have dinner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watch TV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go to bed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000232" y="3000372"/>
            <a:ext cx="2500330" cy="1074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altLang="zh-CN" sz="3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When</a:t>
            </a:r>
            <a:r>
              <a:rPr lang="zh-CN" altLang="en-US" sz="3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？</a:t>
            </a:r>
            <a:endParaRPr lang="zh-CN" altLang="en-US" sz="36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12824 L -0.00503 -0.456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6" grpId="0" build="allAtOnce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371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Let’s  chant</a:t>
            </a:r>
            <a:endParaRPr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714356"/>
            <a:ext cx="5786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/>
              <a:t>When  do you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get up</a:t>
            </a:r>
            <a:r>
              <a:rPr lang="en-US" altLang="zh-CN" sz="3600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/>
              <a:t>I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get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up </a:t>
            </a:r>
            <a:r>
              <a:rPr lang="en-US" altLang="zh-CN" sz="3600" b="1" dirty="0" smtClean="0"/>
              <a:t>at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seven</a:t>
            </a:r>
            <a:r>
              <a:rPr lang="en-US" altLang="zh-CN" sz="36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/>
              <a:t>When do you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go to school</a:t>
            </a:r>
            <a:r>
              <a:rPr lang="en-US" altLang="zh-CN" sz="3600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/>
              <a:t>I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go to school  </a:t>
            </a:r>
            <a:r>
              <a:rPr lang="en-US" altLang="zh-CN" sz="3600" b="1" dirty="0" smtClean="0"/>
              <a:t>at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seven forty</a:t>
            </a:r>
            <a:r>
              <a:rPr lang="en-US" altLang="zh-CN" sz="36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/>
              <a:t>When do you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have lunch</a:t>
            </a:r>
            <a:r>
              <a:rPr lang="en-US" altLang="zh-CN" sz="3600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/>
              <a:t>I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have lunch </a:t>
            </a:r>
            <a:r>
              <a:rPr lang="en-US" altLang="zh-CN" sz="3600" b="1" dirty="0" smtClean="0"/>
              <a:t>at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twelve</a:t>
            </a:r>
            <a:r>
              <a:rPr lang="en-US" altLang="zh-CN" sz="3600" b="1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42918"/>
            <a:ext cx="321467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000760" y="1714488"/>
            <a:ext cx="3143240" cy="1857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慢摇鼓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714876" y="585789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785794"/>
            <a:ext cx="364330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Make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a new chant:</a:t>
            </a:r>
            <a:r>
              <a:rPr lang="zh-CN" altLang="en-US" sz="3600" b="1" dirty="0" smtClean="0"/>
              <a:t>两人一组选择任意的两个活动，自编小诗</a:t>
            </a:r>
            <a:endParaRPr lang="en-US" altLang="zh-CN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8786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/>
              <a:t>When  do you _____?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/>
              <a:t>I _______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/>
              <a:t>at ________.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/>
              <a:t>When do you ________?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/>
              <a:t>I _______at _________.</a:t>
            </a:r>
          </a:p>
        </p:txBody>
      </p:sp>
      <p:sp>
        <p:nvSpPr>
          <p:cNvPr id="5" name="矩形 4"/>
          <p:cNvSpPr/>
          <p:nvPr/>
        </p:nvSpPr>
        <p:spPr>
          <a:xfrm>
            <a:off x="5572132" y="4286256"/>
            <a:ext cx="3571868" cy="1000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慢摇鼓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14810" y="5500702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954</Words>
  <PresentationFormat>全屏显示(4:3)</PresentationFormat>
  <Paragraphs>262</Paragraphs>
  <Slides>28</Slides>
  <Notes>0</Notes>
  <HiddenSlides>0</HiddenSlides>
  <MMClips>14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 </vt:lpstr>
      <vt:lpstr>Let’s say:选择你喜欢的部分说说</vt:lpstr>
      <vt:lpstr>Do you know？</vt:lpstr>
      <vt:lpstr>Bobby’s day</vt:lpstr>
      <vt:lpstr>幻灯片 14</vt:lpstr>
      <vt:lpstr>Bobby’s day</vt:lpstr>
      <vt:lpstr> Can Bobby eat the cake?</vt:lpstr>
      <vt:lpstr>Super Brain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ASUS</cp:lastModifiedBy>
  <cp:revision>452</cp:revision>
  <dcterms:created xsi:type="dcterms:W3CDTF">2016-02-29T05:01:59Z</dcterms:created>
  <dcterms:modified xsi:type="dcterms:W3CDTF">2016-03-23T02:13:27Z</dcterms:modified>
</cp:coreProperties>
</file>