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72" r:id="rId3"/>
    <p:sldId id="274" r:id="rId4"/>
    <p:sldId id="275" r:id="rId5"/>
    <p:sldId id="276" r:id="rId6"/>
    <p:sldId id="277" r:id="rId7"/>
    <p:sldId id="278" r:id="rId8"/>
    <p:sldId id="286" r:id="rId9"/>
    <p:sldId id="293" r:id="rId10"/>
    <p:sldId id="279" r:id="rId11"/>
    <p:sldId id="280" r:id="rId12"/>
    <p:sldId id="284" r:id="rId13"/>
    <p:sldId id="285" r:id="rId14"/>
    <p:sldId id="265" r:id="rId15"/>
    <p:sldId id="288" r:id="rId16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6C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05" autoAdjust="0"/>
    <p:restoredTop sz="94660"/>
  </p:normalViewPr>
  <p:slideViewPr>
    <p:cSldViewPr>
      <p:cViewPr varScale="1">
        <p:scale>
          <a:sx n="109" d="100"/>
          <a:sy n="109" d="100"/>
        </p:scale>
        <p:origin x="183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2855-60C9-422E-905D-BD3F0AF14C47}" type="datetimeFigureOut">
              <a:rPr lang="zh-CN" altLang="en-US" smtClean="0"/>
              <a:t>2025/6/11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C317-C9F9-43AE-85EC-383FD8D681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2855-60C9-422E-905D-BD3F0AF14C47}" type="datetimeFigureOut">
              <a:rPr lang="zh-CN" altLang="en-US" smtClean="0"/>
              <a:t>2025/6/11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C317-C9F9-43AE-85EC-383FD8D681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2855-60C9-422E-905D-BD3F0AF14C47}" type="datetimeFigureOut">
              <a:rPr lang="zh-CN" altLang="en-US" smtClean="0"/>
              <a:t>2025/6/11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C317-C9F9-43AE-85EC-383FD8D681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2855-60C9-422E-905D-BD3F0AF14C47}" type="datetimeFigureOut">
              <a:rPr lang="zh-CN" altLang="en-US" smtClean="0"/>
              <a:t>2025/6/11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C317-C9F9-43AE-85EC-383FD8D681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2855-60C9-422E-905D-BD3F0AF14C47}" type="datetimeFigureOut">
              <a:rPr lang="zh-CN" altLang="en-US" smtClean="0"/>
              <a:t>2025/6/11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C317-C9F9-43AE-85EC-383FD8D681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2855-60C9-422E-905D-BD3F0AF14C47}" type="datetimeFigureOut">
              <a:rPr lang="zh-CN" altLang="en-US" smtClean="0"/>
              <a:t>2025/6/11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C317-C9F9-43AE-85EC-383FD8D681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2855-60C9-422E-905D-BD3F0AF14C47}" type="datetimeFigureOut">
              <a:rPr lang="zh-CN" altLang="en-US" smtClean="0"/>
              <a:t>2025/6/11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C317-C9F9-43AE-85EC-383FD8D681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2855-60C9-422E-905D-BD3F0AF14C47}" type="datetimeFigureOut">
              <a:rPr lang="zh-CN" altLang="en-US" smtClean="0"/>
              <a:t>2025/6/11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C317-C9F9-43AE-85EC-383FD8D681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2855-60C9-422E-905D-BD3F0AF14C47}" type="datetimeFigureOut">
              <a:rPr lang="zh-CN" altLang="en-US" smtClean="0"/>
              <a:t>2025/6/11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C317-C9F9-43AE-85EC-383FD8D681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2855-60C9-422E-905D-BD3F0AF14C47}" type="datetimeFigureOut">
              <a:rPr lang="zh-CN" altLang="en-US" smtClean="0"/>
              <a:t>2025/6/11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C317-C9F9-43AE-85EC-383FD8D681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2855-60C9-422E-905D-BD3F0AF14C47}" type="datetimeFigureOut">
              <a:rPr lang="zh-CN" altLang="en-US" smtClean="0"/>
              <a:t>2025/6/11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C317-C9F9-43AE-85EC-383FD8D681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B2855-60C9-422E-905D-BD3F0AF14C47}" type="datetimeFigureOut">
              <a:rPr lang="zh-CN" altLang="en-US" smtClean="0"/>
              <a:t>2025/6/11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6C317-C9F9-43AE-85EC-383FD8D681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2.wmv"/><Relationship Id="rId7" Type="http://schemas.openxmlformats.org/officeDocument/2006/relationships/image" Target="../media/image22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21.png"/><Relationship Id="rId5" Type="http://schemas.openxmlformats.org/officeDocument/2006/relationships/slideLayout" Target="../slideLayouts/slideLayout7.xml"/><Relationship Id="rId4" Type="http://schemas.openxmlformats.org/officeDocument/2006/relationships/video" Target="../media/media2.wmv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14806" y="357199"/>
            <a:ext cx="4104456" cy="5976664"/>
            <a:chOff x="323528" y="332656"/>
            <a:chExt cx="4104456" cy="5976664"/>
          </a:xfrm>
        </p:grpSpPr>
        <p:sp>
          <p:nvSpPr>
            <p:cNvPr id="2" name="矩形 1"/>
            <p:cNvSpPr/>
            <p:nvPr/>
          </p:nvSpPr>
          <p:spPr>
            <a:xfrm>
              <a:off x="323528" y="332656"/>
              <a:ext cx="4104456" cy="59766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2484" r="5961" b="7875"/>
            <a:stretch>
              <a:fillRect/>
            </a:stretch>
          </p:blipFill>
          <p:spPr bwMode="auto">
            <a:xfrm>
              <a:off x="480931" y="548680"/>
              <a:ext cx="3816221" cy="55287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矩形 3"/>
          <p:cNvSpPr/>
          <p:nvPr/>
        </p:nvSpPr>
        <p:spPr>
          <a:xfrm>
            <a:off x="4572000" y="764704"/>
            <a:ext cx="4392488" cy="1384995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天地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间蕴藏着无穷无尽的奥秘，等待我们去寻找。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572000" y="3861048"/>
            <a:ext cx="4392488" cy="1815882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〇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了解课文是从哪几个方面把事物写清楚的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〇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初步学习整合信息，介绍一种事物。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99592" y="692696"/>
            <a:ext cx="73448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再读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课文。</a:t>
            </a:r>
            <a:endParaRPr lang="zh-CN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　　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自由读文，说说我们生活的世界奇妙之处体现在什么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地方。</a:t>
            </a:r>
            <a:endParaRPr lang="zh-CN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2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作者用一句话概括了他对“我们奇妙的世界”的认识，浏览课文，画出这句。</a:t>
            </a:r>
          </a:p>
        </p:txBody>
      </p:sp>
      <p:sp>
        <p:nvSpPr>
          <p:cNvPr id="3" name="矩形 2"/>
          <p:cNvSpPr/>
          <p:nvPr/>
        </p:nvSpPr>
        <p:spPr>
          <a:xfrm>
            <a:off x="989602" y="3140968"/>
            <a:ext cx="7164796" cy="1200329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这</a:t>
            </a:r>
            <a:r>
              <a:rPr lang="zh-CN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是一个奇妙的世界，一切看上去都是有生命的。</a:t>
            </a:r>
            <a:endParaRPr lang="zh-CN" altLang="en-US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19872" y="4797152"/>
            <a:ext cx="18631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中心句</a:t>
            </a:r>
            <a:endParaRPr lang="zh-CN" altLang="en-US" sz="400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89602" y="3140967"/>
            <a:ext cx="7164796" cy="1200329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这</a:t>
            </a:r>
            <a:r>
              <a:rPr lang="zh-CN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是一个奇妙的世界，</a:t>
            </a:r>
            <a:r>
              <a:rPr lang="zh-CN" altLang="zh-CN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一切</a:t>
            </a:r>
            <a:r>
              <a:rPr lang="zh-CN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看上去都是</a:t>
            </a:r>
            <a:r>
              <a:rPr lang="zh-CN" altLang="zh-CN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有生命</a:t>
            </a:r>
            <a:r>
              <a:rPr lang="zh-CN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的。</a:t>
            </a:r>
            <a:endParaRPr lang="zh-CN" altLang="en-US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imgsa.baidu.com/timg?image&amp;quality=80&amp;size=b9999_10000&amp;sec=1584956463802&amp;di=64cdbc5b2286f8eac38f79bbc4d7e71d&amp;imgtype=0&amp;src=http%3A%2F%2Fqookar-images.oss-cn-beijing.aliyuncs.com%2F20160830110858957615583233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7"/>
          <a:stretch>
            <a:fillRect/>
          </a:stretch>
        </p:blipFill>
        <p:spPr bwMode="auto">
          <a:xfrm>
            <a:off x="6588224" y="4914044"/>
            <a:ext cx="2555776" cy="191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755576" y="404664"/>
            <a:ext cx="73448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自主学习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，再读课文想一想，我们周围的世界有哪些“</a:t>
            </a:r>
            <a:r>
              <a:rPr lang="zh-CN" altLang="zh-CN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一切看上去都是有生命的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”事物？课文分别叙述了哪些景物或事物？边读边想象画面，用自己的方式书写感受或标注问题。</a:t>
            </a:r>
          </a:p>
        </p:txBody>
      </p:sp>
      <p:sp>
        <p:nvSpPr>
          <p:cNvPr id="3" name="矩形 2"/>
          <p:cNvSpPr/>
          <p:nvPr/>
        </p:nvSpPr>
        <p:spPr>
          <a:xfrm>
            <a:off x="869977" y="2420888"/>
            <a:ext cx="7632848" cy="1938992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填一填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是</a:t>
            </a:r>
            <a:r>
              <a:rPr lang="zh-CN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的，世界上存在的奇妙的事物是（</a:t>
            </a:r>
            <a:r>
              <a:rPr lang="en-US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），只要我们去（</a:t>
            </a:r>
            <a:r>
              <a:rPr lang="en-US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）。</a:t>
            </a:r>
          </a:p>
        </p:txBody>
      </p:sp>
      <p:sp>
        <p:nvSpPr>
          <p:cNvPr id="4" name="矩形 3"/>
          <p:cNvSpPr/>
          <p:nvPr/>
        </p:nvSpPr>
        <p:spPr>
          <a:xfrm>
            <a:off x="1259632" y="4581128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快速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默读，用波浪线画出文中描写的具有生命的景物或事物。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94498" y="530806"/>
            <a:ext cx="1980029" cy="523220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清晨的太阳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45053" y="474075"/>
            <a:ext cx="902811" cy="523220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云彩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03581" y="474075"/>
            <a:ext cx="902811" cy="523220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雨点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20335" y="460393"/>
            <a:ext cx="902811" cy="523220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水洼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283219" y="474075"/>
            <a:ext cx="902811" cy="523220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落日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653835" y="460393"/>
            <a:ext cx="902811" cy="523220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群星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94498" y="1591202"/>
            <a:ext cx="902811" cy="523220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水果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67835" y="1541277"/>
            <a:ext cx="1980029" cy="523220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春天的种子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491711" y="1507669"/>
            <a:ext cx="1980029" cy="523220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夏日的大树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673806" y="1526835"/>
            <a:ext cx="1980029" cy="523220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秋天的落叶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956376" y="1526835"/>
            <a:ext cx="902811" cy="523220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鸟儿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906443" y="2342186"/>
            <a:ext cx="1980029" cy="523220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冬天的冰柱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694480" y="2276872"/>
            <a:ext cx="2698175" cy="523220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其他普通的事物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0" y="3140968"/>
            <a:ext cx="9144000" cy="1872208"/>
            <a:chOff x="0" y="3861048"/>
            <a:chExt cx="9144000" cy="1872208"/>
          </a:xfrm>
        </p:grpSpPr>
        <p:sp>
          <p:nvSpPr>
            <p:cNvPr id="16" name="矩形 15"/>
            <p:cNvSpPr/>
            <p:nvPr/>
          </p:nvSpPr>
          <p:spPr>
            <a:xfrm>
              <a:off x="0" y="3861048"/>
              <a:ext cx="9144000" cy="18722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074" name="Picture 2" descr="https://timgsa.baidu.com/timg?image&amp;quality=80&amp;size=b9999_10000&amp;sec=1584971139246&amp;di=604d79a2defbf250bfeca93880edb2c7&amp;imgtype=0&amp;src=http%3A%2F%2Fimg1.juimg.com%2F150830%2F330621-150S00Z92826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48" t="63821" r="12645" b="7495"/>
            <a:stretch>
              <a:fillRect/>
            </a:stretch>
          </p:blipFill>
          <p:spPr bwMode="auto">
            <a:xfrm>
              <a:off x="2618121" y="3938902"/>
              <a:ext cx="2402214" cy="1699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https://timgsa.baidu.com/timg?image&amp;quality=80&amp;size=b9999_10000&amp;sec=1584971209806&amp;di=07b9e0bb67ec565f0e121a5dc4ac0524&amp;imgtype=0&amp;src=http%3A%2F%2Fimg.jk51.com%2Fimg_jk51%2F79676343.jpe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72" b="6749"/>
            <a:stretch>
              <a:fillRect/>
            </a:stretch>
          </p:blipFill>
          <p:spPr bwMode="auto">
            <a:xfrm>
              <a:off x="32251" y="3952053"/>
              <a:ext cx="2522228" cy="1699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https://timgsa.baidu.com/timg?image&amp;quality=80&amp;size=b9999_10000&amp;sec=1584971320940&amp;di=08f64484ae64d143ee8a4a79b6f7816a&amp;imgtype=0&amp;src=http%3A%2F%2Fimgsrc.baidu.com%2Fforum%2Fw%3D580%2Fsign%3D62b60e8758ee3d6d22c687c373176d41%2F4d8de819ebc4b7457022aa36cefc1e178b8215b7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919" r="55011" b="5214"/>
            <a:stretch>
              <a:fillRect/>
            </a:stretch>
          </p:blipFill>
          <p:spPr bwMode="auto">
            <a:xfrm>
              <a:off x="5067076" y="3949688"/>
              <a:ext cx="1952985" cy="1721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https://ss0.bdstatic.com/70cFuHSh_Q1YnxGkpoWK1HF6hhy/it/u=1873381089,4232722325&amp;fm=15&amp;gp=0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12" t="7556" r="3078" b="13571"/>
            <a:stretch>
              <a:fillRect/>
            </a:stretch>
          </p:blipFill>
          <p:spPr bwMode="auto">
            <a:xfrm>
              <a:off x="7103980" y="3928116"/>
              <a:ext cx="2002522" cy="1721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82" name="Picture 10" descr="https://timgsa.baidu.com/timg?image&amp;quality=80&amp;size=b9999_10000&amp;sec=1584973071599&amp;di=ba81f7ed8719584574cc22be7a828a9d&amp;imgtype=0&amp;src=http%3A%2F%2Ff.hiphotos.baidu.com%2Fzhidao%2Fpic%2Fitem%2Fb3119313b07eca8068765bfd922397dda14483bc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9" t="3719" r="23052" b="59468"/>
          <a:stretch>
            <a:fillRect/>
          </a:stretch>
        </p:blipFill>
        <p:spPr bwMode="auto">
          <a:xfrm>
            <a:off x="-30007" y="4725144"/>
            <a:ext cx="1936450" cy="16999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ss1.bdstatic.com/70cFvXSh_Q1YnxGkpoWK1HF6hhy/it/u=624593223,2467196536&amp;fm=26&amp;gp=0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7" t="33424" r="14593"/>
          <a:stretch>
            <a:fillRect/>
          </a:stretch>
        </p:blipFill>
        <p:spPr bwMode="auto">
          <a:xfrm>
            <a:off x="1097309" y="5229200"/>
            <a:ext cx="1969411" cy="1628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timgsa.baidu.com/timg?image&amp;quality=80&amp;size=b9999_10000&amp;sec=1584973210036&amp;di=25a70c9fcdc47bc5da45a5b4f7c2376e&amp;imgtype=0&amp;src=http%3A%2F%2Fpics1.baidu.com%2Ffeed%2F6a63f6246b600c337581af06d33c1b09dbf9a1ff.jpeg%3Ftoken%3D3732e3bb203bedd2f97783279358b9fa%26s%3D712AFA5A7018EE741A25E20C0300F0D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1" t="39891" r="41383"/>
          <a:stretch>
            <a:fillRect/>
          </a:stretch>
        </p:blipFill>
        <p:spPr bwMode="auto">
          <a:xfrm>
            <a:off x="2627421" y="5191805"/>
            <a:ext cx="2067059" cy="16661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timgsa.baidu.com/timg?image&amp;quality=80&amp;size=b9999_10000&amp;sec=1584973262951&amp;di=5957e2e7479475ec631978561e00c725&amp;imgtype=0&amp;src=http%3A%2F%2Fhbimg.b0.upaiyun.com%2F033b90fccd84846db2108eca57f6d420bad3cccebb86f-qmecQu_fw658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2" t="9733" r="59942" b="35115"/>
          <a:stretch>
            <a:fillRect/>
          </a:stretch>
        </p:blipFill>
        <p:spPr bwMode="auto">
          <a:xfrm>
            <a:off x="4139952" y="5093672"/>
            <a:ext cx="1761435" cy="17891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s://timgsa.baidu.com/timg?image&amp;quality=80&amp;size=b9999_10000&amp;sec=1584973302786&amp;di=51d93ae6ec1a212af343aa1888ea4114&amp;imgtype=0&amp;src=http%3A%2F%2Fimage.biaobaiju.com%2Fuploads%2F20180706%2F06%2F1530829676-UxwuQEzZyL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974" y="5401612"/>
            <a:ext cx="1670160" cy="15390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s://timgsa.baidu.com/timg?image&amp;quality=80&amp;size=b9999_10000&amp;sec=1584973434262&amp;di=97ca03e826084c9efa3fb8f749b85e1b&amp;imgtype=0&amp;src=http%3A%2F%2Fimg.pconline.com.cn%2Fimages%2Fupload%2Fupc%2Ftx%2Fitbbs%2F1602%2F20%2Fc39%2F18450734_1455968769144_mthumb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t="14335" r="8018" b="9988"/>
          <a:stretch>
            <a:fillRect/>
          </a:stretch>
        </p:blipFill>
        <p:spPr bwMode="auto">
          <a:xfrm>
            <a:off x="6632965" y="5431080"/>
            <a:ext cx="1774816" cy="13998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https://ss1.bdstatic.com/70cFvXSh_Q1YnxGkpoWK1HF6hhy/it/u=3101012494,682388037&amp;fm=26&amp;gp=0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55" y="4468889"/>
            <a:ext cx="1895845" cy="16621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58146" y="150153"/>
            <a:ext cx="52116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这些景物分别放在哪两处地方？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4338" y="911191"/>
            <a:ext cx="4339650" cy="646331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zh-CN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你看天空的珍藏——</a:t>
            </a:r>
            <a:endParaRPr lang="zh-CN" altLang="en-US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96846" y="878163"/>
            <a:ext cx="4339650" cy="646331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zh-CN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再看大地的珍藏——</a:t>
            </a:r>
            <a:endParaRPr lang="zh-CN" altLang="en-US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55576" y="3573016"/>
            <a:ext cx="7632848" cy="1200329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是</a:t>
            </a:r>
            <a:r>
              <a:rPr lang="zh-CN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的，世界上存在的奇妙的事物是无穷的，只要我们去寻找。</a:t>
            </a:r>
          </a:p>
        </p:txBody>
      </p:sp>
      <p:pic>
        <p:nvPicPr>
          <p:cNvPr id="2050" name="Picture 2" descr="https://timgsa.baidu.com/timg?image&amp;quality=80&amp;size=b9999_10000&amp;sec=1584956795699&amp;di=429ff53500b879ad0482facd0ed2049b&amp;imgtype=0&amp;src=http%3A%2F%2Fwww.dbfan.com.cn%2Fattachs%2Fimage%2F1708%2F030000132755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3" b="44112"/>
          <a:stretch>
            <a:fillRect/>
          </a:stretch>
        </p:blipFill>
        <p:spPr bwMode="auto">
          <a:xfrm>
            <a:off x="758116" y="5157193"/>
            <a:ext cx="3312467" cy="155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timgsa.baidu.com/timg?image&amp;quality=80&amp;size=b9999_10000&amp;sec=1584956795699&amp;di=429ff53500b879ad0482facd0ed2049b&amp;imgtype=0&amp;src=http%3A%2F%2Fwww.dbfan.com.cn%2Fattachs%2Fimage%2F1708%2F030000132755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6" t="56447"/>
          <a:stretch>
            <a:fillRect/>
          </a:stretch>
        </p:blipFill>
        <p:spPr bwMode="auto">
          <a:xfrm>
            <a:off x="4070583" y="5269835"/>
            <a:ext cx="3381737" cy="132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755576" y="1844824"/>
            <a:ext cx="78488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作者抓住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天地、季节所包含的有特点的景物或事物来描述的，充分展示了我们生活在一个奇妙的世界上。难怪作者在结尾这样说：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>
            <a:spLocks noChangeArrowheads="1"/>
          </p:cNvSpPr>
          <p:nvPr/>
        </p:nvSpPr>
        <p:spPr bwMode="auto">
          <a:xfrm>
            <a:off x="518452" y="620688"/>
            <a:ext cx="7489825" cy="233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zh-CN" altLang="en-US" sz="2800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一、在括号里填上合适的词语。</a:t>
            </a:r>
          </a:p>
          <a:p>
            <a:pPr indent="622300" eaLnBrk="1" hangingPunct="1">
              <a:lnSpc>
                <a:spcPct val="130000"/>
              </a:lnSpc>
              <a:defRPr/>
            </a:pP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　　　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的世界　　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　　　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的蜡烛</a:t>
            </a:r>
          </a:p>
          <a:p>
            <a:pPr indent="622300" eaLnBrk="1" hangingPunct="1">
              <a:lnSpc>
                <a:spcPct val="130000"/>
              </a:lnSpc>
              <a:defRPr/>
            </a:pP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　　　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的刀剑    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　　　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的翅膀</a:t>
            </a:r>
          </a:p>
          <a:p>
            <a:pPr indent="622300" eaLnBrk="1" hangingPunct="1">
              <a:lnSpc>
                <a:spcPct val="130000"/>
              </a:lnSpc>
              <a:defRPr/>
            </a:pP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　　　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的樱桃    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　　　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的镜子</a:t>
            </a:r>
          </a:p>
        </p:txBody>
      </p:sp>
      <p:sp>
        <p:nvSpPr>
          <p:cNvPr id="3" name="矩形 10"/>
          <p:cNvSpPr>
            <a:spLocks noChangeArrowheads="1"/>
          </p:cNvSpPr>
          <p:nvPr/>
        </p:nvSpPr>
        <p:spPr bwMode="auto">
          <a:xfrm>
            <a:off x="514395" y="2996952"/>
            <a:ext cx="7669213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zh-CN" altLang="en-US" sz="2800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二、选词填空。</a:t>
            </a:r>
          </a:p>
          <a:p>
            <a:pPr eaLnBrk="1" hangingPunct="1">
              <a:lnSpc>
                <a:spcPct val="130000"/>
              </a:lnSpc>
              <a:defRPr/>
            </a:pP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530225" indent="-530225" eaLnBrk="1" hangingPunct="1">
              <a:lnSpc>
                <a:spcPct val="130000"/>
              </a:lnSpc>
              <a:defRPr/>
            </a:pP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．黑夜降临了，我们看见夜空中群星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　　　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marL="530225" indent="-530225" eaLnBrk="1" hangingPunct="1">
              <a:lnSpc>
                <a:spcPct val="130000"/>
              </a:lnSpc>
              <a:defRPr/>
            </a:pP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．冬天，我们看到了房檐上垂下的冰柱，它们好像一把把锋利的刀剑在阳光下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　　　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4" name="Picture 6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249" y="3356992"/>
            <a:ext cx="2672971" cy="817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179512" y="116632"/>
            <a:ext cx="1368152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当堂练</a:t>
            </a:r>
            <a:endParaRPr lang="zh-CN" altLang="en-US" sz="20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503363" y="1223564"/>
            <a:ext cx="9064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奇妙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754563" y="1218335"/>
            <a:ext cx="12618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极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　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03363" y="1765938"/>
            <a:ext cx="9064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锋利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756627" y="1729477"/>
            <a:ext cx="902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漂亮</a:t>
            </a:r>
            <a:endParaRPr lang="zh-CN" altLang="en-US" sz="2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03363" y="2337360"/>
            <a:ext cx="10524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红色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4754562" y="2291073"/>
            <a:ext cx="904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有趣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6718915" y="4077072"/>
            <a:ext cx="902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闪烁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6444208" y="5229200"/>
            <a:ext cx="902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闪耀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ic19.nipic.com/20120221/677741_171501179389_2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6" t="69763" b="3876"/>
          <a:stretch>
            <a:fillRect/>
          </a:stretch>
        </p:blipFill>
        <p:spPr bwMode="auto">
          <a:xfrm>
            <a:off x="0" y="4820477"/>
            <a:ext cx="9151708" cy="201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圆角矩形 1"/>
          <p:cNvSpPr/>
          <p:nvPr/>
        </p:nvSpPr>
        <p:spPr>
          <a:xfrm>
            <a:off x="179512" y="116632"/>
            <a:ext cx="1368152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作业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7" t="6239" r="21979" b="70861"/>
          <a:stretch>
            <a:fillRect/>
          </a:stretch>
        </p:blipFill>
        <p:spPr bwMode="auto">
          <a:xfrm>
            <a:off x="1979712" y="404664"/>
            <a:ext cx="4548674" cy="2885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1835696" y="3617641"/>
            <a:ext cx="54440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800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朗读课文</a:t>
            </a:r>
            <a:endParaRPr lang="en-US" altLang="zh-CN" sz="2800" dirty="0" smtClean="0">
              <a:solidFill>
                <a:srgbClr val="0033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800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800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认识生字</a:t>
            </a:r>
            <a:endParaRPr lang="en-US" altLang="zh-CN" sz="2800" dirty="0" smtClean="0">
              <a:solidFill>
                <a:srgbClr val="0033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800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2800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认真书写田字格中的汉字。</a:t>
            </a:r>
            <a:endParaRPr lang="zh-CN" altLang="en-US" sz="2800" dirty="0">
              <a:solidFill>
                <a:srgbClr val="0033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timgsa.baidu.com/timg?image&amp;quality=80&amp;size=b9999_10000&amp;sec=1584871851005&amp;di=3c1b309e2387b91e8b76c79759062673&amp;imgtype=0&amp;src=http%3A%2F%2Fpic1.win4000.com%2Fwallpaper%2F1%2F53ead1f0631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352928" cy="469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timgsa.baidu.com/timg?image&amp;quality=80&amp;size=b9999_10000&amp;sec=1584871901502&amp;di=61b30af03b91b9bdaea0a751351ca26b&amp;imgtype=0&amp;src=http%3A%2F%2Fhbimg.b0.upaiyun.com%2F9195baa42fe90ce62a1ee41e5fb2cd81715d2577dea8-nszIyv_fw65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7"/>
          <a:stretch>
            <a:fillRect/>
          </a:stretch>
        </p:blipFill>
        <p:spPr bwMode="auto">
          <a:xfrm>
            <a:off x="476266" y="188640"/>
            <a:ext cx="8344206" cy="469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timgsa.baidu.com/timg?image&amp;quality=80&amp;size=b9999_10000&amp;sec=1584872011112&amp;di=5cfacb6d0e1e6b1d59ac1f96c07319d8&amp;imgtype=0&amp;src=http%3A%2F%2F5b0988e595225.cdn.sohucs.com%2Fimages%2F20180912%2F6e295e5cc30f4dd89558d5572f08c07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66" y="177482"/>
            <a:ext cx="8382922" cy="470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s://timgsa.baidu.com/timg?image&amp;quality=80&amp;size=b9999_10000&amp;sec=1584872164206&amp;di=5900343906ddd7bad5d47cf7d61f809f&amp;imgtype=0&amp;src=http%3A%2F%2Fforum.xitek.com%2F200702%2F2411%2F241172%2F241172_11723964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3999344" cy="28141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https://timgsa.baidu.com/timg?image&amp;quality=80&amp;size=b9999_10000&amp;sec=1584872134890&amp;di=812e407c85f51eeed4679c45505e960e&amp;imgtype=0&amp;src=http%3A%2F%2Fimg.pconline.com.cn%2Fimages%2Fphotoblog%2F6%2F6%2F5%2F4%2F6654985%2F200912%2F5%2F1259998957643_mthu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44" y="3861048"/>
            <a:ext cx="4212468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s://timgsa.baidu.com/timg?image&amp;quality=80&amp;size=b9999_10000&amp;sec=1584872226298&amp;di=464cc447f2c78717044b744dd07a125f&amp;imgtype=0&amp;src=http%3A%2F%2Fimg.pconline.com.cn%2Fimages%2Fupload%2Fupc%2Ftx%2Fphotoblog%2F1302%2F17%2Fc8%2F18184991_18184991_13610980917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03751"/>
            <a:ext cx="1944216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https://timgsa.baidu.com/timg?image&amp;quality=80&amp;size=b9999_10000&amp;sec=1584872367114&amp;di=d1b1113b01e4bdf725b7e38fdb31df57&amp;imgtype=0&amp;src=http%3A%2F%2Fpic1.nipic.com%2F2009-02-06%2F20092682526957_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"/>
          <a:stretch>
            <a:fillRect/>
          </a:stretch>
        </p:blipFill>
        <p:spPr bwMode="auto">
          <a:xfrm>
            <a:off x="4860031" y="1700729"/>
            <a:ext cx="4111781" cy="20883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https://timgsa.baidu.com/timg?image&amp;quality=80&amp;size=b9999_10000&amp;sec=1584872435775&amp;di=5b4e1d5a6d18bcbbd9c533602681c35e&amp;imgtype=0&amp;src=http%3A%2F%2Fimg.mp.sohu.com%2Fupload%2F20180615%2F776a175fe6a845d89b30f3b1b5a45550_t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606" y="3789040"/>
            <a:ext cx="4217236" cy="2811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f.hiphotos.baidu.com/baike/pic/item/562c11dfa9ec8a13563892e5f203918fa0ecc0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276872"/>
            <a:ext cx="2771799" cy="20788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63220" y="332740"/>
            <a:ext cx="463169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 </a:t>
            </a:r>
            <a:r>
              <a:rPr lang="zh-CN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）的世界</a:t>
            </a:r>
            <a:endParaRPr lang="zh-CN" altLang="en-US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7410" name="Picture 2" descr="http://p1.img.cctvpic.com/photoworkspace/contentimg/2017/03/01/20170301093012298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512" y="1700807"/>
            <a:ext cx="2958544" cy="1962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http://pic24.nipic.com/20121022/9510812_121853154000_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7"/>
          <a:stretch>
            <a:fillRect/>
          </a:stretch>
        </p:blipFill>
        <p:spPr bwMode="auto">
          <a:xfrm>
            <a:off x="4208067" y="1052736"/>
            <a:ext cx="3041896" cy="1919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http://img5.imgtn.bdimg.com/it/u=1754206162,1476385555&amp;fm=26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AutoShape 12" descr="http://img5.imgtn.bdimg.com/it/u=1754206162,1476385555&amp;fm=26&amp;gp=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AutoShape 14" descr="http://img1.imgtn.bdimg.com/it/u=2456905109,2210330328&amp;fm=26&amp;gp=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AutoShape 18" descr="http://img1.imgtn.bdimg.com/it/u=2055551178,2109461131&amp;fm=26&amp;gp=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7428" name="Picture 20" descr="http://pic11.nipic.com/20101106/5252423_152907743000_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5"/>
          <a:stretch>
            <a:fillRect/>
          </a:stretch>
        </p:blipFill>
        <p:spPr bwMode="auto">
          <a:xfrm>
            <a:off x="6157554" y="465138"/>
            <a:ext cx="3015860" cy="21832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30" name="Picture 22" descr="http://epaper.gmw.cn/gmrb/images/2013-08/09/13/res06_attpic_brief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581128"/>
            <a:ext cx="3002022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32" name="Picture 24" descr="http://img.itc.cn/photo/jrsedBRq6K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023" y="4609526"/>
            <a:ext cx="3050502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34" name="Picture 26" descr="http://inews.gtimg.com/newsapp_bt/0/11360013240/10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792" y="4581128"/>
            <a:ext cx="2987037" cy="199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4280" y="1267793"/>
            <a:ext cx="9144000" cy="5496543"/>
            <a:chOff x="0" y="1143000"/>
            <a:chExt cx="9144000" cy="5496543"/>
          </a:xfrm>
        </p:grpSpPr>
        <p:pic>
          <p:nvPicPr>
            <p:cNvPr id="18434" name="Picture 2" descr="http://img.article.pchome.net/00/31/36/35/pic_lib/s960x639/Dream17s960x639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22"/>
            <a:stretch>
              <a:fillRect/>
            </a:stretch>
          </p:blipFill>
          <p:spPr bwMode="auto">
            <a:xfrm>
              <a:off x="0" y="1143000"/>
              <a:ext cx="9144000" cy="5496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://img.article.pchome.net/00/31/36/35/pic_lib/s960x639/Dream17s960x639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377" r="89710" b="20927"/>
            <a:stretch>
              <a:fillRect/>
            </a:stretch>
          </p:blipFill>
          <p:spPr bwMode="auto">
            <a:xfrm>
              <a:off x="66259" y="5013176"/>
              <a:ext cx="1600494" cy="360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组合 1"/>
          <p:cNvGrpSpPr/>
          <p:nvPr/>
        </p:nvGrpSpPr>
        <p:grpSpPr>
          <a:xfrm>
            <a:off x="1701033" y="367339"/>
            <a:ext cx="5832648" cy="934733"/>
            <a:chOff x="2123728" y="1997043"/>
            <a:chExt cx="5832648" cy="934733"/>
          </a:xfrm>
        </p:grpSpPr>
        <p:sp>
          <p:nvSpPr>
            <p:cNvPr id="3" name="Oval 5"/>
            <p:cNvSpPr>
              <a:spLocks noChangeArrowheads="1"/>
            </p:cNvSpPr>
            <p:nvPr/>
          </p:nvSpPr>
          <p:spPr bwMode="auto">
            <a:xfrm>
              <a:off x="2123728" y="2077974"/>
              <a:ext cx="927023" cy="853802"/>
            </a:xfrm>
            <a:prstGeom prst="ellipse">
              <a:avLst/>
            </a:prstGeom>
            <a:solidFill>
              <a:srgbClr val="FDDEC7"/>
            </a:solidFill>
            <a:ln w="2857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4000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22</a:t>
              </a:r>
              <a:endParaRPr lang="en-US" altLang="zh-CN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" name="Text Box 6"/>
            <p:cNvSpPr txBox="1">
              <a:spLocks noChangeArrowheads="1"/>
            </p:cNvSpPr>
            <p:nvPr/>
          </p:nvSpPr>
          <p:spPr bwMode="auto">
            <a:xfrm>
              <a:off x="3275856" y="1997043"/>
              <a:ext cx="468052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4800" dirty="0" smtClean="0">
                  <a:solidFill>
                    <a:srgbClr val="0066CC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我们奇妙的世界</a:t>
              </a:r>
              <a:endParaRPr lang="zh-CN" altLang="en-US" sz="4800" dirty="0">
                <a:solidFill>
                  <a:srgbClr val="0066CC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g1.gtimg.com/gd/pics/hv1/132/59/2173/1413145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8669"/>
            <a:ext cx="9144000" cy="59793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圆角矩形 3"/>
          <p:cNvSpPr/>
          <p:nvPr/>
        </p:nvSpPr>
        <p:spPr>
          <a:xfrm>
            <a:off x="179512" y="116632"/>
            <a:ext cx="1368152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自主学习</a:t>
            </a:r>
            <a:endParaRPr lang="zh-CN" altLang="en-US" sz="20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1" y="948691"/>
            <a:ext cx="9144000" cy="590931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863588" y="764704"/>
            <a:ext cx="7236804" cy="1754326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3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第一遍</a:t>
            </a:r>
            <a:r>
              <a:rPr lang="zh-CN" altLang="zh-CN" sz="3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读书</a:t>
            </a:r>
            <a:r>
              <a:rPr lang="zh-CN" altLang="zh-CN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要求：</a:t>
            </a:r>
            <a:r>
              <a:rPr lang="zh-CN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结合注音，借助课后生字表，读准字音，读通课文，难读的地方多读几遍。</a:t>
            </a:r>
            <a:endParaRPr lang="zh-CN" altLang="en-US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63588" y="2795536"/>
            <a:ext cx="7236804" cy="1754326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第二遍读书要求：</a:t>
            </a:r>
            <a:r>
              <a:rPr lang="zh-CN" altLang="zh-CN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默读</a:t>
            </a:r>
            <a:r>
              <a:rPr lang="zh-CN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课文，圈画出不理解的词语，并思考作者</a:t>
            </a:r>
            <a:r>
              <a:rPr lang="zh-CN" altLang="zh-CN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从</a:t>
            </a: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哪</a:t>
            </a:r>
            <a:r>
              <a:rPr lang="zh-CN" altLang="zh-CN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两</a:t>
            </a:r>
            <a:r>
              <a:rPr lang="zh-CN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方面写出了世界的奇妙？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up.enterdesk.com/edpic_source/9d/28/cc/9d28cc9f6d78c6fca62e44ad7cb30324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86"/>
          <a:stretch>
            <a:fillRect/>
          </a:stretch>
        </p:blipFill>
        <p:spPr bwMode="auto">
          <a:xfrm>
            <a:off x="-29208" y="4869160"/>
            <a:ext cx="9173208" cy="198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http://up.enterdesk.com/edpic_source/9d/28/cc/9d28cc9f6d78c6fca62e44ad7cb3032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53"/>
          <a:stretch>
            <a:fillRect/>
          </a:stretch>
        </p:blipFill>
        <p:spPr bwMode="auto">
          <a:xfrm>
            <a:off x="4259" y="1"/>
            <a:ext cx="9173208" cy="112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043608" y="1032046"/>
            <a:ext cx="7056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40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呈</a:t>
            </a:r>
            <a:r>
              <a:rPr lang="en-US" altLang="zh-CN" sz="40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zh-CN" sz="40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雕</a:t>
            </a:r>
            <a:r>
              <a:rPr lang="en-US" altLang="zh-CN" sz="40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zh-CN" sz="40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幻</a:t>
            </a:r>
            <a:r>
              <a:rPr lang="en-US" altLang="zh-CN" sz="40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zh-CN" sz="40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辉</a:t>
            </a:r>
            <a:r>
              <a:rPr lang="en-US" altLang="zh-CN" sz="40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zh-CN" sz="40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芒</a:t>
            </a:r>
            <a:r>
              <a:rPr lang="en-US" altLang="zh-CN" sz="40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zh-CN" sz="40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剑</a:t>
            </a:r>
            <a:r>
              <a:rPr lang="en-US" altLang="zh-CN" sz="40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zh-CN" sz="40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型</a:t>
            </a:r>
            <a:endParaRPr lang="zh-CN" altLang="en-US" sz="400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83568" y="2204864"/>
            <a:ext cx="756084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奇妙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火球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飞行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呈现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变换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夜空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群星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蜡烛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奇迹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生根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发芽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诱人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圆润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夏日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乘凉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感叹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神奇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光芒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建造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冰雪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锋利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刀剑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普通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模型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存在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无穷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79512" y="116632"/>
            <a:ext cx="1368152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识字读词</a:t>
            </a:r>
            <a:endParaRPr lang="zh-CN" altLang="en-US" sz="20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幻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1560" y="332656"/>
            <a:ext cx="2899716" cy="2880320"/>
          </a:xfrm>
          <a:prstGeom prst="rect">
            <a:avLst/>
          </a:prstGeom>
        </p:spPr>
      </p:pic>
      <p:pic>
        <p:nvPicPr>
          <p:cNvPr id="3" name="蜡.wm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76056" y="332656"/>
            <a:ext cx="2880320" cy="288032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85597" y="3573016"/>
            <a:ext cx="8136904" cy="265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44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模</a:t>
            </a:r>
            <a:r>
              <a:rPr lang="en-US" altLang="zh-CN" sz="2800" dirty="0" err="1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mó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1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法式；规范；标准：～型。～式。楷～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 2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仿效：～仿。～拟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 3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指模范：劳～。评～。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型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en-US" altLang="zh-CN" sz="2800" dirty="0" err="1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mú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模子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：铅～。铜～儿。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053896"/>
            <a:ext cx="14401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诱</a:t>
            </a:r>
            <a:endParaRPr lang="zh-CN" altLang="en-US" sz="8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83668" y="1847405"/>
            <a:ext cx="648072" cy="6448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843808" y="1484784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书写笔顺：横折折折钩，撇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2924944"/>
            <a:ext cx="14401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幻</a:t>
            </a:r>
            <a:endParaRPr lang="zh-CN" altLang="en-US" sz="8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835696" y="3140968"/>
            <a:ext cx="577010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860644" y="3158074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注意：不要多撇，部首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幺。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d78ad552-7e32-4557-8ed2-e6bd86cae0a7"/>
  <p:tag name="COMMONDATA" val="eyJoZGlkIjoiZTc2NTM2Mzk5NmMxN2E0ZTQxZTRjYTUwYzgxYTIzYWQ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518</Words>
  <Application>Microsoft Office PowerPoint</Application>
  <PresentationFormat>全屏显示(4:3)</PresentationFormat>
  <Paragraphs>93</Paragraphs>
  <Slides>15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黑体</vt:lpstr>
      <vt:lpstr>宋体</vt:lpstr>
      <vt:lpstr>Arial</vt:lpstr>
      <vt:lpstr>Calibri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test</cp:lastModifiedBy>
  <cp:revision>73</cp:revision>
  <dcterms:created xsi:type="dcterms:W3CDTF">2020-03-22T05:26:00Z</dcterms:created>
  <dcterms:modified xsi:type="dcterms:W3CDTF">2025-06-11T01:19:20Z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B4ADE8BEF4C540548F37A1E558958882</vt:lpwstr>
  </property>
  <property fmtid="{D5CDD505-2E9C-101B-9397-08002B2CF9AE}" pid="3" name="KSOProductBuildVer">
    <vt:lpwstr>2052-11.1.0.11744</vt:lpwstr>
  </property>
</Properties>
</file>