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729" r:id="rId3"/>
    <p:sldId id="768" r:id="rId4"/>
    <p:sldId id="751" r:id="rId5"/>
    <p:sldId id="795" r:id="rId6"/>
    <p:sldId id="769" r:id="rId7"/>
    <p:sldId id="713" r:id="rId8"/>
    <p:sldId id="762" r:id="rId9"/>
    <p:sldId id="745" r:id="rId10"/>
    <p:sldId id="765" r:id="rId11"/>
    <p:sldId id="764" r:id="rId12"/>
    <p:sldId id="781" r:id="rId13"/>
    <p:sldId id="761" r:id="rId14"/>
    <p:sldId id="753" r:id="rId15"/>
    <p:sldId id="759" r:id="rId16"/>
    <p:sldId id="771" r:id="rId17"/>
    <p:sldId id="772" r:id="rId18"/>
    <p:sldId id="773" r:id="rId19"/>
    <p:sldId id="774" r:id="rId20"/>
    <p:sldId id="775" r:id="rId21"/>
    <p:sldId id="776" r:id="rId22"/>
    <p:sldId id="777" r:id="rId23"/>
    <p:sldId id="778" r:id="rId24"/>
    <p:sldId id="78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66"/>
    <a:srgbClr val="FF9900"/>
    <a:srgbClr val="FFFF00"/>
    <a:srgbClr val="009900"/>
    <a:srgbClr val="99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9"/>
    <p:restoredTop sz="94660"/>
  </p:normalViewPr>
  <p:slideViewPr>
    <p:cSldViewPr snapToGrid="0" showGuides="1">
      <p:cViewPr varScale="1">
        <p:scale>
          <a:sx n="91" d="100"/>
          <a:sy n="91" d="100"/>
        </p:scale>
        <p:origin x="-765" y="-39"/>
      </p:cViewPr>
      <p:guideLst>
        <p:guide orient="horz" pos="913"/>
        <p:guide pos="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b="0" dirty="0">
                <a:ea typeface="宋体" panose="02010600030101010101" pitchFamily="2" charset="-122"/>
              </a:rPr>
              <a:t>‹#›</a:t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04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pSp>
        <p:nvGrpSpPr>
          <p:cNvPr id="3075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5" name="Freeform 9"/>
            <p:cNvSpPr/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3096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9" name="Freeform 13"/>
              <p:cNvSpPr/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0" name="Freeform 14"/>
              <p:cNvSpPr/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1" name="Freeform 15"/>
              <p:cNvSpPr/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3" name="Freeform 17"/>
              <p:cNvSpPr/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</p:grpSp>
      </p:grpSp>
      <p:grpSp>
        <p:nvGrpSpPr>
          <p:cNvPr id="3076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5" name="Freeform 19"/>
            <p:cNvSpPr/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 rot="7320404">
              <a:off x="4894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 rot="7320404">
              <a:off x="5000" y="2914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3087" name="Group 22"/>
            <p:cNvGrpSpPr/>
            <p:nvPr userDrawn="1"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69" name="Freeform 23"/>
              <p:cNvSpPr/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70" name="Freeform 24"/>
              <p:cNvSpPr/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71" name="Freeform 25"/>
              <p:cNvSpPr/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72" name="Freeform 26"/>
              <p:cNvSpPr/>
              <p:nvPr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73" name="Freeform 27"/>
              <p:cNvSpPr/>
              <p:nvPr/>
            </p:nvSpPr>
            <p:spPr bwMode="auto">
              <a:xfrm rot="7320404">
                <a:off x="5138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</p:grpSp>
      </p:grpSp>
      <p:sp>
        <p:nvSpPr>
          <p:cNvPr id="74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7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omic Sans MS" panose="030F0702030302020204" pitchFamily="66" charset="0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图片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" y="-28575"/>
            <a:ext cx="913447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/>
          <p:cNvSpPr/>
          <p:nvPr/>
        </p:nvSpPr>
        <p:spPr bwMode="auto">
          <a:xfrm rot="-3172564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4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Comic Sans MS" panose="030F0702030302020204" pitchFamily="66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sp>
        <p:nvSpPr>
          <p:cNvPr id="67592" name="Freeform 8"/>
          <p:cNvSpPr/>
          <p:nvPr/>
        </p:nvSpPr>
        <p:spPr bwMode="auto">
          <a:xfrm rot="-3172564">
            <a:off x="7865269" y="24606"/>
            <a:ext cx="1165225" cy="2097088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67593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grpSp>
        <p:nvGrpSpPr>
          <p:cNvPr id="2058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7595" name="Freeform 11"/>
            <p:cNvSpPr/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596" name="Freeform 12"/>
            <p:cNvSpPr/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597" name="Freeform 13"/>
            <p:cNvSpPr/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598" name="Freeform 14"/>
            <p:cNvSpPr/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599" name="Freeform 15"/>
            <p:cNvSpPr/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600" name="Freeform 16"/>
            <p:cNvSpPr/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601" name="Freeform 17"/>
            <p:cNvSpPr/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602" name="Freeform 18"/>
            <p:cNvSpPr/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603" name="Freeform 19"/>
            <p:cNvSpPr/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2084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7606" name="Freeform 22"/>
                <p:cNvSpPr/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07" name="Freeform 23"/>
                <p:cNvSpPr/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08" name="Freeform 24"/>
                <p:cNvSpPr/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sp>
            <p:nvSpPr>
              <p:cNvPr id="67609" name="Freeform 25"/>
              <p:cNvSpPr/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7610" name="Freeform 26"/>
              <p:cNvSpPr/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67611" name="Freeform 27"/>
              <p:cNvSpPr/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grpSp>
            <p:nvGrpSpPr>
              <p:cNvPr id="2089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7613" name="Freeform 29"/>
                <p:cNvSpPr/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4" name="Freeform 30"/>
                <p:cNvSpPr/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5" name="Freeform 31"/>
                <p:cNvSpPr/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6" name="Freeform 32"/>
                <p:cNvSpPr/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7" name="Freeform 33"/>
                <p:cNvSpPr/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8" name="Freeform 34"/>
                <p:cNvSpPr/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19" name="Freeform 35"/>
                <p:cNvSpPr/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20" name="Freeform 36"/>
                <p:cNvSpPr/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059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7622" name="Freeform 38"/>
            <p:cNvSpPr/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67623" name="Freeform 39"/>
            <p:cNvSpPr/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060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7626" name="Freeform 42"/>
              <p:cNvSpPr/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楷体_GB2312" pitchFamily="49" charset="-122"/>
                  <a:cs typeface="+mn-cs"/>
                </a:endParaRPr>
              </a:p>
            </p:txBody>
          </p:sp>
          <p:grpSp>
            <p:nvGrpSpPr>
              <p:cNvPr id="2064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7628" name="Freeform 44"/>
                <p:cNvSpPr/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29" name="Freeform 45"/>
                <p:cNvSpPr/>
                <p:nvPr/>
              </p:nvSpPr>
              <p:spPr bwMode="auto">
                <a:xfrm rot="-3172564">
                  <a:off x="5050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0" name="Freeform 46"/>
                <p:cNvSpPr/>
                <p:nvPr/>
              </p:nvSpPr>
              <p:spPr bwMode="auto">
                <a:xfrm rot="-3172564">
                  <a:off x="4860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1" name="Freeform 47"/>
                <p:cNvSpPr/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2" name="Freeform 48"/>
                <p:cNvSpPr/>
                <p:nvPr/>
              </p:nvSpPr>
              <p:spPr bwMode="auto">
                <a:xfrm rot="-3172564">
                  <a:off x="5299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3" name="Freeform 49"/>
                <p:cNvSpPr/>
                <p:nvPr/>
              </p:nvSpPr>
              <p:spPr bwMode="auto">
                <a:xfrm rot="-3172564">
                  <a:off x="5254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4" name="Freeform 50"/>
                <p:cNvSpPr/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67635" name="Freeform 51"/>
                <p:cNvSpPr/>
                <p:nvPr/>
              </p:nvSpPr>
              <p:spPr bwMode="auto">
                <a:xfrm rot="-3172564">
                  <a:off x="4950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楷体_GB2312" pitchFamily="49" charset="-122"/>
                    <a:cs typeface="+mn-cs"/>
                  </a:endParaRPr>
                </a:p>
              </p:txBody>
            </p:sp>
          </p:grpSp>
        </p:grpSp>
        <p:sp>
          <p:nvSpPr>
            <p:cNvPr id="67636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haosou.com/v?q=%E7%AC%91%E8%84%B8%E5%9B%BE%E7%89%87&amp;src=360pic_strong&amp;fromurl=http://www.nipic.com/show/3/88/5910079kde6fdf47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NUL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26700;&#38754;/&#39640;&#26223;&#28070;/&#26608;&#24681;&#35745;&#26102;&#36719;&#20214;.lnk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0841319415776105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2113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5"/>
          <p:cNvSpPr txBox="1"/>
          <p:nvPr/>
        </p:nvSpPr>
        <p:spPr>
          <a:xfrm>
            <a:off x="401638" y="477838"/>
            <a:ext cx="46053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0" dirty="0">
                <a:latin typeface="楷体_GB2312" pitchFamily="49" charset="-122"/>
              </a:rPr>
              <a:t>苏教版四年级数学   上册</a:t>
            </a:r>
          </a:p>
        </p:txBody>
      </p:sp>
      <p:sp>
        <p:nvSpPr>
          <p:cNvPr id="4100" name="WordArt 6"/>
          <p:cNvSpPr/>
          <p:nvPr/>
        </p:nvSpPr>
        <p:spPr>
          <a:xfrm>
            <a:off x="2009775" y="2139950"/>
            <a:ext cx="5335588" cy="101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楷体_GB2312" charset="0"/>
                <a:ea typeface="楷体_GB2312" charset="0"/>
              </a:rPr>
              <a:t>认识垂线</a:t>
            </a:r>
          </a:p>
        </p:txBody>
      </p:sp>
      <p:pic>
        <p:nvPicPr>
          <p:cNvPr id="4102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225"/>
            <a:ext cx="1498600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/>
          </p:cNvSpPr>
          <p:nvPr>
            <p:ph type="title"/>
          </p:nvPr>
        </p:nvSpPr>
        <p:spPr>
          <a:xfrm>
            <a:off x="395288" y="1844675"/>
            <a:ext cx="8302625" cy="1060450"/>
          </a:xfrm>
        </p:spPr>
        <p:txBody>
          <a:bodyPr vert="horz" wrap="square" lIns="91440" tIns="45720" rIns="91440" bIns="45720" anchor="b"/>
          <a:lstStyle/>
          <a:p>
            <a:pPr algn="l" eaLnBrk="1" hangingPunct="1"/>
            <a:r>
              <a:rPr lang="zh-CN" altLang="en-US" sz="4000" b="1" dirty="0">
                <a:solidFill>
                  <a:srgbClr val="001211"/>
                </a:solidFill>
              </a:rPr>
              <a:t>你能用圆形纸折出一组垂线吗？说一说你是怎么折的。</a:t>
            </a:r>
          </a:p>
        </p:txBody>
      </p:sp>
      <p:sp>
        <p:nvSpPr>
          <p:cNvPr id="12291" name="Text Box 3"/>
          <p:cNvSpPr txBox="1"/>
          <p:nvPr/>
        </p:nvSpPr>
        <p:spPr>
          <a:xfrm>
            <a:off x="500063" y="511175"/>
            <a:ext cx="3411537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600" dirty="0">
                <a:latin typeface="Arial" panose="020B0604020202020204" pitchFamily="34" charset="0"/>
              </a:rPr>
              <a:t>折一折</a:t>
            </a:r>
          </a:p>
        </p:txBody>
      </p:sp>
      <p:sp>
        <p:nvSpPr>
          <p:cNvPr id="12292" name="椭圆 5"/>
          <p:cNvSpPr/>
          <p:nvPr/>
        </p:nvSpPr>
        <p:spPr>
          <a:xfrm>
            <a:off x="2786063" y="3714750"/>
            <a:ext cx="2000250" cy="1857375"/>
          </a:xfrm>
          <a:prstGeom prst="ellipse">
            <a:avLst/>
          </a:prstGeom>
          <a:solidFill>
            <a:srgbClr val="FFFFCC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/>
          <p:nvPr/>
        </p:nvSpPr>
        <p:spPr>
          <a:xfrm flipV="1">
            <a:off x="1555750" y="3892550"/>
            <a:ext cx="5876925" cy="269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5" name="Text Box 8"/>
          <p:cNvSpPr txBox="1"/>
          <p:nvPr/>
        </p:nvSpPr>
        <p:spPr>
          <a:xfrm>
            <a:off x="4587875" y="1646238"/>
            <a:ext cx="785813" cy="76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dirty="0">
                <a:latin typeface="Arial" panose="020B0604020202020204" pitchFamily="34" charset="0"/>
              </a:rPr>
              <a:t>．</a:t>
            </a:r>
            <a:endParaRPr lang="en-US" altLang="zh-CN" sz="4400" dirty="0">
              <a:latin typeface="Arial" panose="020B0604020202020204" pitchFamily="34" charset="0"/>
            </a:endParaRPr>
          </a:p>
        </p:txBody>
      </p:sp>
      <p:sp>
        <p:nvSpPr>
          <p:cNvPr id="13316" name="Line 9"/>
          <p:cNvSpPr/>
          <p:nvPr/>
        </p:nvSpPr>
        <p:spPr>
          <a:xfrm>
            <a:off x="4767263" y="2208213"/>
            <a:ext cx="0" cy="16716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3317" name="Group 10"/>
          <p:cNvGrpSpPr/>
          <p:nvPr/>
        </p:nvGrpSpPr>
        <p:grpSpPr>
          <a:xfrm>
            <a:off x="4762500" y="3660775"/>
            <a:ext cx="204788" cy="260350"/>
            <a:chOff x="0" y="0"/>
            <a:chExt cx="129" cy="164"/>
          </a:xfrm>
        </p:grpSpPr>
        <p:sp>
          <p:nvSpPr>
            <p:cNvPr id="13326" name="Line 11"/>
            <p:cNvSpPr/>
            <p:nvPr/>
          </p:nvSpPr>
          <p:spPr>
            <a:xfrm>
              <a:off x="0" y="9"/>
              <a:ext cx="12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7" name="Line 12"/>
            <p:cNvSpPr/>
            <p:nvPr/>
          </p:nvSpPr>
          <p:spPr>
            <a:xfrm>
              <a:off x="129" y="0"/>
              <a:ext cx="0" cy="1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18" name="Line 13"/>
          <p:cNvSpPr/>
          <p:nvPr/>
        </p:nvSpPr>
        <p:spPr>
          <a:xfrm>
            <a:off x="4762500" y="2176463"/>
            <a:ext cx="1971675" cy="16970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9" name="Line 14"/>
          <p:cNvSpPr/>
          <p:nvPr/>
        </p:nvSpPr>
        <p:spPr>
          <a:xfrm flipH="1">
            <a:off x="2090738" y="2209800"/>
            <a:ext cx="2652712" cy="16859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0" name="Line 15"/>
          <p:cNvSpPr/>
          <p:nvPr/>
        </p:nvSpPr>
        <p:spPr>
          <a:xfrm>
            <a:off x="4800600" y="2243138"/>
            <a:ext cx="730250" cy="16589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1" name="Line 16"/>
          <p:cNvSpPr/>
          <p:nvPr/>
        </p:nvSpPr>
        <p:spPr>
          <a:xfrm flipH="1">
            <a:off x="3657600" y="2209800"/>
            <a:ext cx="1058863" cy="16970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2" name="Line 17"/>
          <p:cNvSpPr/>
          <p:nvPr/>
        </p:nvSpPr>
        <p:spPr>
          <a:xfrm flipH="1">
            <a:off x="4108450" y="2203450"/>
            <a:ext cx="639763" cy="1671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3" name="Text Box 18"/>
          <p:cNvSpPr txBox="1"/>
          <p:nvPr/>
        </p:nvSpPr>
        <p:spPr>
          <a:xfrm>
            <a:off x="4192588" y="1711325"/>
            <a:ext cx="70485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3324" name="Text Box 19"/>
          <p:cNvSpPr txBox="1"/>
          <p:nvPr/>
        </p:nvSpPr>
        <p:spPr>
          <a:xfrm>
            <a:off x="477838" y="373063"/>
            <a:ext cx="7956550" cy="9461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      </a:t>
            </a:r>
            <a:r>
              <a:rPr lang="zh-CN" altLang="en-US" sz="2800" dirty="0">
                <a:latin typeface="Arial" panose="020B0604020202020204" pitchFamily="34" charset="0"/>
              </a:rPr>
              <a:t>从</a:t>
            </a:r>
            <a:r>
              <a:rPr lang="en-US" altLang="zh-CN" sz="2800" dirty="0">
                <a:latin typeface="Arial" panose="020B0604020202020204" pitchFamily="34" charset="0"/>
              </a:rPr>
              <a:t>p</a:t>
            </a:r>
            <a:r>
              <a:rPr lang="zh-CN" altLang="en-US" sz="2800" dirty="0">
                <a:latin typeface="Arial" panose="020B0604020202020204" pitchFamily="34" charset="0"/>
              </a:rPr>
              <a:t>点向已知直线画线段。量一量所有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画出的线段的长度，你有什么发现？</a:t>
            </a:r>
          </a:p>
        </p:txBody>
      </p:sp>
      <p:sp>
        <p:nvSpPr>
          <p:cNvPr id="15" name="矩形 14"/>
          <p:cNvSpPr/>
          <p:nvPr/>
        </p:nvSpPr>
        <p:spPr>
          <a:xfrm>
            <a:off x="806450" y="4143375"/>
            <a:ext cx="7462838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       从直线外一点到这条直线所画的所有线段中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垂直线段</a:t>
            </a:r>
            <a:r>
              <a:rPr lang="zh-CN" altLang="en-US" dirty="0">
                <a:latin typeface="Arial" panose="020B0604020202020204" pitchFamily="34" charset="0"/>
              </a:rPr>
              <a:t>的长度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最短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9"/>
          <p:cNvSpPr txBox="1"/>
          <p:nvPr/>
        </p:nvSpPr>
        <p:spPr>
          <a:xfrm>
            <a:off x="692150" y="560388"/>
            <a:ext cx="7015163" cy="3968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8206" name="Rectangle 21"/>
          <p:cNvSpPr/>
          <p:nvPr/>
        </p:nvSpPr>
        <p:spPr>
          <a:xfrm>
            <a:off x="2082800" y="3684588"/>
            <a:ext cx="6348413" cy="2105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      从直线外一点到这条直线所画的垂直线段的长度，叫做这点到直线的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距离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14340" name="Line 21"/>
          <p:cNvSpPr/>
          <p:nvPr/>
        </p:nvSpPr>
        <p:spPr>
          <a:xfrm>
            <a:off x="2489200" y="3228975"/>
            <a:ext cx="5105400" cy="0"/>
          </a:xfrm>
          <a:prstGeom prst="line">
            <a:avLst/>
          </a:prstGeom>
          <a:ln w="254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1" name="Line 22"/>
          <p:cNvSpPr/>
          <p:nvPr/>
        </p:nvSpPr>
        <p:spPr>
          <a:xfrm>
            <a:off x="5232400" y="333375"/>
            <a:ext cx="0" cy="28956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未知"/>
          <p:cNvSpPr/>
          <p:nvPr/>
        </p:nvSpPr>
        <p:spPr>
          <a:xfrm>
            <a:off x="5232400" y="2924175"/>
            <a:ext cx="304800" cy="304800"/>
          </a:xfrm>
          <a:custGeom>
            <a:avLst/>
            <a:gdLst>
              <a:gd name="txL" fmla="*/ 0 w 192"/>
              <a:gd name="txT" fmla="*/ 0 h 192"/>
              <a:gd name="txR" fmla="*/ 192 w 192"/>
              <a:gd name="txB" fmla="*/ 192 h 192"/>
            </a:gdLst>
            <a:ahLst/>
            <a:cxnLst>
              <a:cxn ang="0">
                <a:pos x="0" y="0"/>
              </a:cxn>
              <a:cxn ang="0">
                <a:pos x="304800" y="0"/>
              </a:cxn>
              <a:cxn ang="0">
                <a:pos x="304800" y="304800"/>
              </a:cxn>
            </a:cxnLst>
            <a:rect l="txL" t="txT" r="txR" b="txB"/>
            <a:pathLst>
              <a:path w="192" h="192">
                <a:moveTo>
                  <a:pt x="0" y="0"/>
                </a:moveTo>
                <a:lnTo>
                  <a:pt x="192" y="0"/>
                </a:lnTo>
                <a:lnTo>
                  <a:pt x="192" y="19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3" name="Oval 24"/>
          <p:cNvSpPr/>
          <p:nvPr/>
        </p:nvSpPr>
        <p:spPr>
          <a:xfrm>
            <a:off x="5156200" y="180975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4" name="Text Box 25"/>
          <p:cNvSpPr txBox="1"/>
          <p:nvPr/>
        </p:nvSpPr>
        <p:spPr>
          <a:xfrm>
            <a:off x="4711700" y="28575"/>
            <a:ext cx="36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4345" name="Line 26"/>
          <p:cNvSpPr/>
          <p:nvPr/>
        </p:nvSpPr>
        <p:spPr>
          <a:xfrm>
            <a:off x="5588000" y="25717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垂线和平行线_插图_12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987" y="228600"/>
            <a:ext cx="6315075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3962400" y="1524000"/>
            <a:ext cx="4724400" cy="1749425"/>
          </a:xfrm>
          <a:prstGeom prst="rect">
            <a:avLst/>
          </a:prstGeom>
          <a:solidFill>
            <a:schemeClr val="bg1">
              <a:alpha val="69019"/>
            </a:schemeClr>
          </a:solidFill>
          <a:ln w="9525" cap="flat" cmpd="sng">
            <a:solidFill>
              <a:schemeClr val="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3366FF"/>
                </a:solidFill>
                <a:latin typeface="楷体_GB2312" pitchFamily="49" charset="-122"/>
              </a:rPr>
              <a:t>如果从</a:t>
            </a:r>
            <a:r>
              <a:rPr lang="en-US" altLang="zh-CN" dirty="0">
                <a:solidFill>
                  <a:srgbClr val="3366FF"/>
                </a:solidFill>
                <a:latin typeface="楷体_GB2312" pitchFamily="49" charset="-122"/>
              </a:rPr>
              <a:t>A</a:t>
            </a:r>
            <a:r>
              <a:rPr lang="zh-CN" altLang="en-US" dirty="0">
                <a:solidFill>
                  <a:srgbClr val="3366FF"/>
                </a:solidFill>
                <a:latin typeface="楷体_GB2312" pitchFamily="49" charset="-122"/>
              </a:rPr>
              <a:t>点横过马</a:t>
            </a:r>
          </a:p>
          <a:p>
            <a:r>
              <a:rPr lang="zh-CN" altLang="en-US" dirty="0">
                <a:solidFill>
                  <a:srgbClr val="3366FF"/>
                </a:solidFill>
                <a:latin typeface="楷体_GB2312" pitchFamily="49" charset="-122"/>
              </a:rPr>
              <a:t>路，走哪条路最近？为什么？</a:t>
            </a:r>
          </a:p>
        </p:txBody>
      </p:sp>
      <p:sp>
        <p:nvSpPr>
          <p:cNvPr id="34821" name="未知"/>
          <p:cNvSpPr/>
          <p:nvPr/>
        </p:nvSpPr>
        <p:spPr>
          <a:xfrm>
            <a:off x="1050925" y="1566863"/>
            <a:ext cx="152400" cy="185737"/>
          </a:xfrm>
          <a:custGeom>
            <a:avLst/>
            <a:gdLst>
              <a:gd name="txL" fmla="*/ 0 w 96"/>
              <a:gd name="txT" fmla="*/ 0 h 96"/>
              <a:gd name="txR" fmla="*/ 96 w 96"/>
              <a:gd name="txB" fmla="*/ 96 h 96"/>
            </a:gdLst>
            <a:ahLst/>
            <a:cxnLst>
              <a:cxn ang="0">
                <a:pos x="0" y="185737"/>
              </a:cxn>
              <a:cxn ang="0">
                <a:pos x="152400" y="185737"/>
              </a:cxn>
              <a:cxn ang="0">
                <a:pos x="152400" y="0"/>
              </a:cxn>
            </a:cxnLst>
            <a:rect l="txL" t="txT" r="txR" b="txB"/>
            <a:pathLst>
              <a:path w="96" h="96">
                <a:moveTo>
                  <a:pt x="0" y="96"/>
                </a:moveTo>
                <a:lnTo>
                  <a:pt x="96" y="96"/>
                </a:lnTo>
                <a:lnTo>
                  <a:pt x="96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3" name="Line 7"/>
          <p:cNvSpPr/>
          <p:nvPr/>
        </p:nvSpPr>
        <p:spPr>
          <a:xfrm flipV="1">
            <a:off x="1025525" y="1568450"/>
            <a:ext cx="9525" cy="2413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6" name="Line 8"/>
          <p:cNvSpPr/>
          <p:nvPr/>
        </p:nvSpPr>
        <p:spPr>
          <a:xfrm flipV="1">
            <a:off x="1023938" y="1557338"/>
            <a:ext cx="542925" cy="2459037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7" name="Line 9"/>
          <p:cNvSpPr/>
          <p:nvPr/>
        </p:nvSpPr>
        <p:spPr>
          <a:xfrm flipH="1" flipV="1">
            <a:off x="849313" y="1566863"/>
            <a:ext cx="174625" cy="2449512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68" name="Line 10"/>
          <p:cNvSpPr/>
          <p:nvPr/>
        </p:nvSpPr>
        <p:spPr>
          <a:xfrm flipV="1">
            <a:off x="1012825" y="1566863"/>
            <a:ext cx="1022350" cy="2482850"/>
          </a:xfrm>
          <a:prstGeom prst="line">
            <a:avLst/>
          </a:prstGeom>
          <a:ln w="38100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1612"/>
            <a:ext cx="9144000" cy="7059612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WordArt 3"/>
          <p:cNvSpPr/>
          <p:nvPr/>
        </p:nvSpPr>
        <p:spPr>
          <a:xfrm>
            <a:off x="896938" y="1797050"/>
            <a:ext cx="6858000" cy="2438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lstStyle/>
          <a:p>
            <a:pPr algn="ctr"/>
            <a:r>
              <a:rPr lang="zh-CN" altLang="en-US" sz="9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知识大闯关</a:t>
            </a:r>
          </a:p>
        </p:txBody>
      </p:sp>
      <p:pic>
        <p:nvPicPr>
          <p:cNvPr id="16388" name="图片 6" descr="1a5897e916672f41f69bd8655625fb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267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课件背景\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标题 1"/>
          <p:cNvSpPr/>
          <p:nvPr/>
        </p:nvSpPr>
        <p:spPr>
          <a:xfrm>
            <a:off x="762000" y="1143000"/>
            <a:ext cx="4648200" cy="7620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b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第一关：我会判</a:t>
            </a:r>
          </a:p>
        </p:txBody>
      </p:sp>
      <p:sp>
        <p:nvSpPr>
          <p:cNvPr id="17412" name="Text Box 3"/>
          <p:cNvSpPr txBox="1"/>
          <p:nvPr/>
        </p:nvSpPr>
        <p:spPr>
          <a:xfrm>
            <a:off x="685800" y="1965325"/>
            <a:ext cx="8153400" cy="338455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marL="838200" indent="-838200"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判断</a:t>
            </a:r>
            <a:r>
              <a:rPr lang="en-US" altLang="zh-CN" sz="2800" dirty="0">
                <a:latin typeface="Arial" panose="020B0604020202020204" pitchFamily="34" charset="0"/>
              </a:rPr>
              <a:t>:</a:t>
            </a:r>
            <a:endParaRPr lang="en-US" altLang="zh-CN" sz="800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endParaRPr lang="en-US" altLang="zh-CN" sz="800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endParaRPr lang="en-US" altLang="zh-CN" sz="800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1.相交的两条直线叫垂线。           （    ）</a:t>
            </a:r>
            <a:endParaRPr lang="zh-CN" altLang="en-US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2.两条直线相交，它们一定互相垂直。（    ）</a:t>
            </a:r>
          </a:p>
          <a:p>
            <a:pPr marL="838200" indent="-838200">
              <a:buFont typeface="Arial" panose="020B0604020202020204" pitchFamily="34" charset="0"/>
              <a:buNone/>
            </a:pPr>
            <a:endParaRPr lang="zh-CN" altLang="en-US" sz="2800" dirty="0">
              <a:latin typeface="Arial" panose="020B0604020202020204" pitchFamily="34" charset="0"/>
            </a:endParaRPr>
          </a:p>
          <a:p>
            <a:pPr marL="838200" indent="-838200"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3.与一条直线垂直的直线只有一条。 </a:t>
            </a:r>
            <a:r>
              <a:rPr lang="zh-CN" altLang="en-US" dirty="0">
                <a:latin typeface="Arial" panose="020B0604020202020204" pitchFamily="34" charset="0"/>
              </a:rPr>
              <a:t>（  ）</a:t>
            </a:r>
          </a:p>
        </p:txBody>
      </p:sp>
      <p:sp>
        <p:nvSpPr>
          <p:cNvPr id="18437" name="Rectangle 5"/>
          <p:cNvSpPr/>
          <p:nvPr/>
        </p:nvSpPr>
        <p:spPr>
          <a:xfrm>
            <a:off x="6342063" y="2851150"/>
            <a:ext cx="646112" cy="646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×</a:t>
            </a:r>
            <a:endParaRPr lang="zh-CN" altLang="en-US" dirty="0">
              <a:solidFill>
                <a:srgbClr val="FF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438" name="Rectangle 6"/>
          <p:cNvSpPr/>
          <p:nvPr/>
        </p:nvSpPr>
        <p:spPr>
          <a:xfrm>
            <a:off x="6961188" y="3724275"/>
            <a:ext cx="742950" cy="646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×</a:t>
            </a:r>
            <a:endParaRPr lang="zh-CN" altLang="en-US" dirty="0">
              <a:solidFill>
                <a:srgbClr val="FF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439" name="Rectangle 7"/>
          <p:cNvSpPr/>
          <p:nvPr/>
        </p:nvSpPr>
        <p:spPr>
          <a:xfrm>
            <a:off x="6781800" y="4648200"/>
            <a:ext cx="688975" cy="769938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b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</a:rPr>
              <a:t>   </a:t>
            </a:r>
            <a:endParaRPr lang="zh-CN" altLang="en-US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764338" y="4702175"/>
            <a:ext cx="646112" cy="646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b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FF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×</a:t>
            </a:r>
            <a:endParaRPr lang="zh-CN" altLang="en-US" dirty="0">
              <a:solidFill>
                <a:srgbClr val="FF00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51700" cy="1600200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sz="5400" b="1" dirty="0">
                <a:solidFill>
                  <a:srgbClr val="DE2F22"/>
                </a:solidFill>
              </a:rPr>
              <a:t>恭喜你们闯过第一关！</a:t>
            </a:r>
          </a:p>
        </p:txBody>
      </p:sp>
      <p:sp>
        <p:nvSpPr>
          <p:cNvPr id="18435" name="AutoShape 5" descr="t0103b72730a40262b2">
            <a:hlinkClick r:id="rId3"/>
          </p:cNvPr>
          <p:cNvSpPr>
            <a:spLocks noChangeAspect="1"/>
          </p:cNvSpPr>
          <p:nvPr/>
        </p:nvSpPr>
        <p:spPr>
          <a:xfrm>
            <a:off x="4535488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6" name="AutoShape 7" descr="t0103b72730a40262b2">
            <a:hlinkClick r:id="rId3"/>
          </p:cNvPr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9461" name="Picture 8" descr="t0103b72730a40262b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667000"/>
            <a:ext cx="3048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D:\课件背景\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标题 1"/>
          <p:cNvSpPr/>
          <p:nvPr/>
        </p:nvSpPr>
        <p:spPr>
          <a:xfrm>
            <a:off x="762000" y="1143000"/>
            <a:ext cx="4572000" cy="7620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b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第二关：我会填</a:t>
            </a:r>
          </a:p>
        </p:txBody>
      </p:sp>
      <p:sp>
        <p:nvSpPr>
          <p:cNvPr id="19460" name="Text Box 4"/>
          <p:cNvSpPr txBox="1"/>
          <p:nvPr/>
        </p:nvSpPr>
        <p:spPr>
          <a:xfrm>
            <a:off x="685800" y="1905000"/>
            <a:ext cx="8153400" cy="18161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钟面上（       ）时整，时针和分针互相垂直。</a:t>
            </a:r>
            <a:endParaRPr lang="en-US" altLang="x-none" sz="2800" dirty="0">
              <a:latin typeface="Arial" panose="020B0604020202020204" pitchFamily="34" charset="0"/>
            </a:endParaRPr>
          </a:p>
        </p:txBody>
      </p:sp>
      <p:sp>
        <p:nvSpPr>
          <p:cNvPr id="20488" name="Text Box 9"/>
          <p:cNvSpPr txBox="1"/>
          <p:nvPr/>
        </p:nvSpPr>
        <p:spPr>
          <a:xfrm>
            <a:off x="1649413" y="3209925"/>
            <a:ext cx="1828800" cy="519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或</a:t>
            </a:r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01847729a233f662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05000"/>
            <a:ext cx="4368800" cy="4332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b="1" dirty="0">
                <a:solidFill>
                  <a:srgbClr val="DE2F22"/>
                </a:solidFill>
              </a:rPr>
              <a:t>恭喜你们闯过第二关！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D:\课件背景\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123" name="直接连接符 3"/>
          <p:cNvCxnSpPr/>
          <p:nvPr/>
        </p:nvCxnSpPr>
        <p:spPr>
          <a:xfrm>
            <a:off x="1752600" y="762000"/>
            <a:ext cx="914400" cy="914400"/>
          </a:xfrm>
          <a:prstGeom prst="line">
            <a:avLst/>
          </a:prstGeom>
          <a:ln w="9525">
            <a:noFill/>
          </a:ln>
        </p:spPr>
      </p:cxnSp>
      <p:grpSp>
        <p:nvGrpSpPr>
          <p:cNvPr id="2" name="组合 7"/>
          <p:cNvGrpSpPr/>
          <p:nvPr/>
        </p:nvGrpSpPr>
        <p:grpSpPr>
          <a:xfrm>
            <a:off x="1371600" y="2438400"/>
            <a:ext cx="1752600" cy="2590800"/>
            <a:chOff x="0" y="0"/>
            <a:chExt cx="2438400" cy="1908175"/>
          </a:xfrm>
        </p:grpSpPr>
        <p:cxnSp>
          <p:nvCxnSpPr>
            <p:cNvPr id="5132" name="直接连接符 5"/>
            <p:cNvCxnSpPr/>
            <p:nvPr/>
          </p:nvCxnSpPr>
          <p:spPr>
            <a:xfrm>
              <a:off x="0" y="0"/>
              <a:ext cx="2438400" cy="1904459"/>
            </a:xfrm>
            <a:prstGeom prst="line">
              <a:avLst/>
            </a:prstGeom>
            <a:ln w="412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33" name="直接连接符 7"/>
            <p:cNvCxnSpPr/>
            <p:nvPr/>
          </p:nvCxnSpPr>
          <p:spPr>
            <a:xfrm flipV="1">
              <a:off x="91068" y="0"/>
              <a:ext cx="2271132" cy="1908175"/>
            </a:xfrm>
            <a:prstGeom prst="line">
              <a:avLst/>
            </a:prstGeom>
            <a:ln w="412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3" name="Group 8"/>
          <p:cNvGrpSpPr/>
          <p:nvPr/>
        </p:nvGrpSpPr>
        <p:grpSpPr>
          <a:xfrm>
            <a:off x="4419600" y="2209800"/>
            <a:ext cx="4114800" cy="3124200"/>
            <a:chOff x="0" y="0"/>
            <a:chExt cx="6480" cy="4920"/>
          </a:xfrm>
        </p:grpSpPr>
        <p:cxnSp>
          <p:nvCxnSpPr>
            <p:cNvPr id="5130" name="直接连接符 5"/>
            <p:cNvCxnSpPr/>
            <p:nvPr/>
          </p:nvCxnSpPr>
          <p:spPr>
            <a:xfrm rot="5400000">
              <a:off x="601" y="2400"/>
              <a:ext cx="4920" cy="120"/>
            </a:xfrm>
            <a:prstGeom prst="line">
              <a:avLst/>
            </a:prstGeom>
            <a:ln w="412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5131" name="直接连接符 7"/>
            <p:cNvCxnSpPr/>
            <p:nvPr/>
          </p:nvCxnSpPr>
          <p:spPr>
            <a:xfrm>
              <a:off x="0" y="2039"/>
              <a:ext cx="6480" cy="120"/>
            </a:xfrm>
            <a:prstGeom prst="line">
              <a:avLst/>
            </a:prstGeom>
            <a:ln w="412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2" name="TextBox 11"/>
          <p:cNvSpPr txBox="1"/>
          <p:nvPr/>
        </p:nvSpPr>
        <p:spPr>
          <a:xfrm>
            <a:off x="3213100" y="1331913"/>
            <a:ext cx="18827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相交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338763"/>
            <a:ext cx="89281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用两支铅笔代表两条直线，摆出相交的图形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304800" y="1600200"/>
            <a:ext cx="8229600" cy="120332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下面每个图形中哪些线段是互相垂直的？在图上标出来。</a:t>
            </a:r>
          </a:p>
        </p:txBody>
      </p:sp>
      <p:sp>
        <p:nvSpPr>
          <p:cNvPr id="21507" name="Rectangle 3"/>
          <p:cNvSpPr/>
          <p:nvPr/>
        </p:nvSpPr>
        <p:spPr>
          <a:xfrm rot="3060000">
            <a:off x="2552700" y="3541713"/>
            <a:ext cx="1325563" cy="125095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AutoShape 4"/>
          <p:cNvSpPr/>
          <p:nvPr/>
        </p:nvSpPr>
        <p:spPr>
          <a:xfrm>
            <a:off x="533400" y="3429000"/>
            <a:ext cx="1295400" cy="1600200"/>
          </a:xfrm>
          <a:prstGeom prst="flowChartProcess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AutoShape 5"/>
          <p:cNvSpPr/>
          <p:nvPr/>
        </p:nvSpPr>
        <p:spPr>
          <a:xfrm>
            <a:off x="4800600" y="3352800"/>
            <a:ext cx="1600200" cy="1524000"/>
          </a:xfrm>
          <a:prstGeom prst="rtTriangle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AutoShape 6"/>
          <p:cNvSpPr/>
          <p:nvPr/>
        </p:nvSpPr>
        <p:spPr>
          <a:xfrm>
            <a:off x="6019800" y="1143000"/>
            <a:ext cx="914400" cy="457200"/>
          </a:xfrm>
          <a:prstGeom prst="flowChartManualInpu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1511" name="Group 7"/>
          <p:cNvGrpSpPr/>
          <p:nvPr/>
        </p:nvGrpSpPr>
        <p:grpSpPr>
          <a:xfrm>
            <a:off x="6705600" y="3733800"/>
            <a:ext cx="1600200" cy="1066800"/>
            <a:chOff x="0" y="0"/>
            <a:chExt cx="2280" cy="2040"/>
          </a:xfrm>
        </p:grpSpPr>
        <p:sp>
          <p:nvSpPr>
            <p:cNvPr id="21522" name="Line 8"/>
            <p:cNvSpPr/>
            <p:nvPr/>
          </p:nvSpPr>
          <p:spPr>
            <a:xfrm flipV="1">
              <a:off x="840" y="1"/>
              <a:ext cx="1440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>
              <a:prstShdw prst="shdw13" dist="53882" dir="13499999">
                <a:srgbClr val="808080">
                  <a:alpha val="50000"/>
                </a:srgbClr>
              </a:prstShdw>
            </a:effectLst>
          </p:spPr>
        </p:sp>
        <p:sp>
          <p:nvSpPr>
            <p:cNvPr id="21523" name="Line 9"/>
            <p:cNvSpPr/>
            <p:nvPr/>
          </p:nvSpPr>
          <p:spPr>
            <a:xfrm>
              <a:off x="0" y="2040"/>
              <a:ext cx="2280" cy="1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>
              <a:prstShdw prst="shdw13" dist="53882" dir="13499999">
                <a:srgbClr val="808080">
                  <a:alpha val="50000"/>
                </a:srgbClr>
              </a:prstShdw>
            </a:effectLst>
          </p:spPr>
        </p:sp>
        <p:sp>
          <p:nvSpPr>
            <p:cNvPr id="21524" name="Line 10"/>
            <p:cNvSpPr/>
            <p:nvPr/>
          </p:nvSpPr>
          <p:spPr>
            <a:xfrm flipH="1">
              <a:off x="0" y="0"/>
              <a:ext cx="840" cy="204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>
              <a:prstShdw prst="shdw13" dist="53882" dir="13499999">
                <a:srgbClr val="808080">
                  <a:alpha val="50000"/>
                </a:srgbClr>
              </a:prstShdw>
            </a:effectLst>
          </p:spPr>
        </p:sp>
        <p:sp>
          <p:nvSpPr>
            <p:cNvPr id="21525" name="Line 11"/>
            <p:cNvSpPr/>
            <p:nvPr/>
          </p:nvSpPr>
          <p:spPr>
            <a:xfrm>
              <a:off x="2280" y="0"/>
              <a:ext cx="1" cy="204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>
              <a:prstShdw prst="shdw13" dist="53882" dir="13499999">
                <a:srgbClr val="808080">
                  <a:alpha val="50000"/>
                </a:srgbClr>
              </a:prstShdw>
            </a:effectLst>
          </p:spPr>
        </p:sp>
      </p:grpSp>
      <p:sp>
        <p:nvSpPr>
          <p:cNvPr id="21512" name="标题 1"/>
          <p:cNvSpPr/>
          <p:nvPr/>
        </p:nvSpPr>
        <p:spPr>
          <a:xfrm>
            <a:off x="304800" y="533400"/>
            <a:ext cx="4724400" cy="8382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b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第三关：我会找</a:t>
            </a:r>
          </a:p>
        </p:txBody>
      </p:sp>
      <p:sp>
        <p:nvSpPr>
          <p:cNvPr id="22541" name="Line 13"/>
          <p:cNvSpPr/>
          <p:nvPr/>
        </p:nvSpPr>
        <p:spPr>
          <a:xfrm flipH="1">
            <a:off x="533400" y="3417888"/>
            <a:ext cx="0" cy="16002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2" name="Line 14"/>
          <p:cNvSpPr/>
          <p:nvPr/>
        </p:nvSpPr>
        <p:spPr>
          <a:xfrm flipH="1" flipV="1">
            <a:off x="533400" y="3429000"/>
            <a:ext cx="129540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3" name="Line 15"/>
          <p:cNvSpPr/>
          <p:nvPr/>
        </p:nvSpPr>
        <p:spPr>
          <a:xfrm>
            <a:off x="3276600" y="3276600"/>
            <a:ext cx="838200" cy="9906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4" name="Line 16"/>
          <p:cNvSpPr/>
          <p:nvPr/>
        </p:nvSpPr>
        <p:spPr>
          <a:xfrm flipH="1">
            <a:off x="4800600" y="3352800"/>
            <a:ext cx="0" cy="15240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5" name="Line 17"/>
          <p:cNvSpPr/>
          <p:nvPr/>
        </p:nvSpPr>
        <p:spPr>
          <a:xfrm flipH="1" flipV="1">
            <a:off x="4800600" y="4876800"/>
            <a:ext cx="160020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6" name="Line 18"/>
          <p:cNvSpPr/>
          <p:nvPr/>
        </p:nvSpPr>
        <p:spPr>
          <a:xfrm>
            <a:off x="7315200" y="3733800"/>
            <a:ext cx="99060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7" name="Line 19"/>
          <p:cNvSpPr/>
          <p:nvPr/>
        </p:nvSpPr>
        <p:spPr>
          <a:xfrm flipH="1">
            <a:off x="8305800" y="3733800"/>
            <a:ext cx="0" cy="10668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8" name="Line 20"/>
          <p:cNvSpPr/>
          <p:nvPr/>
        </p:nvSpPr>
        <p:spPr>
          <a:xfrm flipV="1">
            <a:off x="6705600" y="4800600"/>
            <a:ext cx="1600200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  <p:sp>
        <p:nvSpPr>
          <p:cNvPr id="22549" name="Line 21"/>
          <p:cNvSpPr/>
          <p:nvPr/>
        </p:nvSpPr>
        <p:spPr>
          <a:xfrm flipH="1">
            <a:off x="2286000" y="3276600"/>
            <a:ext cx="990600" cy="762000"/>
          </a:xfrm>
          <a:prstGeom prst="line">
            <a:avLst/>
          </a:prstGeom>
          <a:ln w="285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01b67405f7961afb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470400" cy="352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5"/>
          <p:cNvSpPr>
            <a:spLocks noGrp="1"/>
          </p:cNvSpPr>
          <p:nvPr>
            <p:ph type="title"/>
          </p:nvPr>
        </p:nvSpPr>
        <p:spPr>
          <a:xfrm>
            <a:off x="838200" y="685800"/>
            <a:ext cx="7251700" cy="914400"/>
          </a:xfrm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b="1" dirty="0">
                <a:solidFill>
                  <a:srgbClr val="DE2F22"/>
                </a:solidFill>
              </a:rPr>
              <a:t>恭喜你们通过第三关！</a:t>
            </a:r>
            <a:endParaRPr lang="zh-CN" altLang="en-US" b="1" dirty="0"/>
          </a:p>
        </p:txBody>
      </p:sp>
      <p:sp>
        <p:nvSpPr>
          <p:cNvPr id="22532" name="WordArt 7"/>
          <p:cNvSpPr>
            <a:spLocks noTextEdit="1"/>
          </p:cNvSpPr>
          <p:nvPr/>
        </p:nvSpPr>
        <p:spPr>
          <a:xfrm>
            <a:off x="3733800" y="2438400"/>
            <a:ext cx="4648200" cy="2705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rmalizeH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你们还敢挑战吗？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:\课件背景\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-173037"/>
            <a:ext cx="9132887" cy="685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2362200"/>
            <a:ext cx="76676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标题 1"/>
          <p:cNvSpPr/>
          <p:nvPr/>
        </p:nvSpPr>
        <p:spPr>
          <a:xfrm>
            <a:off x="762000" y="1066800"/>
            <a:ext cx="4724400" cy="8382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b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chemeClr val="bg2"/>
                </a:solidFill>
                <a:latin typeface="Arial" panose="020B0604020202020204" pitchFamily="34" charset="0"/>
              </a:rPr>
              <a:t>第四关：我会量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课件背景\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381000"/>
            <a:ext cx="9139237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WordArt 5">
            <a:hlinkClick r:id="rId3"/>
          </p:cNvPr>
          <p:cNvSpPr/>
          <p:nvPr/>
        </p:nvSpPr>
        <p:spPr>
          <a:xfrm>
            <a:off x="1371600" y="2286000"/>
            <a:ext cx="708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524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66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你有什么收获和体会？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/>
          </p:cNvPicPr>
          <p:nvPr>
            <p:ph type="body"/>
          </p:nvPr>
        </p:nvPicPr>
        <p:blipFill>
          <a:blip r:embed="rId2"/>
          <a:srcRect/>
          <a:stretch>
            <a:fillRect/>
          </a:stretch>
        </p:blipFill>
        <p:spPr>
          <a:xfrm>
            <a:off x="331788" y="854075"/>
            <a:ext cx="2455862" cy="2370138"/>
          </a:xfrm>
        </p:spPr>
      </p:pic>
      <p:pic>
        <p:nvPicPr>
          <p:cNvPr id="614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788" y="833438"/>
            <a:ext cx="2579687" cy="2644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7"/>
          <p:cNvGrpSpPr/>
          <p:nvPr/>
        </p:nvGrpSpPr>
        <p:grpSpPr>
          <a:xfrm>
            <a:off x="2024063" y="2005013"/>
            <a:ext cx="282575" cy="985837"/>
            <a:chOff x="1275" y="1263"/>
            <a:chExt cx="178" cy="621"/>
          </a:xfrm>
        </p:grpSpPr>
        <p:sp>
          <p:nvSpPr>
            <p:cNvPr id="6156" name="Line 7"/>
            <p:cNvSpPr/>
            <p:nvPr/>
          </p:nvSpPr>
          <p:spPr>
            <a:xfrm flipH="1">
              <a:off x="1275" y="1300"/>
              <a:ext cx="140" cy="58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7" name="Line 8"/>
            <p:cNvSpPr/>
            <p:nvPr/>
          </p:nvSpPr>
          <p:spPr>
            <a:xfrm flipH="1" flipV="1">
              <a:off x="1280" y="1263"/>
              <a:ext cx="173" cy="585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8"/>
          <p:cNvGrpSpPr/>
          <p:nvPr/>
        </p:nvGrpSpPr>
        <p:grpSpPr>
          <a:xfrm>
            <a:off x="3746500" y="1420813"/>
            <a:ext cx="1176338" cy="1239837"/>
            <a:chOff x="2502" y="2541"/>
            <a:chExt cx="741" cy="781"/>
          </a:xfrm>
        </p:grpSpPr>
        <p:sp>
          <p:nvSpPr>
            <p:cNvPr id="6154" name="Line 17"/>
            <p:cNvSpPr/>
            <p:nvPr/>
          </p:nvSpPr>
          <p:spPr>
            <a:xfrm flipH="1">
              <a:off x="2502" y="2691"/>
              <a:ext cx="741" cy="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Line 18"/>
            <p:cNvSpPr/>
            <p:nvPr/>
          </p:nvSpPr>
          <p:spPr>
            <a:xfrm flipH="1">
              <a:off x="2811" y="2541"/>
              <a:ext cx="1" cy="78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615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1238250"/>
            <a:ext cx="2740025" cy="2066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19"/>
          <p:cNvGrpSpPr/>
          <p:nvPr/>
        </p:nvGrpSpPr>
        <p:grpSpPr>
          <a:xfrm>
            <a:off x="5761038" y="1436688"/>
            <a:ext cx="1481137" cy="1601787"/>
            <a:chOff x="5491536" y="3453374"/>
            <a:chExt cx="1481137" cy="1602907"/>
          </a:xfrm>
        </p:grpSpPr>
        <p:sp>
          <p:nvSpPr>
            <p:cNvPr id="6152" name="Line 12"/>
            <p:cNvSpPr/>
            <p:nvPr/>
          </p:nvSpPr>
          <p:spPr>
            <a:xfrm>
              <a:off x="5491536" y="3575144"/>
              <a:ext cx="1481137" cy="1481137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3" name="Line 11"/>
            <p:cNvSpPr/>
            <p:nvPr/>
          </p:nvSpPr>
          <p:spPr>
            <a:xfrm flipH="1">
              <a:off x="5518430" y="3453374"/>
              <a:ext cx="1292225" cy="1392237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0.07101 L -0.06806 0.322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9993 L -0.00903 0.398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3264 L -0.0066 0.36018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endParaRPr lang="zh-CN" altLang="en-US" dirty="0"/>
          </a:p>
        </p:txBody>
      </p:sp>
      <p:pic>
        <p:nvPicPr>
          <p:cNvPr id="8194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300" y="1828800"/>
            <a:ext cx="7708900" cy="4251325"/>
          </a:xfrm>
        </p:spPr>
      </p:pic>
      <p:grpSp>
        <p:nvGrpSpPr>
          <p:cNvPr id="2" name="Group 4"/>
          <p:cNvGrpSpPr/>
          <p:nvPr/>
        </p:nvGrpSpPr>
        <p:grpSpPr>
          <a:xfrm>
            <a:off x="714375" y="2143125"/>
            <a:ext cx="1800225" cy="981075"/>
            <a:chOff x="1325" y="1246"/>
            <a:chExt cx="1080" cy="436"/>
          </a:xfrm>
        </p:grpSpPr>
        <p:sp>
          <p:nvSpPr>
            <p:cNvPr id="8196" name="AutoShape 5"/>
            <p:cNvSpPr/>
            <p:nvPr/>
          </p:nvSpPr>
          <p:spPr>
            <a:xfrm rot="-5400000">
              <a:off x="1647" y="924"/>
              <a:ext cx="436" cy="1080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7" name="AutoShape 6"/>
            <p:cNvSpPr/>
            <p:nvPr/>
          </p:nvSpPr>
          <p:spPr>
            <a:xfrm rot="-5400000">
              <a:off x="2011" y="1308"/>
              <a:ext cx="140" cy="36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 rot="2346076">
            <a:off x="5715000" y="2205038"/>
            <a:ext cx="1800225" cy="981075"/>
            <a:chOff x="1325" y="1246"/>
            <a:chExt cx="1080" cy="436"/>
          </a:xfrm>
        </p:grpSpPr>
        <p:sp>
          <p:nvSpPr>
            <p:cNvPr id="8199" name="AutoShape 8"/>
            <p:cNvSpPr/>
            <p:nvPr/>
          </p:nvSpPr>
          <p:spPr>
            <a:xfrm rot="-5400000">
              <a:off x="1647" y="924"/>
              <a:ext cx="436" cy="1080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0" name="AutoShape 9"/>
            <p:cNvSpPr/>
            <p:nvPr/>
          </p:nvSpPr>
          <p:spPr>
            <a:xfrm rot="-5400000">
              <a:off x="2011" y="1308"/>
              <a:ext cx="140" cy="36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4931 L 0.00677 0.1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4862 L 0.02465 0.108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2667000" y="250825"/>
            <a:ext cx="6248400" cy="249237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tIns="154800" bIns="288000" anchor="b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152400" y="381000"/>
            <a:ext cx="2362200" cy="23622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81400"/>
            <a:ext cx="8404225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14"/>
          <p:cNvSpPr txBox="1"/>
          <p:nvPr/>
        </p:nvSpPr>
        <p:spPr>
          <a:xfrm>
            <a:off x="0" y="28194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比较这三组相交的直线，你有什么发现？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他们有什么共同之处和不同之处？</a:t>
            </a:r>
            <a:r>
              <a:rPr lang="zh-CN" altLang="en-US" sz="2800" dirty="0">
                <a:latin typeface="Arial" panose="020B0604020202020204" pitchFamily="34" charset="0"/>
              </a:rPr>
              <a:t>（小组讨论交流）</a:t>
            </a:r>
          </a:p>
        </p:txBody>
      </p:sp>
      <p:grpSp>
        <p:nvGrpSpPr>
          <p:cNvPr id="7174" name="Group 21"/>
          <p:cNvGrpSpPr/>
          <p:nvPr/>
        </p:nvGrpSpPr>
        <p:grpSpPr>
          <a:xfrm>
            <a:off x="1219200" y="914400"/>
            <a:ext cx="6096000" cy="1676400"/>
            <a:chOff x="0" y="0"/>
            <a:chExt cx="9858" cy="2760"/>
          </a:xfrm>
        </p:grpSpPr>
        <p:grpSp>
          <p:nvGrpSpPr>
            <p:cNvPr id="7179" name="Group 11"/>
            <p:cNvGrpSpPr/>
            <p:nvPr/>
          </p:nvGrpSpPr>
          <p:grpSpPr>
            <a:xfrm>
              <a:off x="7458" y="240"/>
              <a:ext cx="2400" cy="2520"/>
              <a:chOff x="0" y="0"/>
              <a:chExt cx="960" cy="1008"/>
            </a:xfrm>
          </p:grpSpPr>
          <p:sp>
            <p:nvSpPr>
              <p:cNvPr id="7186" name="Line 12"/>
              <p:cNvSpPr/>
              <p:nvPr/>
            </p:nvSpPr>
            <p:spPr>
              <a:xfrm flipH="1">
                <a:off x="0" y="0"/>
                <a:ext cx="864" cy="864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7" name="Line 13"/>
              <p:cNvSpPr/>
              <p:nvPr/>
            </p:nvSpPr>
            <p:spPr>
              <a:xfrm>
                <a:off x="48" y="96"/>
                <a:ext cx="912" cy="912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180" name="Group 25"/>
            <p:cNvGrpSpPr/>
            <p:nvPr/>
          </p:nvGrpSpPr>
          <p:grpSpPr>
            <a:xfrm>
              <a:off x="0" y="480"/>
              <a:ext cx="940" cy="2160"/>
              <a:chOff x="0" y="0"/>
              <a:chExt cx="940" cy="2160"/>
            </a:xfrm>
          </p:grpSpPr>
          <p:sp>
            <p:nvSpPr>
              <p:cNvPr id="7184" name="Line 15"/>
              <p:cNvSpPr/>
              <p:nvPr/>
            </p:nvSpPr>
            <p:spPr>
              <a:xfrm>
                <a:off x="120" y="0"/>
                <a:ext cx="820" cy="2160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</p:spPr>
          </p:sp>
          <p:sp>
            <p:nvSpPr>
              <p:cNvPr id="7185" name="Line 16"/>
              <p:cNvSpPr/>
              <p:nvPr/>
            </p:nvSpPr>
            <p:spPr>
              <a:xfrm flipV="1">
                <a:off x="0" y="120"/>
                <a:ext cx="840" cy="2040"/>
              </a:xfrm>
              <a:prstGeom prst="line">
                <a:avLst/>
              </a:prstGeom>
              <a:ln w="5715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effectLst>
                <a:prstShdw prst="shdw13" dist="53882" dir="13499999">
                  <a:schemeClr val="bg2">
                    <a:alpha val="50000"/>
                  </a:schemeClr>
                </a:prstShdw>
              </a:effectLst>
            </p:spPr>
          </p:sp>
        </p:grpSp>
        <p:grpSp>
          <p:nvGrpSpPr>
            <p:cNvPr id="7181" name="Group 8"/>
            <p:cNvGrpSpPr/>
            <p:nvPr/>
          </p:nvGrpSpPr>
          <p:grpSpPr>
            <a:xfrm>
              <a:off x="2400" y="0"/>
              <a:ext cx="3133" cy="2760"/>
              <a:chOff x="0" y="0"/>
              <a:chExt cx="1440" cy="1104"/>
            </a:xfrm>
          </p:grpSpPr>
          <p:sp>
            <p:nvSpPr>
              <p:cNvPr id="7182" name="Line 9"/>
              <p:cNvSpPr/>
              <p:nvPr/>
            </p:nvSpPr>
            <p:spPr>
              <a:xfrm>
                <a:off x="0" y="549"/>
                <a:ext cx="1440" cy="0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83" name="Line 10"/>
              <p:cNvSpPr/>
              <p:nvPr/>
            </p:nvSpPr>
            <p:spPr>
              <a:xfrm>
                <a:off x="720" y="0"/>
                <a:ext cx="0" cy="1104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7175" name="Text Box 31"/>
          <p:cNvSpPr txBox="1"/>
          <p:nvPr/>
        </p:nvSpPr>
        <p:spPr>
          <a:xfrm>
            <a:off x="2971800" y="976313"/>
            <a:ext cx="5029200" cy="1766887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3" name="标题 1"/>
          <p:cNvSpPr/>
          <p:nvPr/>
        </p:nvSpPr>
        <p:spPr>
          <a:xfrm>
            <a:off x="0" y="5410200"/>
            <a:ext cx="8534400" cy="12954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b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EDF9A5"/>
                </a:solidFill>
                <a:latin typeface="Arial" panose="020B0604020202020204" pitchFamily="34" charset="0"/>
              </a:rPr>
              <a:t>    根据你们的发现,可以把它们分成几类</a:t>
            </a:r>
            <a:r>
              <a:rPr lang="en-US" altLang="zh-CN" dirty="0">
                <a:solidFill>
                  <a:srgbClr val="EDF9A5"/>
                </a:solidFill>
                <a:latin typeface="Arial" panose="020B0604020202020204" pitchFamily="34" charset="0"/>
              </a:rPr>
              <a:t>?</a:t>
            </a:r>
            <a:r>
              <a:rPr lang="zh-CN" altLang="en-US" dirty="0">
                <a:solidFill>
                  <a:srgbClr val="EDF9A5"/>
                </a:solidFill>
                <a:latin typeface="Arial" panose="020B0604020202020204" pitchFamily="34" charset="0"/>
              </a:rPr>
              <a:t>   （小组交流分法）</a:t>
            </a:r>
            <a:endParaRPr lang="en-US" altLang="x-none" dirty="0">
              <a:solidFill>
                <a:srgbClr val="EDF9A5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Text Box 18"/>
          <p:cNvSpPr txBox="1"/>
          <p:nvPr/>
        </p:nvSpPr>
        <p:spPr>
          <a:xfrm>
            <a:off x="0" y="457200"/>
            <a:ext cx="2438400" cy="519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两条直线相交</a:t>
            </a:r>
          </a:p>
        </p:txBody>
      </p:sp>
      <p:sp>
        <p:nvSpPr>
          <p:cNvPr id="9235" name="Text Box 19"/>
          <p:cNvSpPr txBox="1"/>
          <p:nvPr/>
        </p:nvSpPr>
        <p:spPr>
          <a:xfrm>
            <a:off x="2743200" y="381000"/>
            <a:ext cx="5791200" cy="519113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两条直线相交成直角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ldLvl="0" animBg="1"/>
      <p:bldP spid="9233" grpId="0" bldLvl="0" animBg="1"/>
      <p:bldP spid="9234" grpId="0"/>
      <p:bldP spid="92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/>
          <p:nvPr/>
        </p:nvSpPr>
        <p:spPr>
          <a:xfrm flipH="1">
            <a:off x="2705100" y="1228725"/>
            <a:ext cx="28575" cy="20034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1" name="Line 3"/>
          <p:cNvSpPr/>
          <p:nvPr/>
        </p:nvSpPr>
        <p:spPr>
          <a:xfrm>
            <a:off x="1382713" y="1984375"/>
            <a:ext cx="262731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4"/>
          <p:cNvGrpSpPr/>
          <p:nvPr/>
        </p:nvGrpSpPr>
        <p:grpSpPr>
          <a:xfrm>
            <a:off x="2744788" y="1738313"/>
            <a:ext cx="204787" cy="260350"/>
            <a:chOff x="0" y="0"/>
            <a:chExt cx="129" cy="164"/>
          </a:xfrm>
        </p:grpSpPr>
        <p:sp>
          <p:nvSpPr>
            <p:cNvPr id="8214" name="Line 5"/>
            <p:cNvSpPr/>
            <p:nvPr/>
          </p:nvSpPr>
          <p:spPr>
            <a:xfrm>
              <a:off x="0" y="9"/>
              <a:ext cx="129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5" name="Line 6"/>
            <p:cNvSpPr/>
            <p:nvPr/>
          </p:nvSpPr>
          <p:spPr>
            <a:xfrm>
              <a:off x="129" y="0"/>
              <a:ext cx="0" cy="16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175" name="Line 7"/>
          <p:cNvSpPr/>
          <p:nvPr/>
        </p:nvSpPr>
        <p:spPr>
          <a:xfrm rot="-2987567">
            <a:off x="5445125" y="1863725"/>
            <a:ext cx="2722563" cy="206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6" name="Line 8"/>
          <p:cNvSpPr/>
          <p:nvPr/>
        </p:nvSpPr>
        <p:spPr>
          <a:xfrm rot="-2987567">
            <a:off x="6783388" y="1049338"/>
            <a:ext cx="19050" cy="26543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9"/>
          <p:cNvGrpSpPr/>
          <p:nvPr/>
        </p:nvGrpSpPr>
        <p:grpSpPr>
          <a:xfrm>
            <a:off x="6519863" y="1960563"/>
            <a:ext cx="158750" cy="144462"/>
            <a:chOff x="0" y="0"/>
            <a:chExt cx="100" cy="91"/>
          </a:xfrm>
        </p:grpSpPr>
        <p:sp>
          <p:nvSpPr>
            <p:cNvPr id="8212" name="Line 10"/>
            <p:cNvSpPr/>
            <p:nvPr/>
          </p:nvSpPr>
          <p:spPr>
            <a:xfrm rot="-2987567">
              <a:off x="-45" y="45"/>
              <a:ext cx="91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3" name="Line 11"/>
            <p:cNvSpPr/>
            <p:nvPr/>
          </p:nvSpPr>
          <p:spPr>
            <a:xfrm rot="2412433">
              <a:off x="9" y="35"/>
              <a:ext cx="91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7180" name="Picture 12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88" y="2070100"/>
            <a:ext cx="255587" cy="25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Text Box 13"/>
          <p:cNvSpPr txBox="1"/>
          <p:nvPr/>
        </p:nvSpPr>
        <p:spPr>
          <a:xfrm>
            <a:off x="6351588" y="2366963"/>
            <a:ext cx="4159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仿宋_GB2312" pitchFamily="49" charset="-122"/>
              </a:rPr>
              <a:t>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仿宋_GB2312" pitchFamily="49" charset="-122"/>
              </a:rPr>
              <a:t>足</a:t>
            </a:r>
          </a:p>
        </p:txBody>
      </p:sp>
      <p:sp>
        <p:nvSpPr>
          <p:cNvPr id="7182" name="Text Box 14"/>
          <p:cNvSpPr txBox="1"/>
          <p:nvPr/>
        </p:nvSpPr>
        <p:spPr>
          <a:xfrm>
            <a:off x="436563" y="3756025"/>
            <a:ext cx="8399462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两条直线相交成</a:t>
            </a: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仿宋_GB2312" pitchFamily="49" charset="-122"/>
              </a:rPr>
              <a:t>直角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时，这两条直线叫做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互相垂直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</p:txBody>
      </p:sp>
      <p:sp>
        <p:nvSpPr>
          <p:cNvPr id="7183" name="Text Box 15"/>
          <p:cNvSpPr txBox="1"/>
          <p:nvPr/>
        </p:nvSpPr>
        <p:spPr>
          <a:xfrm>
            <a:off x="560388" y="4329113"/>
            <a:ext cx="625633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其中一条直线叫做另一条直线的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垂线</a:t>
            </a:r>
            <a:r>
              <a:rPr lang="zh-CN" altLang="en-US" sz="2800" dirty="0">
                <a:latin typeface="Times New Roman" panose="02020603050405020304" pitchFamily="18" charset="0"/>
                <a:ea typeface="仿宋_GB2312" pitchFamily="49" charset="-122"/>
              </a:rPr>
              <a:t>。</a:t>
            </a:r>
          </a:p>
        </p:txBody>
      </p:sp>
      <p:sp>
        <p:nvSpPr>
          <p:cNvPr id="7184" name="Rectangle 16"/>
          <p:cNvSpPr/>
          <p:nvPr/>
        </p:nvSpPr>
        <p:spPr>
          <a:xfrm>
            <a:off x="622300" y="4910138"/>
            <a:ext cx="4467225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这两条直线的交点叫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垂足</a:t>
            </a:r>
            <a:r>
              <a:rPr lang="zh-CN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7185" name="Picture 17" descr="bul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5" y="1893888"/>
            <a:ext cx="217488" cy="21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6" name="Text Box 18"/>
          <p:cNvSpPr txBox="1"/>
          <p:nvPr/>
        </p:nvSpPr>
        <p:spPr>
          <a:xfrm>
            <a:off x="2184400" y="2044700"/>
            <a:ext cx="4159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仿宋_GB2312" pitchFamily="49" charset="-122"/>
              </a:rPr>
              <a:t>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仿宋_GB2312" pitchFamily="49" charset="-122"/>
              </a:rPr>
              <a:t>足</a:t>
            </a:r>
          </a:p>
        </p:txBody>
      </p:sp>
      <p:sp>
        <p:nvSpPr>
          <p:cNvPr id="8207" name="Text Box 19"/>
          <p:cNvSpPr txBox="1"/>
          <p:nvPr/>
        </p:nvSpPr>
        <p:spPr>
          <a:xfrm>
            <a:off x="84138" y="58738"/>
            <a:ext cx="1800225" cy="52070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认识垂线</a:t>
            </a:r>
          </a:p>
        </p:txBody>
      </p:sp>
      <p:sp>
        <p:nvSpPr>
          <p:cNvPr id="24" name="矩形 23"/>
          <p:cNvSpPr/>
          <p:nvPr/>
        </p:nvSpPr>
        <p:spPr>
          <a:xfrm>
            <a:off x="666750" y="1504950"/>
            <a:ext cx="44132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5" name="Text Box 21"/>
          <p:cNvSpPr txBox="1"/>
          <p:nvPr/>
        </p:nvSpPr>
        <p:spPr>
          <a:xfrm>
            <a:off x="2532063" y="650875"/>
            <a:ext cx="4206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7" name="矩形 26"/>
          <p:cNvSpPr/>
          <p:nvPr/>
        </p:nvSpPr>
        <p:spPr>
          <a:xfrm>
            <a:off x="5359400" y="2849563"/>
            <a:ext cx="44132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" name="矩形 27"/>
          <p:cNvSpPr/>
          <p:nvPr/>
        </p:nvSpPr>
        <p:spPr>
          <a:xfrm>
            <a:off x="5265738" y="1035050"/>
            <a:ext cx="4667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bldLvl="0"/>
      <p:bldP spid="7182" grpId="0" bldLvl="0"/>
      <p:bldP spid="7183" grpId="0" bldLvl="0"/>
      <p:bldP spid="7184" grpId="0" bldLvl="0"/>
      <p:bldP spid="7186" grpId="0" bldLvl="0"/>
      <p:bldP spid="24" grpId="0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6"/>
          <p:cNvSpPr/>
          <p:nvPr/>
        </p:nvSpPr>
        <p:spPr>
          <a:xfrm>
            <a:off x="952500" y="3357563"/>
            <a:ext cx="131921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9" name="Line 7"/>
          <p:cNvSpPr/>
          <p:nvPr/>
        </p:nvSpPr>
        <p:spPr>
          <a:xfrm flipH="1">
            <a:off x="1433513" y="2778125"/>
            <a:ext cx="12700" cy="15811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Line 8"/>
          <p:cNvSpPr/>
          <p:nvPr/>
        </p:nvSpPr>
        <p:spPr>
          <a:xfrm flipV="1">
            <a:off x="2743200" y="2927350"/>
            <a:ext cx="1292225" cy="5619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1" name="Line 9"/>
          <p:cNvSpPr/>
          <p:nvPr/>
        </p:nvSpPr>
        <p:spPr>
          <a:xfrm>
            <a:off x="2828925" y="2973388"/>
            <a:ext cx="1227138" cy="5476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2" name="Line 10"/>
          <p:cNvSpPr/>
          <p:nvPr/>
        </p:nvSpPr>
        <p:spPr>
          <a:xfrm flipV="1">
            <a:off x="5173663" y="2967038"/>
            <a:ext cx="379412" cy="12922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3" name="Line 11"/>
          <p:cNvSpPr/>
          <p:nvPr/>
        </p:nvSpPr>
        <p:spPr>
          <a:xfrm>
            <a:off x="5102225" y="3130550"/>
            <a:ext cx="1319213" cy="3270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4" name="Line 12"/>
          <p:cNvSpPr/>
          <p:nvPr/>
        </p:nvSpPr>
        <p:spPr>
          <a:xfrm>
            <a:off x="7108825" y="2928938"/>
            <a:ext cx="874713" cy="1017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5" name="Line 13"/>
          <p:cNvSpPr/>
          <p:nvPr/>
        </p:nvSpPr>
        <p:spPr>
          <a:xfrm flipV="1">
            <a:off x="6970713" y="2725738"/>
            <a:ext cx="1084262" cy="9017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6" name="Text Box 14"/>
          <p:cNvSpPr txBox="1"/>
          <p:nvPr/>
        </p:nvSpPr>
        <p:spPr>
          <a:xfrm>
            <a:off x="0" y="1214438"/>
            <a:ext cx="8477250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下面哪几组的两条直线互相垂直？</a:t>
            </a:r>
          </a:p>
        </p:txBody>
      </p:sp>
      <p:grpSp>
        <p:nvGrpSpPr>
          <p:cNvPr id="2" name="Group 5"/>
          <p:cNvGrpSpPr/>
          <p:nvPr/>
        </p:nvGrpSpPr>
        <p:grpSpPr>
          <a:xfrm rot="-9912810" flipH="1">
            <a:off x="5210175" y="3330575"/>
            <a:ext cx="927100" cy="1941513"/>
            <a:chOff x="0" y="0"/>
            <a:chExt cx="1200" cy="1872"/>
          </a:xfrm>
        </p:grpSpPr>
        <p:sp>
          <p:nvSpPr>
            <p:cNvPr id="9235" name="AutoShape 6"/>
            <p:cNvSpPr/>
            <p:nvPr/>
          </p:nvSpPr>
          <p:spPr>
            <a:xfrm>
              <a:off x="0" y="0"/>
              <a:ext cx="1200" cy="1872"/>
            </a:xfrm>
            <a:prstGeom prst="rtTriangl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6" name="Oval 7"/>
            <p:cNvSpPr/>
            <p:nvPr/>
          </p:nvSpPr>
          <p:spPr>
            <a:xfrm>
              <a:off x="180" y="1200"/>
              <a:ext cx="432" cy="432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 rot="3119441" flipH="1">
            <a:off x="7397750" y="1306513"/>
            <a:ext cx="920750" cy="1954212"/>
            <a:chOff x="0" y="0"/>
            <a:chExt cx="1200" cy="1872"/>
          </a:xfrm>
        </p:grpSpPr>
        <p:sp>
          <p:nvSpPr>
            <p:cNvPr id="9233" name="AutoShape 6"/>
            <p:cNvSpPr/>
            <p:nvPr/>
          </p:nvSpPr>
          <p:spPr>
            <a:xfrm>
              <a:off x="0" y="0"/>
              <a:ext cx="1200" cy="1872"/>
            </a:xfrm>
            <a:prstGeom prst="rtTriangl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4" name="Oval 7"/>
            <p:cNvSpPr/>
            <p:nvPr/>
          </p:nvSpPr>
          <p:spPr>
            <a:xfrm>
              <a:off x="180" y="1200"/>
              <a:ext cx="432" cy="432"/>
            </a:xfrm>
            <a:prstGeom prst="ellipse">
              <a:avLst/>
            </a:prstGeom>
            <a:noFill/>
            <a:ln w="38100" cap="flat" cmpd="sng">
              <a:solidFill>
                <a:srgbClr val="333399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9229" name="矩形 22"/>
          <p:cNvSpPr/>
          <p:nvPr/>
        </p:nvSpPr>
        <p:spPr>
          <a:xfrm>
            <a:off x="396875" y="334963"/>
            <a:ext cx="1573213" cy="647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练一练</a:t>
            </a:r>
          </a:p>
        </p:txBody>
      </p:sp>
      <p:sp>
        <p:nvSpPr>
          <p:cNvPr id="24" name="Text Box 4"/>
          <p:cNvSpPr txBox="1"/>
          <p:nvPr/>
        </p:nvSpPr>
        <p:spPr>
          <a:xfrm>
            <a:off x="981075" y="4402138"/>
            <a:ext cx="914400" cy="1014412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tx2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5" name="Text Box 4"/>
          <p:cNvSpPr txBox="1"/>
          <p:nvPr/>
        </p:nvSpPr>
        <p:spPr>
          <a:xfrm>
            <a:off x="5100638" y="5118100"/>
            <a:ext cx="914400" cy="10160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tx2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6" name="Text Box 4"/>
          <p:cNvSpPr txBox="1"/>
          <p:nvPr/>
        </p:nvSpPr>
        <p:spPr>
          <a:xfrm>
            <a:off x="7472363" y="4800600"/>
            <a:ext cx="914400" cy="101600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tx2"/>
                </a:solidFill>
                <a:latin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5" y="947738"/>
            <a:ext cx="246697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8D4"/>
              </a:clrFrom>
              <a:clrTo>
                <a:srgbClr val="FEF8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925" y="800100"/>
            <a:ext cx="16573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" y="990600"/>
            <a:ext cx="2305050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Line 5"/>
          <p:cNvSpPr/>
          <p:nvPr/>
        </p:nvSpPr>
        <p:spPr>
          <a:xfrm>
            <a:off x="655638" y="1000125"/>
            <a:ext cx="2209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8" name="Line 6"/>
          <p:cNvSpPr/>
          <p:nvPr/>
        </p:nvSpPr>
        <p:spPr>
          <a:xfrm>
            <a:off x="669925" y="981075"/>
            <a:ext cx="0" cy="1219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9" name="Line 7"/>
          <p:cNvSpPr/>
          <p:nvPr/>
        </p:nvSpPr>
        <p:spPr>
          <a:xfrm>
            <a:off x="3565525" y="1557338"/>
            <a:ext cx="220980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1" name="Line 9"/>
          <p:cNvSpPr/>
          <p:nvPr/>
        </p:nvSpPr>
        <p:spPr>
          <a:xfrm>
            <a:off x="6475413" y="876300"/>
            <a:ext cx="0" cy="1447800"/>
          </a:xfrm>
          <a:prstGeom prst="line">
            <a:avLst/>
          </a:prstGeom>
          <a:ln w="5715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Line 10"/>
          <p:cNvSpPr/>
          <p:nvPr/>
        </p:nvSpPr>
        <p:spPr>
          <a:xfrm>
            <a:off x="6461125" y="2324100"/>
            <a:ext cx="1524000" cy="0"/>
          </a:xfrm>
          <a:prstGeom prst="line">
            <a:avLst/>
          </a:prstGeom>
          <a:ln w="5715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AutoShape 11">
            <a:hlinkClick r:id="" action="ppaction://hlinkshowjump?jump=firstslide"/>
          </p:cNvPr>
          <p:cNvSpPr/>
          <p:nvPr/>
        </p:nvSpPr>
        <p:spPr>
          <a:xfrm>
            <a:off x="8101013" y="6165850"/>
            <a:ext cx="504825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1" name="Rectangle 12"/>
          <p:cNvSpPr>
            <a:spLocks noGrp="1"/>
          </p:cNvSpPr>
          <p:nvPr>
            <p:ph type="title"/>
          </p:nvPr>
        </p:nvSpPr>
        <p:spPr>
          <a:xfrm>
            <a:off x="539750" y="-1754187"/>
            <a:ext cx="7127875" cy="720725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找生活中的垂直</a:t>
            </a:r>
          </a:p>
        </p:txBody>
      </p:sp>
      <p:sp>
        <p:nvSpPr>
          <p:cNvPr id="8206" name="Text Box 14"/>
          <p:cNvSpPr txBox="1"/>
          <p:nvPr/>
        </p:nvSpPr>
        <p:spPr>
          <a:xfrm>
            <a:off x="588963" y="3506788"/>
            <a:ext cx="49879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墙面的横线和竖线互相垂直。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628650" y="2906713"/>
            <a:ext cx="49879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镜框的长和宽互相垂直。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547688" y="4097338"/>
            <a:ext cx="49879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三角尺的两条直角边互相垂直。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392113" y="4921250"/>
            <a:ext cx="8053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</a:rPr>
              <a:t>你能说出一些互相垂直的例子吗？</a:t>
            </a:r>
          </a:p>
        </p:txBody>
      </p:sp>
      <p:sp>
        <p:nvSpPr>
          <p:cNvPr id="19" name="Line 6"/>
          <p:cNvSpPr/>
          <p:nvPr/>
        </p:nvSpPr>
        <p:spPr>
          <a:xfrm>
            <a:off x="4064000" y="1414463"/>
            <a:ext cx="0" cy="12192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bldLvl="0"/>
      <p:bldP spid="8207" grpId="0" bldLvl="0"/>
      <p:bldP spid="8208" grpId="0" bldLvl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 descr="TB24DHwbXXXXXbMXXXXXXXXXXXX-7855511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>
            <a:off x="2824163" y="2622550"/>
            <a:ext cx="3038475" cy="269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H="1">
            <a:off x="3186113" y="2595563"/>
            <a:ext cx="2824163" cy="269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>
          <a:xfrm>
            <a:off x="4356100" y="914400"/>
            <a:ext cx="500063" cy="390525"/>
          </a:xfrm>
          <a:custGeom>
            <a:avLst/>
            <a:gdLst>
              <a:gd name="connsiteX0" fmla="*/ 242047 w 499833"/>
              <a:gd name="connsiteY0" fmla="*/ 13244 h 389761"/>
              <a:gd name="connsiteX1" fmla="*/ 80682 w 499833"/>
              <a:gd name="connsiteY1" fmla="*/ 26691 h 389761"/>
              <a:gd name="connsiteX2" fmla="*/ 26894 w 499833"/>
              <a:gd name="connsiteY2" fmla="*/ 40138 h 389761"/>
              <a:gd name="connsiteX3" fmla="*/ 0 w 499833"/>
              <a:gd name="connsiteY3" fmla="*/ 93926 h 389761"/>
              <a:gd name="connsiteX4" fmla="*/ 26894 w 499833"/>
              <a:gd name="connsiteY4" fmla="*/ 174608 h 389761"/>
              <a:gd name="connsiteX5" fmla="*/ 40341 w 499833"/>
              <a:gd name="connsiteY5" fmla="*/ 295632 h 389761"/>
              <a:gd name="connsiteX6" fmla="*/ 80682 w 499833"/>
              <a:gd name="connsiteY6" fmla="*/ 322526 h 389761"/>
              <a:gd name="connsiteX7" fmla="*/ 147918 w 499833"/>
              <a:gd name="connsiteY7" fmla="*/ 376314 h 389761"/>
              <a:gd name="connsiteX8" fmla="*/ 242047 w 499833"/>
              <a:gd name="connsiteY8" fmla="*/ 389761 h 389761"/>
              <a:gd name="connsiteX9" fmla="*/ 309282 w 499833"/>
              <a:gd name="connsiteY9" fmla="*/ 362867 h 389761"/>
              <a:gd name="connsiteX10" fmla="*/ 349624 w 499833"/>
              <a:gd name="connsiteY10" fmla="*/ 349420 h 389761"/>
              <a:gd name="connsiteX11" fmla="*/ 389965 w 499833"/>
              <a:gd name="connsiteY11" fmla="*/ 322526 h 389761"/>
              <a:gd name="connsiteX12" fmla="*/ 457200 w 499833"/>
              <a:gd name="connsiteY12" fmla="*/ 241844 h 389761"/>
              <a:gd name="connsiteX13" fmla="*/ 484094 w 499833"/>
              <a:gd name="connsiteY13" fmla="*/ 201502 h 389761"/>
              <a:gd name="connsiteX14" fmla="*/ 497541 w 499833"/>
              <a:gd name="connsiteY14" fmla="*/ 147714 h 389761"/>
              <a:gd name="connsiteX15" fmla="*/ 470647 w 499833"/>
              <a:gd name="connsiteY15" fmla="*/ 93926 h 389761"/>
              <a:gd name="connsiteX16" fmla="*/ 416859 w 499833"/>
              <a:gd name="connsiteY16" fmla="*/ 26691 h 389761"/>
              <a:gd name="connsiteX17" fmla="*/ 282388 w 499833"/>
              <a:gd name="connsiteY17" fmla="*/ 13244 h 389761"/>
              <a:gd name="connsiteX18" fmla="*/ 242047 w 499833"/>
              <a:gd name="connsiteY18" fmla="*/ 13244 h 38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833" h="389761">
                <a:moveTo>
                  <a:pt x="242047" y="13244"/>
                </a:moveTo>
                <a:cubicBezTo>
                  <a:pt x="208429" y="15485"/>
                  <a:pt x="134240" y="19996"/>
                  <a:pt x="80682" y="26691"/>
                </a:cubicBezTo>
                <a:cubicBezTo>
                  <a:pt x="62344" y="28983"/>
                  <a:pt x="41092" y="28307"/>
                  <a:pt x="26894" y="40138"/>
                </a:cubicBezTo>
                <a:cubicBezTo>
                  <a:pt x="11495" y="52971"/>
                  <a:pt x="8965" y="75997"/>
                  <a:pt x="0" y="93926"/>
                </a:cubicBezTo>
                <a:cubicBezTo>
                  <a:pt x="8965" y="120820"/>
                  <a:pt x="23763" y="146433"/>
                  <a:pt x="26894" y="174608"/>
                </a:cubicBezTo>
                <a:cubicBezTo>
                  <a:pt x="31376" y="214949"/>
                  <a:pt x="26470" y="257486"/>
                  <a:pt x="40341" y="295632"/>
                </a:cubicBezTo>
                <a:cubicBezTo>
                  <a:pt x="45864" y="310820"/>
                  <a:pt x="68062" y="312430"/>
                  <a:pt x="80682" y="322526"/>
                </a:cubicBezTo>
                <a:cubicBezTo>
                  <a:pt x="105056" y="342025"/>
                  <a:pt x="114810" y="366381"/>
                  <a:pt x="147918" y="376314"/>
                </a:cubicBezTo>
                <a:cubicBezTo>
                  <a:pt x="178276" y="385421"/>
                  <a:pt x="210671" y="385279"/>
                  <a:pt x="242047" y="389761"/>
                </a:cubicBezTo>
                <a:cubicBezTo>
                  <a:pt x="264459" y="380796"/>
                  <a:pt x="286681" y="371342"/>
                  <a:pt x="309282" y="362867"/>
                </a:cubicBezTo>
                <a:cubicBezTo>
                  <a:pt x="322554" y="357890"/>
                  <a:pt x="336946" y="355759"/>
                  <a:pt x="349624" y="349420"/>
                </a:cubicBezTo>
                <a:cubicBezTo>
                  <a:pt x="364079" y="342193"/>
                  <a:pt x="376518" y="331491"/>
                  <a:pt x="389965" y="322526"/>
                </a:cubicBezTo>
                <a:cubicBezTo>
                  <a:pt x="456741" y="222362"/>
                  <a:pt x="370914" y="345388"/>
                  <a:pt x="457200" y="241844"/>
                </a:cubicBezTo>
                <a:cubicBezTo>
                  <a:pt x="467546" y="229428"/>
                  <a:pt x="475129" y="214949"/>
                  <a:pt x="484094" y="201502"/>
                </a:cubicBezTo>
                <a:cubicBezTo>
                  <a:pt x="488576" y="183573"/>
                  <a:pt x="499833" y="166052"/>
                  <a:pt x="497541" y="147714"/>
                </a:cubicBezTo>
                <a:cubicBezTo>
                  <a:pt x="495055" y="127823"/>
                  <a:pt x="478543" y="112351"/>
                  <a:pt x="470647" y="93926"/>
                </a:cubicBezTo>
                <a:cubicBezTo>
                  <a:pt x="444666" y="33304"/>
                  <a:pt x="477457" y="67090"/>
                  <a:pt x="416859" y="26691"/>
                </a:cubicBezTo>
                <a:cubicBezTo>
                  <a:pt x="346616" y="50105"/>
                  <a:pt x="387716" y="44842"/>
                  <a:pt x="282388" y="13244"/>
                </a:cubicBezTo>
                <a:cubicBezTo>
                  <a:pt x="238241" y="0"/>
                  <a:pt x="275665" y="11003"/>
                  <a:pt x="242047" y="132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0156 0.5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平行和相交（一）</Template>
  <TotalTime>177</TotalTime>
  <Words>434</Words>
  <Application>Microsoft Office PowerPoint</Application>
  <PresentationFormat>全屏显示(4:3)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自定义设计方案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找生活中的垂直</vt:lpstr>
      <vt:lpstr>PowerPoint 演示文稿</vt:lpstr>
      <vt:lpstr>你能用圆形纸折出一组垂线吗？说一说你是怎么折的。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恭喜你们闯过第一关！</vt:lpstr>
      <vt:lpstr>PowerPoint 演示文稿</vt:lpstr>
      <vt:lpstr>恭喜你们闯过第二关！</vt:lpstr>
      <vt:lpstr>PowerPoint 演示文稿</vt:lpstr>
      <vt:lpstr>恭喜你们通过第三关！</vt:lpstr>
      <vt:lpstr>PowerPoint 演示文稿</vt:lpstr>
      <vt:lpstr>PowerPoint 演示文稿</vt:lpstr>
    </vt:vector>
  </TitlesOfParts>
  <Company>3xy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垂线与平行线</dc:title>
  <dc:creator>黄莹莹</dc:creator>
  <cp:lastModifiedBy>朱菲</cp:lastModifiedBy>
  <cp:revision>100</cp:revision>
  <dcterms:created xsi:type="dcterms:W3CDTF">2000-09-09T07:37:00Z</dcterms:created>
  <dcterms:modified xsi:type="dcterms:W3CDTF">2017-12-14T03:13:47Z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000800c011000000000001024120</vt:lpwstr>
  </property>
  <property fmtid="{D5CDD505-2E9C-101B-9397-08002B2CF9AE}" pid="3" name="KSOProductBuildVer">
    <vt:lpwstr>2052-10.1.0.6929</vt:lpwstr>
  </property>
</Properties>
</file>