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sldIdLst>
    <p:sldId id="271" r:id="rId2"/>
    <p:sldId id="331" r:id="rId3"/>
    <p:sldId id="279" r:id="rId4"/>
    <p:sldId id="299" r:id="rId5"/>
    <p:sldId id="301" r:id="rId6"/>
    <p:sldId id="283" r:id="rId7"/>
    <p:sldId id="294" r:id="rId8"/>
    <p:sldId id="303" r:id="rId9"/>
    <p:sldId id="304" r:id="rId10"/>
    <p:sldId id="305" r:id="rId11"/>
    <p:sldId id="324" r:id="rId12"/>
    <p:sldId id="325" r:id="rId13"/>
    <p:sldId id="285" r:id="rId14"/>
    <p:sldId id="292" r:id="rId15"/>
    <p:sldId id="326" r:id="rId16"/>
    <p:sldId id="327" r:id="rId17"/>
    <p:sldId id="293" r:id="rId18"/>
    <p:sldId id="328" r:id="rId19"/>
    <p:sldId id="332" r:id="rId20"/>
    <p:sldId id="291" r:id="rId21"/>
    <p:sldId id="312" r:id="rId22"/>
    <p:sldId id="334" r:id="rId23"/>
    <p:sldId id="335" r:id="rId24"/>
    <p:sldId id="336" r:id="rId25"/>
    <p:sldId id="289" r:id="rId26"/>
    <p:sldId id="302" r:id="rId27"/>
    <p:sldId id="321" r:id="rId28"/>
    <p:sldId id="322" r:id="rId29"/>
    <p:sldId id="337" r:id="rId30"/>
    <p:sldId id="323" r:id="rId31"/>
  </p:sldIdLst>
  <p:sldSz cx="12192000" cy="6858000"/>
  <p:notesSz cx="6858000" cy="9144000"/>
  <p:embeddedFontLst>
    <p:embeddedFont>
      <p:font typeface="DengXian" pitchFamily="2" charset="-122"/>
      <p:regular r:id="rId33"/>
      <p:bold r:id="rId34"/>
    </p:embeddedFont>
    <p:embeddedFont>
      <p:font typeface="DengXian Light" pitchFamily="2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楷体" pitchFamily="49" charset="-122"/>
      <p:regular r:id="rId40"/>
    </p:embeddedFont>
    <p:embeddedFont>
      <p:font typeface="微软雅黑" pitchFamily="34" charset="-122"/>
      <p:regular r:id="rId41"/>
      <p:bold r:id="rId42"/>
    </p:embeddedFont>
    <p:embeddedFont>
      <p:font typeface="等线" pitchFamily="2" charset="-122"/>
      <p:regular r:id="rId43"/>
      <p:bold r:id="rId44"/>
    </p:embeddedFont>
    <p:embeddedFont>
      <p:font typeface="楷体_GB2312" charset="-122"/>
      <p:regular r:id="rId45"/>
    </p:embeddedFont>
    <p:embeddedFont>
      <p:font typeface="仿宋" pitchFamily="49" charset="-122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C52"/>
    <a:srgbClr val="21519C"/>
    <a:srgbClr val="1D4582"/>
    <a:srgbClr val="C80D04"/>
    <a:srgbClr val="C01CAD"/>
    <a:srgbClr val="FF1100"/>
    <a:srgbClr val="C64106"/>
    <a:srgbClr val="5E7594"/>
    <a:srgbClr val="4F6A9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0"/>
  </p:normalViewPr>
  <p:slideViewPr>
    <p:cSldViewPr snapToGrid="0" snapToObjects="1" showGuides="1">
      <p:cViewPr varScale="1">
        <p:scale>
          <a:sx n="71" d="100"/>
          <a:sy n="71" d="100"/>
        </p:scale>
        <p:origin x="-678" y="-96"/>
      </p:cViewPr>
      <p:guideLst>
        <p:guide orient="horz" pos="4233"/>
        <p:guide orient="horz" pos="3432"/>
        <p:guide pos="3868"/>
        <p:guide pos="2121"/>
        <p:guide pos="780"/>
        <p:guide pos="54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72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</a:blip>
          <a:srcRect l="18607" t="8710" r="9620" b="11107"/>
          <a:stretch>
            <a:fillRect/>
          </a:stretch>
        </p:blipFill>
        <p:spPr>
          <a:xfrm>
            <a:off x="484909" y="0"/>
            <a:ext cx="10986655" cy="6481546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9052022" y="6038068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锡慧在线”开学第二周</a:t>
            </a:r>
            <a:endParaRPr kumimoji="1"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4"/>
          <p:cNvSpPr/>
          <p:nvPr userDrawn="1"/>
        </p:nvSpPr>
        <p:spPr>
          <a:xfrm>
            <a:off x="8223473" y="5990702"/>
            <a:ext cx="1089887" cy="503748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223474" y="5977189"/>
            <a:ext cx="120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4A02DF-CE22-7544-B751-71587FFD45A8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0B04C-B5E4-4741-B22F-92B09C0A8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"/>
          <p:cNvSpPr/>
          <p:nvPr/>
        </p:nvSpPr>
        <p:spPr>
          <a:xfrm>
            <a:off x="-97842" y="443810"/>
            <a:ext cx="3461657" cy="981868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77298" y="2013266"/>
            <a:ext cx="1107730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atin typeface="微软雅黑" panose="020B0503020204020204" charset="-122"/>
                <a:ea typeface="微软雅黑" panose="020B0503020204020204" charset="-122"/>
              </a:rPr>
              <a:t>6  </a:t>
            </a:r>
            <a:r>
              <a:rPr lang="zh-CN" altLang="en-US" sz="6000" b="1" dirty="0" smtClean="0">
                <a:latin typeface="微软雅黑" panose="020B0503020204020204" charset="-122"/>
                <a:ea typeface="微软雅黑" panose="020B0503020204020204" charset="-122"/>
              </a:rPr>
              <a:t>陶罐和铁罐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（第二课时）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26873" y="3210748"/>
            <a:ext cx="4541635" cy="5219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部编版三年级下册  语文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23920" y="4525645"/>
            <a:ext cx="697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授课教师：江阴市河塘中心小学                蔡芸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4"/>
          <p:cNvSpPr/>
          <p:nvPr/>
        </p:nvSpPr>
        <p:spPr>
          <a:xfrm rot="10800000">
            <a:off x="10849935" y="5677467"/>
            <a:ext cx="3461657" cy="791572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838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</a:t>
            </a:r>
            <a:r>
              <a:rPr lang="zh-CN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碰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我吗？</a:t>
            </a:r>
            <a:r>
              <a:rPr lang="zh-CN" sz="36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陶罐子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！”铁罐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傲慢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“不敢，铁罐兄弟。”陶罐谦虚地回答。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9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838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</a:t>
            </a:r>
            <a:r>
              <a:rPr lang="zh-CN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碰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我吗？</a:t>
            </a:r>
            <a:r>
              <a:rPr lang="zh-CN" sz="36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陶罐子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！”铁罐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傲慢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</a:t>
            </a:r>
            <a:r>
              <a:rPr lang="zh-CN" sz="36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铁罐兄弟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。”陶罐谦虚地回答。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9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838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</a:t>
            </a:r>
            <a:r>
              <a:rPr lang="zh-CN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碰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我吗？</a:t>
            </a:r>
            <a:r>
              <a:rPr lang="zh-CN" sz="36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陶罐子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！”铁罐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傲慢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</a:t>
            </a:r>
            <a:r>
              <a:rPr lang="zh-CN" sz="36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铁罐兄弟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。”陶罐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谦虚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9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77570" y="957580"/>
            <a:ext cx="10575290" cy="4931410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22680" y="1099820"/>
            <a:ext cx="110216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bg1"/>
                </a:solidFill>
                <a:ea typeface="宋体" panose="02010600030101010101" pitchFamily="2" charset="-122"/>
              </a:rPr>
              <a:t>接下来铁罐又会怎样奚落陶罐？陶罐又是怎样回答的呢？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22830" y="1812925"/>
          <a:ext cx="7352665" cy="41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955"/>
                <a:gridCol w="1122045"/>
                <a:gridCol w="3202305"/>
                <a:gridCol w="1483360"/>
              </a:tblGrid>
              <a:tr h="506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对话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角色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语言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性格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37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第一次对话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铁罐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“你敢碰我吗？陶罐子！”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傲慢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陶罐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“不敢，铁罐兄弟。”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谦虚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37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第二次对话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铁罐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5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陶罐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30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第三次对话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铁罐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37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陶罐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56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第四次对话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铁罐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  <a:tr h="433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陶罐</a:t>
                      </a:r>
                      <a:endParaRPr lang="en-US" altLang="en-US" sz="20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0615" y="1167765"/>
            <a:ext cx="98729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“我就知道你不敢，懦弱的东西！”铁罐说，带着更加轻蔑的神气。</a:t>
            </a:r>
          </a:p>
          <a:p>
            <a:pPr indent="306070"/>
            <a:endParaRPr 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“我确实不敢碰你，但并不是懦弱。”陶罐争辩说，“我们生来就是盛东西的，并不是来互相碰撞的。说到盛东西，我不见得就比你差。再说……”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0615" y="1167765"/>
            <a:ext cx="98729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“我就知道你不敢，</a:t>
            </a:r>
            <a:r>
              <a:rPr lang="zh-CN" sz="32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懦弱的东西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！”铁罐说，带着更加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轻蔑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的神气。</a:t>
            </a:r>
          </a:p>
          <a:p>
            <a:pPr indent="306070"/>
            <a:endParaRPr lang="zh-CN" sz="32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“我确实不敢碰你，但并不是懦弱。”陶罐争辩说，“我们生来就是盛东西的，并不是来互相碰撞的。说到盛东西，我不见得就比你差。再说……”</a:t>
            </a:r>
            <a:endParaRPr lang="zh-CN" altLang="en-US" sz="32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0615" y="1167765"/>
            <a:ext cx="98729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“我就知道你不敢，懦弱的东西！”铁罐说，带着更加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轻蔑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的神气。</a:t>
            </a:r>
          </a:p>
          <a:p>
            <a:pPr indent="306070"/>
            <a:endParaRPr 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“我确实不敢碰你，但并不是懦弱。”陶罐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争辩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说，“我们生来就是盛东西的，并不是来互相碰撞的。说到盛东西，我不见得就比你差。再说……”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1824990" y="4561840"/>
            <a:ext cx="894969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chemeClr val="bg1"/>
                </a:solidFill>
                <a:ea typeface="宋体" panose="02010600030101010101" pitchFamily="2" charset="-122"/>
              </a:rPr>
              <a:t>陶罐认为自己是用来</a:t>
            </a:r>
            <a:r>
              <a:rPr lang="zh-CN" sz="2800" u="sng">
                <a:solidFill>
                  <a:schemeClr val="bg1"/>
                </a:solidFill>
                <a:ea typeface="宋体" panose="02010600030101010101" pitchFamily="2" charset="-122"/>
              </a:rPr>
              <a:t>         </a:t>
            </a:r>
            <a:r>
              <a:rPr lang="zh-CN" sz="2800" b="1">
                <a:solidFill>
                  <a:schemeClr val="bg1"/>
                </a:solidFill>
                <a:ea typeface="宋体" panose="02010600030101010101" pitchFamily="2" charset="-122"/>
              </a:rPr>
              <a:t>，而铁罐却认为自己是用来</a:t>
            </a:r>
            <a:r>
              <a:rPr lang="zh-CN" sz="2800" b="1" u="sng">
                <a:solidFill>
                  <a:schemeClr val="bg1"/>
                </a:solidFill>
                <a:ea typeface="宋体" panose="02010600030101010101" pitchFamily="2" charset="-122"/>
              </a:rPr>
              <a:t>          </a:t>
            </a:r>
            <a:r>
              <a:rPr lang="zh-CN" sz="2800" b="1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90320" y="1688465"/>
            <a:ext cx="98329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“住嘴！”铁罐恼怒了，“你怎么敢和我相提并论！你等着吧，要不了几天，你就会破成碎片，我却永远在这里，什么也不怕。”</a:t>
            </a:r>
          </a:p>
          <a:p>
            <a:pPr indent="306070"/>
            <a:endParaRPr 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“何必这样说呢？”陶罐说，“我们还是和睦相处吧，有什么可吵的呢！</a:t>
            </a:r>
            <a:r>
              <a:rPr lang="en-US" sz="3200" b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en-US" sz="3200" b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90320" y="1688465"/>
            <a:ext cx="98329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“住嘴！”铁罐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恼怒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了，“你怎么敢和我相提并论！你等着吧，要不了几天，你就会破成碎片，我却永远在这里，什么也不怕。”</a:t>
            </a:r>
          </a:p>
          <a:p>
            <a:pPr indent="306070"/>
            <a:endParaRPr 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“何必这样说呢？”陶罐说，“我们还是和睦相处吧，有什么可吵的呢！</a:t>
            </a:r>
            <a:r>
              <a:rPr lang="en-US" sz="3200" b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en-US" sz="3200" b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90320" y="1688465"/>
            <a:ext cx="98329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“住嘴！”铁罐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恼怒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了，“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你怎么敢和我相提并论！</a:t>
            </a:r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你等着吧，要不了几天，你就会破成碎片，我却永远在这里，什么也不怕。”</a:t>
            </a:r>
          </a:p>
          <a:p>
            <a:pPr indent="306070"/>
            <a:endParaRPr lang="zh-CN" sz="32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/>
            <a:r>
              <a:rPr 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“何必这样说呢？”陶罐说，“我们还是和睦相处吧，有什么可吵的呢！</a:t>
            </a:r>
            <a:r>
              <a:rPr lang="en-US" sz="3200" b="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en-US" sz="3200" b="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3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94982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1450" y="1504900"/>
            <a:ext cx="930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 smtClean="0">
                <a:solidFill>
                  <a:srgbClr val="C80D04"/>
                </a:solidFill>
                <a:latin typeface="楷体" panose="02010609060101010101" charset="-122"/>
                <a:ea typeface="楷体" panose="02010609060101010101" charset="-122"/>
              </a:rPr>
              <a:t>听写词语</a:t>
            </a:r>
            <a:endParaRPr lang="zh-CN" altLang="en-US" sz="3600" b="1" dirty="0">
              <a:solidFill>
                <a:srgbClr val="C80D0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1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98040" y="2849314"/>
            <a:ext cx="9082723" cy="125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0035" algn="just">
              <a:lnSpc>
                <a:spcPts val="2200"/>
              </a:lnSpc>
              <a:spcAft>
                <a:spcPts val="0"/>
              </a:spcAft>
            </a:pPr>
            <a:r>
              <a:rPr lang="zh-CN" altLang="zh-CN" sz="3600" b="1" kern="0" spc="10" dirty="0">
                <a:solidFill>
                  <a:schemeClr val="bg1"/>
                </a:solidFill>
                <a:latin typeface="Times New Roman"/>
                <a:ea typeface="宋体"/>
                <a:cs typeface="Times New Roman"/>
              </a:rPr>
              <a:t>谦虚　傲慢　骄傲　懦弱　</a:t>
            </a:r>
            <a:endParaRPr lang="en-US" altLang="zh-CN" sz="3600" b="1" kern="0" spc="10" dirty="0" smtClean="0">
              <a:solidFill>
                <a:schemeClr val="bg1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2200"/>
              </a:lnSpc>
              <a:spcAft>
                <a:spcPts val="0"/>
              </a:spcAft>
            </a:pPr>
            <a:endParaRPr lang="en-US" altLang="zh-CN" sz="3600" b="1" kern="0" spc="10" dirty="0" smtClean="0">
              <a:solidFill>
                <a:schemeClr val="bg1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2200"/>
              </a:lnSpc>
              <a:spcAft>
                <a:spcPts val="0"/>
              </a:spcAft>
            </a:pPr>
            <a:endParaRPr lang="en-US" altLang="zh-CN" sz="3600" b="1" kern="0" spc="10" dirty="0">
              <a:solidFill>
                <a:schemeClr val="bg1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2200"/>
              </a:lnSpc>
              <a:spcAft>
                <a:spcPts val="0"/>
              </a:spcAft>
            </a:pPr>
            <a:r>
              <a:rPr lang="zh-CN" altLang="zh-CN" sz="3600" b="1" kern="0" spc="10" dirty="0" smtClean="0">
                <a:solidFill>
                  <a:schemeClr val="bg1"/>
                </a:solidFill>
                <a:latin typeface="Times New Roman"/>
                <a:ea typeface="宋体"/>
                <a:cs typeface="Times New Roman"/>
              </a:rPr>
              <a:t>相提并论</a:t>
            </a:r>
            <a:r>
              <a:rPr lang="en-US" altLang="zh-CN" sz="3600" b="1" kern="0" spc="10" dirty="0" smtClean="0">
                <a:solidFill>
                  <a:schemeClr val="bg1"/>
                </a:solidFill>
                <a:latin typeface="Times New Roman"/>
                <a:ea typeface="宋体"/>
                <a:cs typeface="Times New Roman"/>
              </a:rPr>
              <a:t>     </a:t>
            </a:r>
            <a:r>
              <a:rPr lang="zh-CN" altLang="en-US" sz="3600" b="1" kern="0" spc="10" dirty="0" smtClean="0">
                <a:solidFill>
                  <a:schemeClr val="bg1"/>
                </a:solidFill>
                <a:latin typeface="Times New Roman"/>
                <a:ea typeface="宋体"/>
                <a:cs typeface="Times New Roman"/>
              </a:rPr>
              <a:t>价值       尘土</a:t>
            </a:r>
            <a:endParaRPr lang="en-US" altLang="zh-CN" sz="3600" b="1" kern="0" spc="10" dirty="0" smtClean="0">
              <a:solidFill>
                <a:schemeClr val="bg1"/>
              </a:solidFill>
              <a:latin typeface="Times New Roman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4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38543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14780" y="1729740"/>
            <a:ext cx="95091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“和你在一起，我感到羞耻，你算什么东西！”铁罐说，“走着瞧吧，总有一天，我要把你碰成碎片！”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5445" y="3841115"/>
            <a:ext cx="10280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陶罐不再理会铁罐。</a:t>
            </a:r>
          </a:p>
        </p:txBody>
      </p:sp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8955" y="2603649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神态的变化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45260" y="2722245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rgbClr val="C01CAD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92885" y="3881120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rgbClr val="FF11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1055" y="314217"/>
            <a:ext cx="6696636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9880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你敢碰我吗，陶罐子！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铁罐</a:t>
            </a:r>
            <a:r>
              <a:rPr lang="zh-CN" altLang="zh-CN" sz="3200" b="1" kern="0" spc="1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傲慢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地问。</a:t>
            </a:r>
            <a:endParaRPr lang="zh-CN" altLang="zh-CN" sz="3200" b="1" kern="100" dirty="0">
              <a:solidFill>
                <a:srgbClr val="1D4582"/>
              </a:solidFill>
              <a:latin typeface="Calibri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D4582"/>
              </a:solidFill>
              <a:latin typeface="Times New Roman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我就知道你不敢，懦弱的东西！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铁罐说，带着更加</a:t>
            </a:r>
            <a:r>
              <a:rPr lang="zh-CN" altLang="zh-CN" sz="3200" b="1" kern="0" spc="1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轻蔑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的语气。</a:t>
            </a:r>
            <a:endParaRPr lang="zh-CN" altLang="zh-CN" sz="3200" b="1" kern="100" dirty="0">
              <a:solidFill>
                <a:srgbClr val="1D4582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D4582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住嘴！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铁罐</a:t>
            </a:r>
            <a:r>
              <a:rPr lang="zh-CN" altLang="zh-CN" sz="3200" b="1" kern="0" spc="1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恼怒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了，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你怎么敢和我相提并论！你等着吧，要不了几天，你就会破成碎片，我却永远在这里，什么也不怕。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”</a:t>
            </a:r>
            <a:endParaRPr lang="zh-CN" altLang="zh-CN" sz="3200" b="1" kern="100" dirty="0">
              <a:solidFill>
                <a:srgbClr val="1D4582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D4582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和你在一起，我感到羞耻，你算什么东西！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铁罐说，</a:t>
            </a:r>
            <a:r>
              <a:rPr lang="en-US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D4582"/>
                </a:solidFill>
                <a:latin typeface="Times New Roman"/>
                <a:ea typeface="宋体"/>
                <a:cs typeface="Times New Roman"/>
              </a:rPr>
              <a:t>走着瞧吧，总有一天，我要把你碰成碎片！</a:t>
            </a:r>
            <a:endParaRPr lang="zh-CN" altLang="zh-CN" sz="3200" b="1" kern="100" dirty="0">
              <a:solidFill>
                <a:srgbClr val="1D4582"/>
              </a:solidFill>
              <a:effectLst/>
              <a:latin typeface="Calibri"/>
              <a:ea typeface="宋体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45260" y="1595120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45260" y="2722245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1CAD"/>
                </a:solidFill>
                <a:latin typeface="楷体" panose="02010609060101010101" charset="-122"/>
                <a:ea typeface="楷体" panose="02010609060101010101" charset="-122"/>
              </a:rPr>
              <a:t>称呼的变化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2885" y="3881120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rgbClr val="FF11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1055" y="314217"/>
            <a:ext cx="6696636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9880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你敢碰我吗，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陶罐子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铁罐傲慢地问。</a:t>
            </a:r>
            <a:endParaRPr lang="zh-CN" altLang="zh-CN" sz="3200" b="1" kern="100" dirty="0">
              <a:solidFill>
                <a:srgbClr val="21519C"/>
              </a:solidFill>
              <a:latin typeface="Calibri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21519C"/>
              </a:solidFill>
              <a:latin typeface="Times New Roman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我就知道你不敢，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懦弱的东西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铁罐说，带着更加轻蔑的语气。</a:t>
            </a:r>
            <a:endParaRPr lang="zh-CN" altLang="zh-CN" sz="3200" b="1" kern="100" dirty="0">
              <a:solidFill>
                <a:srgbClr val="21519C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21519C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住嘴！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铁罐恼怒了，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你怎么敢和我相提并论！你等着吧，要不了几天，你就会破成碎片，我却永远在这里，什么也不怕。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”</a:t>
            </a:r>
            <a:endParaRPr lang="zh-CN" altLang="zh-CN" sz="3200" b="1" kern="100" dirty="0">
              <a:solidFill>
                <a:srgbClr val="21519C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21519C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和你在一起，我感到羞耻，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你算什么东西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铁罐说，</a:t>
            </a:r>
            <a:r>
              <a:rPr lang="en-US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21519C"/>
                </a:solidFill>
                <a:latin typeface="Times New Roman"/>
                <a:ea typeface="宋体"/>
                <a:cs typeface="Times New Roman"/>
              </a:rPr>
              <a:t>走着瞧吧，总有一天，我要把你碰成碎片！</a:t>
            </a:r>
            <a:endParaRPr lang="zh-CN" altLang="zh-CN" sz="3200" b="1" kern="100" dirty="0">
              <a:solidFill>
                <a:srgbClr val="21519C"/>
              </a:solidFill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427" y="2436441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1100"/>
                </a:solidFill>
                <a:latin typeface="楷体" panose="02010609060101010101" charset="-122"/>
                <a:ea typeface="楷体" panose="02010609060101010101" charset="-122"/>
              </a:rPr>
              <a:t>标点符号</a:t>
            </a:r>
          </a:p>
        </p:txBody>
      </p:sp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1055" y="314217"/>
            <a:ext cx="6696636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9880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你敢碰我吗，陶罐子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铁罐傲慢地问。</a:t>
            </a:r>
            <a:endParaRPr lang="zh-CN" altLang="zh-CN" sz="3200" b="1" kern="100" dirty="0">
              <a:solidFill>
                <a:srgbClr val="102C52"/>
              </a:solidFill>
              <a:latin typeface="Calibri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02C52"/>
              </a:solidFill>
              <a:latin typeface="Times New Roman"/>
              <a:ea typeface="宋体"/>
              <a:cs typeface="Times New Roman"/>
            </a:endParaRPr>
          </a:p>
          <a:p>
            <a:pPr marL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我就知道你不敢，懦弱的东西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铁罐说，带着更加轻蔑的语气。</a:t>
            </a:r>
            <a:endParaRPr lang="zh-CN" altLang="zh-CN" sz="3200" b="1" kern="100" dirty="0">
              <a:solidFill>
                <a:srgbClr val="102C52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02C52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住嘴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铁罐恼怒了，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你怎么敢和我相提并论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你等着吧，要不了几天，你就会破成碎片，我却永远在这里，什么也不怕。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”</a:t>
            </a:r>
            <a:endParaRPr lang="zh-CN" altLang="zh-CN" sz="3200" b="1" kern="100" dirty="0">
              <a:solidFill>
                <a:srgbClr val="102C52"/>
              </a:solidFill>
              <a:latin typeface="Calibri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endParaRPr lang="en-US" altLang="zh-CN" sz="3200" b="1" kern="0" spc="10" dirty="0" smtClean="0">
              <a:solidFill>
                <a:srgbClr val="102C52"/>
              </a:solidFill>
              <a:latin typeface="Times New Roman"/>
              <a:ea typeface="宋体"/>
              <a:cs typeface="Times New Roman"/>
            </a:endParaRPr>
          </a:p>
          <a:p>
            <a:pPr indent="280035" algn="just">
              <a:lnSpc>
                <a:spcPts val="3100"/>
              </a:lnSpc>
              <a:spcAft>
                <a:spcPts val="0"/>
              </a:spcAft>
            </a:pPr>
            <a:r>
              <a:rPr lang="en-US" altLang="zh-CN" sz="3200" b="1" kern="0" spc="10" dirty="0" smtClean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和你在一起，我感到羞耻，你算什么东西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”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铁罐说，</a:t>
            </a:r>
            <a:r>
              <a:rPr lang="en-US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sz="3200" b="1" kern="0" spc="10" dirty="0">
                <a:solidFill>
                  <a:srgbClr val="102C52"/>
                </a:solidFill>
                <a:latin typeface="Times New Roman"/>
                <a:ea typeface="宋体"/>
                <a:cs typeface="Times New Roman"/>
              </a:rPr>
              <a:t>走着瞧吧，总有一天，我要把你碰成碎片</a:t>
            </a:r>
            <a:r>
              <a:rPr lang="zh-CN" altLang="zh-CN" sz="3200" b="1" kern="0" spc="10" dirty="0">
                <a:solidFill>
                  <a:schemeClr val="accent3"/>
                </a:solidFill>
                <a:latin typeface="Times New Roman"/>
                <a:ea typeface="宋体"/>
                <a:cs typeface="Times New Roman"/>
              </a:rPr>
              <a:t>！</a:t>
            </a:r>
            <a:endParaRPr lang="zh-CN" altLang="zh-CN" sz="3200" b="1" kern="100" dirty="0">
              <a:solidFill>
                <a:schemeClr val="accent3"/>
              </a:solidFill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52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427" y="2436441"/>
            <a:ext cx="3138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rgbClr val="FF11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85597" y="810858"/>
            <a:ext cx="6696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“</a:t>
            </a:r>
            <a:r>
              <a:rPr lang="zh-CN" altLang="zh-CN" sz="3200" b="1" dirty="0"/>
              <a:t>不敢，铁罐兄弟。</a:t>
            </a:r>
            <a:r>
              <a:rPr lang="en-US" altLang="zh-CN" sz="3200" b="1" dirty="0"/>
              <a:t>”</a:t>
            </a:r>
            <a:r>
              <a:rPr lang="zh-CN" altLang="zh-CN" sz="3200" b="1" dirty="0"/>
              <a:t>陶罐</a:t>
            </a:r>
            <a:r>
              <a:rPr lang="zh-CN" altLang="zh-CN" sz="3200" b="1" dirty="0">
                <a:solidFill>
                  <a:srgbClr val="FF0000"/>
                </a:solidFill>
              </a:rPr>
              <a:t>谦虚</a:t>
            </a:r>
            <a:r>
              <a:rPr lang="zh-CN" altLang="zh-CN" sz="3200" b="1" dirty="0"/>
              <a:t>地说。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“</a:t>
            </a:r>
            <a:r>
              <a:rPr lang="zh-CN" altLang="zh-CN" sz="3200" b="1" dirty="0"/>
              <a:t>我确实不敢碰你，但并不是懦弱。</a:t>
            </a:r>
            <a:r>
              <a:rPr lang="en-US" altLang="zh-CN" sz="3200" b="1" dirty="0"/>
              <a:t>”</a:t>
            </a:r>
            <a:r>
              <a:rPr lang="zh-CN" altLang="zh-CN" sz="3200" b="1" dirty="0"/>
              <a:t>陶罐争辩说，</a:t>
            </a:r>
            <a:r>
              <a:rPr lang="en-US" altLang="zh-CN" sz="3200" b="1" dirty="0"/>
              <a:t>“</a:t>
            </a:r>
            <a:r>
              <a:rPr lang="zh-CN" altLang="zh-CN" sz="3200" b="1" dirty="0"/>
              <a:t>我们生来就是盛东西的，并不是来互相碰撞的。说到盛东西，我不见得就比你差。再说</a:t>
            </a:r>
            <a:r>
              <a:rPr lang="en-US" altLang="zh-CN" sz="3200" b="1" dirty="0"/>
              <a:t>……”</a:t>
            </a:r>
            <a:endParaRPr lang="zh-CN" altLang="zh-CN" sz="3200" b="1" dirty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“</a:t>
            </a:r>
            <a:r>
              <a:rPr lang="zh-CN" altLang="zh-CN" sz="3200" b="1" dirty="0"/>
              <a:t>何必这样说呢？</a:t>
            </a:r>
            <a:r>
              <a:rPr lang="en-US" altLang="zh-CN" sz="3200" b="1" dirty="0"/>
              <a:t>”</a:t>
            </a:r>
            <a:r>
              <a:rPr lang="zh-CN" altLang="zh-CN" sz="3200" b="1" dirty="0"/>
              <a:t>陶罐说，</a:t>
            </a:r>
            <a:r>
              <a:rPr lang="en-US" altLang="zh-CN" sz="3200" b="1" dirty="0"/>
              <a:t>“</a:t>
            </a:r>
            <a:r>
              <a:rPr lang="zh-CN" altLang="zh-CN" sz="3200" b="1" dirty="0"/>
              <a:t>我们还是和睦相处吧，有什么可吵的呢！</a:t>
            </a:r>
            <a:r>
              <a:rPr lang="en-US" altLang="zh-CN" sz="3200" b="1" dirty="0"/>
              <a:t>”</a:t>
            </a:r>
            <a:endParaRPr lang="zh-CN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3705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22222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622" t="25335" b="35890"/>
          <a:stretch>
            <a:fillRect/>
          </a:stretch>
        </p:blipFill>
        <p:spPr>
          <a:xfrm>
            <a:off x="2566560" y="1019145"/>
            <a:ext cx="6752590" cy="5733415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204210" y="4102175"/>
            <a:ext cx="544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10313" y="5965676"/>
            <a:ext cx="4208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08960" y="5639062"/>
            <a:ext cx="553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66560" y="4515672"/>
            <a:ext cx="2306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1302" t="78973"/>
          <a:stretch>
            <a:fillRect/>
          </a:stretch>
        </p:blipFill>
        <p:spPr>
          <a:xfrm>
            <a:off x="8423910" y="4142105"/>
            <a:ext cx="3768090" cy="184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33705" y="1019175"/>
            <a:ext cx="11269980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81660" y="1785620"/>
            <a:ext cx="1084326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en-US" altLang="zh-CN" sz="3600" b="1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假如此时的铁罐会说话，它会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______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地对陶罐说：“_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__________________________________________________”。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而陶罐又会______地对铁罐说：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“_____________________</a:t>
            </a:r>
          </a:p>
          <a:p>
            <a:pPr indent="304800">
              <a:lnSpc>
                <a:spcPct val="140000"/>
              </a:lnSpc>
            </a:pP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______________________________________________</a:t>
            </a: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”。</a:t>
            </a:r>
            <a:endParaRPr lang="zh-CN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64780" y="1926590"/>
            <a:ext cx="11010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惭愧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495" y="4222750"/>
            <a:ext cx="89058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也都会有优点，我们要正确对待自己和他人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01620" y="3450590"/>
            <a:ext cx="11010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谦虚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90600" y="2701290"/>
            <a:ext cx="98240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对不起，我只看到了你的缺点，没看到你的优点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75195" y="3498850"/>
            <a:ext cx="385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人人都会有缺点，</a:t>
            </a:r>
          </a:p>
        </p:txBody>
      </p:sp>
      <p:pic>
        <p:nvPicPr>
          <p:cNvPr id="17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1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102360" y="1167130"/>
            <a:ext cx="2767890" cy="4438837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2360" y="1167130"/>
            <a:ext cx="36804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3200" b="1" dirty="0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endParaRPr lang="en-US" altLang="en-US" sz="3200" b="1" dirty="0">
              <a:solidFill>
                <a:schemeClr val="bg1"/>
              </a:solidFill>
              <a:latin typeface="楷体_GB2312" panose="02010609030101010101" charset="-122"/>
              <a:ea typeface="宋体" panose="02010600030101010101" pitchFamily="2" charset="-122"/>
            </a:endParaRPr>
          </a:p>
        </p:txBody>
      </p:sp>
      <p:pic>
        <p:nvPicPr>
          <p:cNvPr id="8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-18628" y="5243195"/>
            <a:ext cx="1057910" cy="1382395"/>
          </a:xfrm>
          <a:prstGeom prst="rect">
            <a:avLst/>
          </a:prstGeom>
          <a:noFill/>
        </p:spPr>
      </p:pic>
      <p:pic>
        <p:nvPicPr>
          <p:cNvPr id="9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pic>
        <p:nvPicPr>
          <p:cNvPr id="12" name="图片 11" descr="999999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392" t="44236" r="11892" b="18049"/>
          <a:stretch>
            <a:fillRect/>
          </a:stretch>
        </p:blipFill>
        <p:spPr>
          <a:xfrm>
            <a:off x="5557520" y="474980"/>
            <a:ext cx="5452745" cy="5515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708" y="1855694"/>
            <a:ext cx="2299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自命不凡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目空一切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骄傲自大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3893" y="1817594"/>
            <a:ext cx="11301095" cy="35825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10000"/>
              </a:lnSpc>
            </a:pPr>
            <a:r>
              <a:rPr lang="en-US" altLang="zh-CN" sz="36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明白道理</a:t>
            </a:r>
            <a:r>
              <a:rPr lang="zh-CN" altLang="en-US" sz="36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  <a:endParaRPr lang="en-US" altLang="zh-CN" sz="3600" b="1" dirty="0" smtClean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210000"/>
              </a:lnSpc>
            </a:pPr>
            <a:r>
              <a:rPr lang="zh-CN" altLang="zh-CN" sz="3600" b="1" dirty="0" smtClean="0"/>
              <a:t>每个人</a:t>
            </a:r>
            <a:r>
              <a:rPr lang="zh-CN" altLang="zh-CN" sz="3600" b="1" dirty="0"/>
              <a:t>都有长处和短处</a:t>
            </a:r>
            <a:r>
              <a:rPr lang="zh-CN" altLang="zh-CN" sz="3600" b="1" dirty="0" smtClean="0"/>
              <a:t>，</a:t>
            </a:r>
            <a:r>
              <a:rPr lang="zh-CN" altLang="zh-CN" sz="3600" b="1" dirty="0"/>
              <a:t> </a:t>
            </a:r>
            <a:r>
              <a:rPr lang="zh-CN" altLang="en-US" sz="3600" b="1" dirty="0" smtClean="0"/>
              <a:t>我们要</a:t>
            </a:r>
            <a:r>
              <a:rPr lang="zh-CN" altLang="zh-CN" sz="3600" b="1" dirty="0" smtClean="0"/>
              <a:t>学会</a:t>
            </a:r>
            <a:r>
              <a:rPr lang="zh-CN" altLang="zh-CN" sz="3600" b="1" dirty="0"/>
              <a:t>正确看待他人和事物。</a:t>
            </a:r>
            <a:endParaRPr lang="zh-CN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24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25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378325" y="736600"/>
            <a:ext cx="4068445" cy="53524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460240" y="1141095"/>
            <a:ext cx="390652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zh-CN" sz="4000" b="1">
                <a:solidFill>
                  <a:schemeClr val="bg1"/>
                </a:solidFill>
                <a:ea typeface="宋体" panose="02010600030101010101" pitchFamily="2" charset="-122"/>
              </a:rPr>
              <a:t>每个人也是如此，既各有优点，也各有不足，我们要学会客观地看待自己和他人。</a:t>
            </a:r>
            <a:endParaRPr lang="zh-CN" altLang="en-US" sz="4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60" y="2780030"/>
            <a:ext cx="1631950" cy="2226310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827" y="1391285"/>
            <a:ext cx="3224530" cy="3706495"/>
          </a:xfrm>
          <a:prstGeom prst="rect">
            <a:avLst/>
          </a:prstGeom>
        </p:spPr>
      </p:pic>
      <p:pic>
        <p:nvPicPr>
          <p:cNvPr id="13" name="图片 12" descr="8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100000">
            <a:off x="8497570" y="1252220"/>
            <a:ext cx="2995930" cy="25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94982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45615" y="1235710"/>
            <a:ext cx="11636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陶罐和铁罐之间发生了什么故事呢？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4655" y="2151380"/>
            <a:ext cx="9309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  国王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橱柜里的铁罐骄傲，自以为很坚硬，瞧不起陶罐，常常奚落它。陶罐则很谦虚，面对傲慢的铁罐，劝它要和睦相处，争辩几句后，就不再理会铁罐了。埋在土里许多年以后，陶罐出土成为文物，铁罐却已不复存在。</a:t>
            </a: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1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616903" y="993775"/>
            <a:ext cx="1095692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pic>
        <p:nvPicPr>
          <p:cNvPr id="11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12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038860" y="875030"/>
            <a:ext cx="10630535" cy="4965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ct val="110000"/>
              </a:lnSpc>
            </a:pPr>
            <a:r>
              <a:rPr 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作业：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1．</a:t>
            </a:r>
            <a:r>
              <a:rPr sz="2800" b="1" dirty="0">
                <a:solidFill>
                  <a:schemeClr val="bg1"/>
                </a:solidFill>
                <a:ea typeface="宋体" panose="02010600030101010101" pitchFamily="2" charset="-122"/>
              </a:rPr>
              <a:t>和爸妈一起分角色朗读课文。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sz="2800" b="1" dirty="0">
                <a:solidFill>
                  <a:schemeClr val="bg1"/>
                </a:solidFill>
                <a:ea typeface="宋体" panose="02010600030101010101" pitchFamily="2" charset="-122"/>
              </a:rPr>
              <a:t>读读背背：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取人之长，补己之短</a:t>
            </a: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   </a:t>
            </a:r>
            <a:r>
              <a:rPr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寸有所长，尺有所短</a:t>
            </a: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   </a:t>
            </a:r>
            <a:r>
              <a:rPr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谦虚使人进步，骄傲使人落后</a:t>
            </a:r>
            <a:r>
              <a:rPr sz="2800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3.</a:t>
            </a:r>
            <a:r>
              <a:rPr sz="2800" b="1" dirty="0">
                <a:solidFill>
                  <a:schemeClr val="bg1"/>
                </a:solidFill>
                <a:ea typeface="宋体" panose="02010600030101010101" pitchFamily="2" charset="-122"/>
              </a:rPr>
              <a:t>实践活动：</a:t>
            </a:r>
          </a:p>
          <a:p>
            <a:pPr indent="306070">
              <a:lnSpc>
                <a:spcPct val="110000"/>
              </a:lnSpc>
            </a:pPr>
            <a:r>
              <a:rPr sz="2800" b="1" dirty="0">
                <a:solidFill>
                  <a:schemeClr val="bg1"/>
                </a:solidFill>
                <a:ea typeface="宋体" panose="02010600030101010101" pitchFamily="2" charset="-122"/>
              </a:rPr>
              <a:t>   </a:t>
            </a:r>
            <a:r>
              <a:rPr sz="28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和</a:t>
            </a:r>
            <a:r>
              <a:rPr lang="zh-CN" altLang="en-US" sz="28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同学</a:t>
            </a:r>
            <a:r>
              <a:rPr sz="2800" b="1" dirty="0" err="1" smtClean="0">
                <a:solidFill>
                  <a:schemeClr val="bg1"/>
                </a:solidFill>
                <a:ea typeface="宋体" panose="02010600030101010101" pitchFamily="2" charset="-122"/>
              </a:rPr>
              <a:t>一起演一演这个故事</a:t>
            </a:r>
            <a:r>
              <a:rPr sz="2800" b="1" dirty="0" err="1">
                <a:solidFill>
                  <a:schemeClr val="bg1"/>
                </a:solidFill>
                <a:ea typeface="宋体" panose="02010600030101010101" pitchFamily="2" charset="-122"/>
              </a:rPr>
              <a:t>，作好角色分工，熟记人物对话，根据课文内容设计表情、动作等。有条件的还可以准备道具，如头饰、服装等</a:t>
            </a:r>
            <a:r>
              <a:rPr sz="2800" b="1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33500" y="1572895"/>
            <a:ext cx="84201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国王的橱柜里有两个罐子，一个是陶的，一个是铁的。骄傲的铁罐看不起陶罐，常常奚落它。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18000"/>
          </a:blip>
          <a:srcRect l="10135" r="57135" b="79508"/>
          <a:stretch>
            <a:fillRect/>
          </a:stretch>
        </p:blipFill>
        <p:spPr>
          <a:xfrm>
            <a:off x="9516745" y="0"/>
            <a:ext cx="2675255" cy="266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757420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33500" y="1572895"/>
            <a:ext cx="84201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国王的橱柜里有两个罐子，一个是陶的，一个是铁的。骄傲的铁罐看不起陶罐，常常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奚落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它。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 rot="10800000" flipH="1">
            <a:off x="4205605" y="3585845"/>
            <a:ext cx="4895850" cy="1234440"/>
          </a:xfrm>
          <a:prstGeom prst="wedgeRoundRectCallout">
            <a:avLst>
              <a:gd name="adj1" fmla="val -43268"/>
              <a:gd name="adj2" fmla="val 79277"/>
              <a:gd name="adj3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3245" y="3684270"/>
            <a:ext cx="47383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用尖酸刻薄的话揭人短处，使人难堪。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58005" y="5105400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讥笑、讽刺、挖苦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23440" y="5043170"/>
            <a:ext cx="20821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近义词：</a:t>
            </a:r>
          </a:p>
        </p:txBody>
      </p:sp>
      <p:pic>
        <p:nvPicPr>
          <p:cNvPr id="3" name="图片 2" descr="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18000"/>
          </a:blip>
          <a:srcRect l="10135" r="57135" b="79508"/>
          <a:stretch>
            <a:fillRect/>
          </a:stretch>
        </p:blipFill>
        <p:spPr>
          <a:xfrm>
            <a:off x="9516745" y="0"/>
            <a:ext cx="2675255" cy="266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7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972560" y="1513205"/>
            <a:ext cx="5320030" cy="56959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3180080" y="1513205"/>
            <a:ext cx="66484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①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973195" y="2127885"/>
            <a:ext cx="5320030" cy="16376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30880" y="236347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②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973195" y="3810000"/>
            <a:ext cx="5320030" cy="16129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19450" y="389636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③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978275" y="5483860"/>
            <a:ext cx="5320030" cy="102616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42310" y="530225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④</a:t>
            </a:r>
          </a:p>
        </p:txBody>
      </p:sp>
      <p:pic>
        <p:nvPicPr>
          <p:cNvPr id="17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18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  <p:pic>
        <p:nvPicPr>
          <p:cNvPr id="12" name="图片 11" descr="1111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651" t="33681" r="10129" b="22197"/>
          <a:stretch>
            <a:fillRect/>
          </a:stretch>
        </p:blipFill>
        <p:spPr>
          <a:xfrm>
            <a:off x="3753485" y="602615"/>
            <a:ext cx="5658485" cy="5931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bldLvl="0" animBg="1"/>
      <p:bldP spid="10" grpId="0"/>
      <p:bldP spid="13" grpId="0" bldLvl="0" animBg="1"/>
      <p:bldP spid="14" grpId="0"/>
      <p:bldP spid="15" grpId="0" bldLvl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9937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“你敢碰我吗？陶罐子！”铁罐傲慢地问。</a:t>
            </a:r>
          </a:p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“不敢，铁罐兄弟。”陶罐谦虚地回答。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“你敢碰我吗？陶罐子！”铁罐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傲慢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 algn="l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“不敢，铁罐兄弟。”陶罐谦虚地回答。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9018" y="1019175"/>
            <a:ext cx="10133965" cy="4869815"/>
          </a:xfrm>
          <a:prstGeom prst="roundRect">
            <a:avLst/>
          </a:prstGeom>
          <a:ln w="14922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" name="矩形 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C64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33708" y="310183"/>
            <a:ext cx="2465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陶罐和铁罐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83715" y="1457325"/>
            <a:ext cx="91014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“你敢</a:t>
            </a:r>
            <a:r>
              <a:rPr lang="zh-CN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碰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我吗？陶罐子！”铁罐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傲慢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6070">
              <a:lnSpc>
                <a:spcPct val="150000"/>
              </a:lnSpc>
            </a:pP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“不敢，铁罐兄弟。”陶罐谦虚地回答。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Picture 2" descr="http://pic1.16pic.com/00/47/70/16pic_4770486_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4524" t="5823" r="42866" b="5667"/>
          <a:stretch>
            <a:fillRect/>
          </a:stretch>
        </p:blipFill>
        <p:spPr bwMode="auto">
          <a:xfrm>
            <a:off x="73660" y="5243195"/>
            <a:ext cx="1057910" cy="1382395"/>
          </a:xfrm>
          <a:prstGeom prst="rect">
            <a:avLst/>
          </a:prstGeom>
          <a:noFill/>
        </p:spPr>
      </p:pic>
      <p:pic>
        <p:nvPicPr>
          <p:cNvPr id="3" name="Picture 2" descr="http://pic1.16pic.com/00/47/70/16pic_4770486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57134" t="5823" r="4101" b="5667"/>
          <a:stretch>
            <a:fillRect/>
          </a:stretch>
        </p:blipFill>
        <p:spPr bwMode="auto">
          <a:xfrm>
            <a:off x="1237615" y="5097780"/>
            <a:ext cx="860425" cy="1527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6c1dd2c-bc7f-4800-8634-23cac8f4aaaf}"/>
  <p:tag name="TABLE_EMPHASIZE_COLOR" val="1330547"/>
  <p:tag name="TABLE_SKINIDX" val="0"/>
  <p:tag name="TABLE_COLORIDX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08,&quot;width&quot;:593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2920436"/>
  <p:tag name="KSO_WM_UNIT_PLACING_PICTURE_USER_VIEWPORT" val="{&quot;height&quot;:13830,&quot;width&quot;:96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2920436"/>
  <p:tag name="KSO_WM_UNIT_PLACING_PICTURE_USER_VIEWPORT" val="{&quot;height&quot;:13830,&quot;width&quot;:96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6544796"/>
  <p:tag name="KSO_WM_UNIT_PLACING_PICTURE_USER_VIEWPORT" val="{&quot;height&quot;:2793.5748031496064,&quot;width&quot;:2137.514960629921}"/>
</p:tagLst>
</file>

<file path=ppt/theme/theme1.xml><?xml version="1.0" encoding="utf-8"?>
<a:theme xmlns:a="http://schemas.openxmlformats.org/drawingml/2006/main" name="Office 主题">
  <a:themeElements>
    <a:clrScheme name="自定义 13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4582"/>
      </a:accent1>
      <a:accent2>
        <a:srgbClr val="1D4582"/>
      </a:accent2>
      <a:accent3>
        <a:srgbClr val="E42F4B"/>
      </a:accent3>
      <a:accent4>
        <a:srgbClr val="1D4582"/>
      </a:accent4>
      <a:accent5>
        <a:srgbClr val="1D4582"/>
      </a:accent5>
      <a:accent6>
        <a:srgbClr val="E42F4B"/>
      </a:accent6>
      <a:hlink>
        <a:srgbClr val="1D4582"/>
      </a:hlink>
      <a:folHlink>
        <a:srgbClr val="E42F4B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1609</Words>
  <Application>Microsoft Office PowerPoint</Application>
  <PresentationFormat>自定义</PresentationFormat>
  <Paragraphs>196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DengXian</vt:lpstr>
      <vt:lpstr>DengXian Light</vt:lpstr>
      <vt:lpstr>Calibri</vt:lpstr>
      <vt:lpstr>楷体</vt:lpstr>
      <vt:lpstr>微软雅黑</vt:lpstr>
      <vt:lpstr>Times New Roman</vt:lpstr>
      <vt:lpstr>等线</vt:lpstr>
      <vt:lpstr>楷体_GB2312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蔡芸</cp:lastModifiedBy>
  <cp:revision>47</cp:revision>
  <dcterms:created xsi:type="dcterms:W3CDTF">2017-12-18T08:33:00Z</dcterms:created>
  <dcterms:modified xsi:type="dcterms:W3CDTF">2020-04-14T04:02:17Z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