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  <p:sldMasterId id="2147483707" r:id="rId2"/>
  </p:sldMasterIdLst>
  <p:notesMasterIdLst>
    <p:notesMasterId r:id="rId21"/>
  </p:notesMasterIdLst>
  <p:handoutMasterIdLst>
    <p:handoutMasterId r:id="rId22"/>
  </p:handoutMasterIdLst>
  <p:sldIdLst>
    <p:sldId id="523" r:id="rId3"/>
    <p:sldId id="941" r:id="rId4"/>
    <p:sldId id="980" r:id="rId5"/>
    <p:sldId id="1027" r:id="rId6"/>
    <p:sldId id="1028" r:id="rId7"/>
    <p:sldId id="1030" r:id="rId8"/>
    <p:sldId id="587" r:id="rId9"/>
    <p:sldId id="987" r:id="rId10"/>
    <p:sldId id="1031" r:id="rId11"/>
    <p:sldId id="1059" r:id="rId12"/>
    <p:sldId id="918" r:id="rId13"/>
    <p:sldId id="601" r:id="rId14"/>
    <p:sldId id="1034" r:id="rId15"/>
    <p:sldId id="995" r:id="rId16"/>
    <p:sldId id="1036" r:id="rId17"/>
    <p:sldId id="930" r:id="rId18"/>
    <p:sldId id="938" r:id="rId19"/>
    <p:sldId id="1060" r:id="rId20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410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76">
          <p15:clr>
            <a:srgbClr val="A4A3A4"/>
          </p15:clr>
        </p15:guide>
        <p15:guide id="2" pos="22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1DBDD"/>
    <a:srgbClr val="FF6600"/>
    <a:srgbClr val="FF00FF"/>
    <a:srgbClr val="0000FF"/>
    <a:srgbClr val="0066CC"/>
    <a:srgbClr val="FFFFCC"/>
    <a:srgbClr val="FF0000"/>
    <a:srgbClr val="CC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8" autoAdjust="0"/>
    <p:restoredTop sz="94659" autoAdjust="0"/>
  </p:normalViewPr>
  <p:slideViewPr>
    <p:cSldViewPr>
      <p:cViewPr>
        <p:scale>
          <a:sx n="80" d="100"/>
          <a:sy n="80" d="100"/>
        </p:scale>
        <p:origin x="-756" y="-42"/>
      </p:cViewPr>
      <p:guideLst>
        <p:guide orient="horz"/>
        <p:guide pos="41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578"/>
    </p:cViewPr>
  </p:sorterViewPr>
  <p:notesViewPr>
    <p:cSldViewPr>
      <p:cViewPr varScale="1">
        <p:scale>
          <a:sx n="65" d="100"/>
          <a:sy n="65" d="100"/>
        </p:scale>
        <p:origin x="-2502" y="-114"/>
      </p:cViewPr>
      <p:guideLst>
        <p:guide orient="horz" pos="3076"/>
        <p:guide pos="22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C8EF0-063C-4EC8-822D-D4BEE606CB45}" type="datetimeFigureOut">
              <a:rPr lang="zh-CN" altLang="en-US" smtClean="0"/>
              <a:pPr/>
              <a:t>2020/6/18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F7337-2D4C-4836-9F96-E27918AAD3E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4118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2E35E-6DB1-4671-AA13-E9173BD066DF}" type="datetimeFigureOut">
              <a:rPr lang="zh-CN" altLang="en-US" smtClean="0"/>
              <a:pPr/>
              <a:t>2020/6/18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CD010-A9A3-4117-BFBF-9C1583B3E14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5094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5514D-1C19-4227-9FDB-AE9C2557C608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4595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956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652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016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6194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81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608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265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60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790160"/>
            <a:ext cx="59040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171450"/>
            <a:ext cx="5900752" cy="632210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857238"/>
            <a:ext cx="5900750" cy="3857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857238"/>
            <a:ext cx="2257408" cy="3857652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400800" cy="51435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857250"/>
            <a:ext cx="7223248" cy="2985129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4057650"/>
            <a:ext cx="5657888" cy="603647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05978"/>
            <a:ext cx="1471594" cy="450891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86568" cy="450891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97515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57301"/>
            <a:ext cx="7772400" cy="1153715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41101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4800600"/>
            <a:ext cx="3200400" cy="212850"/>
          </a:xfrm>
        </p:spPr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4800600"/>
            <a:ext cx="3733800" cy="212850"/>
          </a:xfrm>
        </p:spPr>
        <p:txBody>
          <a:bodyPr/>
          <a:lstStyle/>
          <a:p>
            <a:endParaRPr kumimoji="0"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57436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357437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232296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5434A-1094-4C26-ADA4-1AB6210859AE}" type="slidenum">
              <a:rPr kumimoji="0" lang="en-US" smtClean="0"/>
              <a:pPr eaLnBrk="1" latinLnBrk="0" hangingPunct="1"/>
              <a:t>‹#›</a:t>
            </a:fld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A5720ABE-D448-574E-AED4-4A2EA0C525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23479"/>
            <a:ext cx="915984" cy="36004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xmlns="" id="{8FDDFD90-1429-7244-B887-4B2B69E9159A}"/>
              </a:ext>
            </a:extLst>
          </p:cNvPr>
          <p:cNvSpPr/>
          <p:nvPr/>
        </p:nvSpPr>
        <p:spPr>
          <a:xfrm flipH="1">
            <a:off x="1" y="123478"/>
            <a:ext cx="2771800" cy="216000"/>
          </a:xfrm>
          <a:prstGeom prst="rect">
            <a:avLst/>
          </a:prstGeom>
          <a:gradFill flip="none" rotWithShape="1">
            <a:gsLst>
              <a:gs pos="40000">
                <a:schemeClr val="accent5">
                  <a:lumMod val="60000"/>
                  <a:lumOff val="40000"/>
                </a:schemeClr>
              </a:gs>
              <a:gs pos="97000">
                <a:schemeClr val="bg1">
                  <a:alpha val="0"/>
                </a:schemeClr>
              </a:gs>
              <a:gs pos="70000">
                <a:schemeClr val="accent5">
                  <a:lumMod val="40000"/>
                  <a:lumOff val="60000"/>
                  <a:alpha val="76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" name="文本框 10">
            <a:extLst>
              <a:ext uri="{FF2B5EF4-FFF2-40B4-BE49-F238E27FC236}">
                <a16:creationId xmlns:a16="http://schemas.microsoft.com/office/drawing/2014/main" xmlns="" id="{5362E6FF-7BB4-7848-B66B-4CD6CB94CD42}"/>
              </a:ext>
            </a:extLst>
          </p:cNvPr>
          <p:cNvSpPr txBox="1"/>
          <p:nvPr/>
        </p:nvSpPr>
        <p:spPr>
          <a:xfrm>
            <a:off x="193239" y="51471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b="0" dirty="0" smtClean="0">
                <a:latin typeface="黑体" pitchFamily="49" charset="-122"/>
                <a:ea typeface="黑体" pitchFamily="49" charset="-122"/>
              </a:rPr>
              <a:t>22 </a:t>
            </a:r>
            <a:r>
              <a:rPr kumimoji="1" lang="zh-CN" altLang="en-US" sz="1400" b="0" dirty="0" smtClean="0">
                <a:latin typeface="黑体" pitchFamily="49" charset="-122"/>
                <a:ea typeface="黑体" pitchFamily="49" charset="-122"/>
              </a:rPr>
              <a:t>手指</a:t>
            </a:r>
            <a:endParaRPr kumimoji="1" lang="zh-CN" altLang="en-US" sz="1400" b="0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074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56348"/>
          <a:stretch/>
        </p:blipFill>
        <p:spPr bwMode="auto">
          <a:xfrm>
            <a:off x="-108520" y="4674582"/>
            <a:ext cx="2592139" cy="54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21" b="31962"/>
          <a:stretch/>
        </p:blipFill>
        <p:spPr bwMode="auto">
          <a:xfrm>
            <a:off x="6732391" y="4698454"/>
            <a:ext cx="2592139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56348"/>
          <a:stretch/>
        </p:blipFill>
        <p:spPr bwMode="auto">
          <a:xfrm flipH="1">
            <a:off x="4324446" y="4691513"/>
            <a:ext cx="2664594" cy="54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21" b="31962"/>
          <a:stretch/>
        </p:blipFill>
        <p:spPr bwMode="auto">
          <a:xfrm flipH="1">
            <a:off x="2284801" y="4702022"/>
            <a:ext cx="219573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8" r:id="rId4"/>
    <p:sldLayoutId id="2147483691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463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008500"/>
            <a:ext cx="9144000" cy="135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1474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4800600"/>
            <a:ext cx="3200400" cy="21285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eaLnBrk="1" latinLnBrk="0" hangingPunct="1"/>
            <a:fld id="{11DF6C85-580E-49AA-8C0F-7282E851D184}" type="datetimeFigureOut">
              <a:rPr lang="en-US" smtClean="0"/>
              <a:pPr eaLnBrk="1" latinLnBrk="0" hangingPunct="1"/>
              <a:t>6/18/2020</a:t>
            </a:fld>
            <a:endParaRPr lang="en-US" sz="11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4800600"/>
            <a:ext cx="3733800" cy="21285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zh-CN" altLang="en-US" sz="11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4800600"/>
            <a:ext cx="914400" cy="212598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algn="ctr" eaLnBrk="1" latinLnBrk="0" hangingPunct="1"/>
            <a:fld id="{6D95434A-1094-4C26-ADA4-1AB6210859AE}" type="slidenum">
              <a:rPr kumimoji="0" lang="en-US" smtClean="0"/>
              <a:pPr algn="ctr" eaLnBrk="1" latinLnBrk="0" hangingPunct="1"/>
              <a:t>‹#›</a:t>
            </a:fld>
            <a:endParaRPr kumimoji="0" lang="zh-CN" altLang="en-US" b="0" dirty="0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81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56348"/>
          <a:stretch/>
        </p:blipFill>
        <p:spPr bwMode="auto">
          <a:xfrm>
            <a:off x="-108520" y="4674582"/>
            <a:ext cx="2592139" cy="54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21" b="31962"/>
          <a:stretch/>
        </p:blipFill>
        <p:spPr bwMode="auto">
          <a:xfrm>
            <a:off x="6732391" y="4698454"/>
            <a:ext cx="2592139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56348"/>
          <a:stretch/>
        </p:blipFill>
        <p:spPr bwMode="auto">
          <a:xfrm flipH="1">
            <a:off x="4324446" y="4691513"/>
            <a:ext cx="2664594" cy="54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dministrator\Desktop\e9fceb92f313c18afc28914f0fcb6bd2.png"/>
          <p:cNvPicPr>
            <a:picLocks noChangeAspect="1" noChangeArrowheads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21" b="31962"/>
          <a:stretch/>
        </p:blipFill>
        <p:spPr bwMode="auto">
          <a:xfrm flipH="1">
            <a:off x="2284801" y="4702022"/>
            <a:ext cx="219573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5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3.png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8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3.png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0" y="80339"/>
            <a:ext cx="3419872" cy="307777"/>
            <a:chOff x="-141920" y="134511"/>
            <a:chExt cx="2771800" cy="307777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xmlns="" id="{CD184A55-3423-F349-98B8-52F211EB9433}"/>
                </a:ext>
              </a:extLst>
            </p:cNvPr>
            <p:cNvSpPr/>
            <p:nvPr/>
          </p:nvSpPr>
          <p:spPr>
            <a:xfrm flipH="1">
              <a:off x="-141920" y="159510"/>
              <a:ext cx="2771800" cy="252000"/>
            </a:xfrm>
            <a:prstGeom prst="rect">
              <a:avLst/>
            </a:prstGeom>
            <a:gradFill flip="none" rotWithShape="1">
              <a:gsLst>
                <a:gs pos="40000">
                  <a:schemeClr val="bg1"/>
                </a:gs>
                <a:gs pos="99000">
                  <a:schemeClr val="bg1">
                    <a:alpha val="0"/>
                  </a:schemeClr>
                </a:gs>
                <a:gs pos="77000">
                  <a:schemeClr val="bg1">
                    <a:alpha val="59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6" name="文本框 1">
              <a:extLst>
                <a:ext uri="{FF2B5EF4-FFF2-40B4-BE49-F238E27FC236}">
                  <a16:creationId xmlns:a16="http://schemas.microsoft.com/office/drawing/2014/main" xmlns="" id="{06E88223-4167-0746-8818-C83637374A72}"/>
                </a:ext>
              </a:extLst>
            </p:cNvPr>
            <p:cNvSpPr txBox="1"/>
            <p:nvPr/>
          </p:nvSpPr>
          <p:spPr>
            <a:xfrm>
              <a:off x="120061" y="134511"/>
              <a:ext cx="14592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dirty="0" smtClean="0">
                  <a:latin typeface="黑体" pitchFamily="49" charset="-122"/>
                  <a:ea typeface="黑体" pitchFamily="49" charset="-122"/>
                </a:rPr>
                <a:t>语文  五年级  </a:t>
              </a:r>
              <a:r>
                <a:rPr kumimoji="1" lang="zh-CN" altLang="en-US" dirty="0">
                  <a:latin typeface="黑体" pitchFamily="49" charset="-122"/>
                  <a:ea typeface="黑体" pitchFamily="49" charset="-122"/>
                </a:rPr>
                <a:t>下</a:t>
              </a:r>
              <a:r>
                <a:rPr kumimoji="1" lang="zh-CN" altLang="en-US" dirty="0" smtClean="0">
                  <a:latin typeface="黑体" pitchFamily="49" charset="-122"/>
                  <a:ea typeface="黑体" pitchFamily="49" charset="-122"/>
                </a:rPr>
                <a:t>册</a:t>
              </a:r>
              <a:endParaRPr kumimoji="1" lang="zh-CN" altLang="en-US" dirty="0">
                <a:latin typeface="黑体" pitchFamily="49" charset="-122"/>
                <a:ea typeface="黑体" pitchFamily="49" charset="-122"/>
              </a:endParaRPr>
            </a:p>
          </p:txBody>
        </p:sp>
      </p:grpSp>
      <p:sp>
        <p:nvSpPr>
          <p:cNvPr id="20" name="文本框 15">
            <a:hlinkClick r:id="rId3" action="ppaction://hlinksldjump"/>
            <a:extLst>
              <a:ext uri="{FF2B5EF4-FFF2-40B4-BE49-F238E27FC236}">
                <a16:creationId xmlns:a16="http://schemas.microsoft.com/office/drawing/2014/main" xmlns="" id="{F8F78E23-50A4-DE4E-802E-429241B99C9C}"/>
              </a:ext>
            </a:extLst>
          </p:cNvPr>
          <p:cNvSpPr txBox="1"/>
          <p:nvPr/>
        </p:nvSpPr>
        <p:spPr>
          <a:xfrm>
            <a:off x="7275010" y="4155926"/>
            <a:ext cx="123148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2000" dirty="0">
                <a:solidFill>
                  <a:schemeClr val="bg1"/>
                </a:solidFill>
              </a:rPr>
              <a:t>第一课时</a:t>
            </a:r>
          </a:p>
        </p:txBody>
      </p:sp>
      <p:sp>
        <p:nvSpPr>
          <p:cNvPr id="21" name="文本框 14">
            <a:hlinkClick r:id="rId4" action="ppaction://hlinksldjump"/>
            <a:extLst>
              <a:ext uri="{FF2B5EF4-FFF2-40B4-BE49-F238E27FC236}">
                <a16:creationId xmlns:a16="http://schemas.microsoft.com/office/drawing/2014/main" xmlns="" id="{DE258695-61B7-0946-83FB-8DFACD6C2F8C}"/>
              </a:ext>
            </a:extLst>
          </p:cNvPr>
          <p:cNvSpPr txBox="1"/>
          <p:nvPr/>
        </p:nvSpPr>
        <p:spPr>
          <a:xfrm>
            <a:off x="7275010" y="4547904"/>
            <a:ext cx="123148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2000" dirty="0">
                <a:solidFill>
                  <a:schemeClr val="bg1"/>
                </a:solidFill>
              </a:rPr>
              <a:t>第二课时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86230"/>
            <a:ext cx="2592288" cy="312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779912" y="1536344"/>
            <a:ext cx="37994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0" b="1" dirty="0" smtClean="0">
                <a:solidFill>
                  <a:srgbClr val="FFC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黑体" pitchFamily="2" charset="-122"/>
                <a:ea typeface="黑体" pitchFamily="2" charset="-122"/>
              </a:rPr>
              <a:t>22 </a:t>
            </a:r>
            <a:r>
              <a:rPr lang="zh-CN" altLang="en-US" sz="8000" b="1" dirty="0" smtClean="0">
                <a:solidFill>
                  <a:srgbClr val="FFC0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黑体" pitchFamily="2" charset="-122"/>
                <a:ea typeface="黑体" pitchFamily="2" charset="-122"/>
              </a:rPr>
              <a:t>手指</a:t>
            </a:r>
            <a:endParaRPr lang="zh-CN" altLang="en-US" sz="8000" b="1" dirty="0">
              <a:solidFill>
                <a:srgbClr val="FFC0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05090" y="802871"/>
            <a:ext cx="6463254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他的工作虽不如大拇指吃力，却比大拇指复杂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  <a:latin typeface="楷体" pitchFamily="49" charset="-122"/>
                <a:ea typeface="楷体" pitchFamily="49" charset="-122"/>
              </a:rPr>
              <a:t>秽物、毒物、烈物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，他接触的机会最多；</a:t>
            </a:r>
            <a:r>
              <a:rPr lang="zh-CN" altLang="en-US" sz="2800" b="1" u="sng" dirty="0">
                <a:uFill>
                  <a:solidFill>
                    <a:srgbClr val="FF0000"/>
                  </a:solidFill>
                </a:uFill>
                <a:latin typeface="楷体" pitchFamily="49" charset="-122"/>
                <a:ea typeface="楷体" pitchFamily="49" charset="-122"/>
              </a:rPr>
              <a:t>刀伤、烫伤、轧伤、咬伤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，他消受的机会最多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……</a:t>
            </a:r>
          </a:p>
        </p:txBody>
      </p:sp>
      <p:sp>
        <p:nvSpPr>
          <p:cNvPr id="3" name="矩形 2"/>
          <p:cNvSpPr/>
          <p:nvPr/>
        </p:nvSpPr>
        <p:spPr>
          <a:xfrm>
            <a:off x="755576" y="2989014"/>
            <a:ext cx="6912768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zh-CN" altLang="en-US" sz="2800" b="1" kern="0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把画线词语分别改为“各种物品”“各种伤害”好不好？为什么？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699792" y="3923684"/>
            <a:ext cx="4968552" cy="830997"/>
          </a:xfrm>
          <a:prstGeom prst="rect">
            <a:avLst/>
          </a:prstGeom>
          <a:noFill/>
          <a:ln>
            <a:noFill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b="1" dirty="0" smtClean="0">
                <a:ln w="1905"/>
                <a:gradFill flip="none" rotWithShape="1">
                  <a:gsLst>
                    <a:gs pos="0">
                      <a:srgbClr val="FF7A00"/>
                    </a:gs>
                    <a:gs pos="100000">
                      <a:srgbClr val="FF03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敢于探险、不怕牺牲</a:t>
            </a:r>
            <a:endParaRPr lang="zh-CN" altLang="en-US" sz="3200" b="1" dirty="0">
              <a:ln w="1905"/>
              <a:gradFill flip="none" rotWithShape="1">
                <a:gsLst>
                  <a:gs pos="0">
                    <a:srgbClr val="FF7A00"/>
                  </a:gs>
                  <a:gs pos="100000">
                    <a:srgbClr val="FF0300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ea"/>
              <a:ea typeface="+mj-ea"/>
            </a:endParaRPr>
          </a:p>
        </p:txBody>
      </p:sp>
      <p:pic>
        <p:nvPicPr>
          <p:cNvPr id="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792" y="4257521"/>
            <a:ext cx="6953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719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3589392" y="3706465"/>
            <a:ext cx="1748296" cy="494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903584" y="1550251"/>
            <a:ext cx="3960439" cy="40868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420936" y="628281"/>
            <a:ext cx="1070354" cy="52322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noFill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pPr algn="ctr"/>
            <a:r>
              <a:rPr lang="zh-CN" altLang="en-US" dirty="0"/>
              <a:t>中指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72" y="975622"/>
            <a:ext cx="1152128" cy="2056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文本框 3"/>
          <p:cNvSpPr txBox="1"/>
          <p:nvPr/>
        </p:nvSpPr>
        <p:spPr>
          <a:xfrm>
            <a:off x="683568" y="1478897"/>
            <a:ext cx="7308304" cy="1620444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五指中地位最优、相貌最堂皇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的，无如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中指</a:t>
            </a:r>
            <a:r>
              <a:rPr lang="en-US" altLang="zh-CN" sz="2800" b="1" dirty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无名指、食指贴身左右，像关公左右的关平、周仓，左膀右臂，片刻不离。</a:t>
            </a:r>
            <a:endParaRPr lang="zh-CN" altLang="en-US" sz="2800" b="1" u="sng" dirty="0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3"/>
          <p:cNvSpPr txBox="1"/>
          <p:nvPr/>
        </p:nvSpPr>
        <p:spPr>
          <a:xfrm>
            <a:off x="679061" y="3031665"/>
            <a:ext cx="7084262" cy="1349600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   他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永远不受外物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冲撞，所以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曲线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优美，处处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显示着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养尊处优的幸福。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3" name="云形 12"/>
          <p:cNvSpPr/>
          <p:nvPr/>
        </p:nvSpPr>
        <p:spPr>
          <a:xfrm>
            <a:off x="4593804" y="516583"/>
            <a:ext cx="1487768" cy="74661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拟人</a:t>
            </a:r>
            <a:endParaRPr lang="zh-CN" altLang="en-US" sz="28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云形 13"/>
          <p:cNvSpPr/>
          <p:nvPr/>
        </p:nvSpPr>
        <p:spPr>
          <a:xfrm>
            <a:off x="6647800" y="516581"/>
            <a:ext cx="1487768" cy="74661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比喻</a:t>
            </a:r>
            <a:endParaRPr lang="zh-CN" altLang="en-US" sz="28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5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792" y="4257521"/>
            <a:ext cx="6953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1905826" y="2166347"/>
            <a:ext cx="1658063" cy="4945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4369100" y="1451427"/>
            <a:ext cx="1686322" cy="4917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11" name="矩形 10"/>
          <p:cNvSpPr/>
          <p:nvPr/>
        </p:nvSpPr>
        <p:spPr>
          <a:xfrm>
            <a:off x="611560" y="1275607"/>
            <a:ext cx="8064896" cy="1546577"/>
          </a:xfrm>
          <a:prstGeom prst="rect">
            <a:avLst/>
          </a:prstGeom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无名指</a:t>
            </a:r>
            <a:r>
              <a:rPr lang="zh-CN" altLang="en-US" sz="32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和</a:t>
            </a: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小指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，体态秀丽，样子可爱。然而，能力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薄弱也无过于他们了。</a:t>
            </a: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573182" y="527059"/>
            <a:ext cx="2342634" cy="52322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noFill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r>
              <a:rPr lang="zh-CN" altLang="en-US" dirty="0"/>
              <a:t>无名指和小指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485" y="2355726"/>
            <a:ext cx="1825981" cy="2153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3"/>
          <p:cNvSpPr txBox="1"/>
          <p:nvPr/>
        </p:nvSpPr>
        <p:spPr>
          <a:xfrm>
            <a:off x="1920334" y="555527"/>
            <a:ext cx="6468090" cy="1989775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   舞蹈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演员的手指不是常作兰花状吗？这两根手指正是这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朵“兰花”中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最优美的两瓣。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6" y="555526"/>
            <a:ext cx="1600971" cy="188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946542" y="3252922"/>
            <a:ext cx="72258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    </a:t>
            </a:r>
            <a:r>
              <a:rPr lang="zh-CN" altLang="en-US" sz="2400" dirty="0" smtClean="0">
                <a:solidFill>
                  <a:srgbClr val="0070C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黑体" pitchFamily="49" charset="-122"/>
                <a:ea typeface="黑体" pitchFamily="49" charset="-122"/>
              </a:rPr>
              <a:t>强调</a:t>
            </a:r>
            <a:r>
              <a:rPr lang="zh-CN" altLang="en-US" sz="2400" dirty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了舞蹈演员的手指常作兰花</a:t>
            </a:r>
            <a:r>
              <a:rPr lang="zh-CN" altLang="en-US" sz="2400" dirty="0" smtClean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状，这</a:t>
            </a:r>
            <a:r>
              <a:rPr lang="zh-CN" altLang="en-US" sz="2400" dirty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兰花状的姿态是优美</a:t>
            </a:r>
            <a:r>
              <a:rPr lang="zh-CN" altLang="en-US" sz="2400" dirty="0" smtClean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的，所以无名指</a:t>
            </a:r>
            <a:r>
              <a:rPr lang="zh-CN" altLang="en-US" sz="2400" dirty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和小指则是最优美的。</a:t>
            </a:r>
          </a:p>
        </p:txBody>
      </p:sp>
      <p:sp>
        <p:nvSpPr>
          <p:cNvPr id="14" name="Freeform 9"/>
          <p:cNvSpPr/>
          <p:nvPr/>
        </p:nvSpPr>
        <p:spPr bwMode="gray">
          <a:xfrm rot="19223438">
            <a:off x="5569430" y="1973061"/>
            <a:ext cx="704866" cy="560956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20000"/>
                  <a:lumOff val="80000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/>
          <a:lstStyle/>
          <a:p>
            <a:endParaRPr lang="zh-CN" altLang="en-US"/>
          </a:p>
        </p:txBody>
      </p:sp>
      <p:sp>
        <p:nvSpPr>
          <p:cNvPr id="16" name="云形 15"/>
          <p:cNvSpPr/>
          <p:nvPr/>
        </p:nvSpPr>
        <p:spPr>
          <a:xfrm>
            <a:off x="4677079" y="2566778"/>
            <a:ext cx="1487768" cy="678741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设问</a:t>
            </a:r>
          </a:p>
        </p:txBody>
      </p:sp>
    </p:spTree>
    <p:extLst>
      <p:ext uri="{BB962C8B-B14F-4D97-AF65-F5344CB8AC3E}">
        <p14:creationId xmlns:p14="http://schemas.microsoft.com/office/powerpoint/2010/main" val="26834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403648" y="983506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kern="0" dirty="0" smtClean="0">
                <a:ea typeface="黑体" panose="02010609060101010101" pitchFamily="49" charset="-122"/>
              </a:rPr>
              <a:t>       作者笔下的大拇指和食指分别让你联想到了生活中的那些人？同桌互相交流，展开联想，试着说一说！</a:t>
            </a:r>
            <a:endParaRPr lang="zh-CN" altLang="en-US" sz="2400" b="1" kern="0" dirty="0">
              <a:solidFill>
                <a:srgbClr val="C00000"/>
              </a:solidFill>
              <a:ea typeface="宋体" pitchFamily="2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xmlns="" id="{C061C24E-8F5B-344B-B0B0-700FB18A08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8" y="1275607"/>
            <a:ext cx="1392071" cy="199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6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3326" y="1097600"/>
            <a:ext cx="574869" cy="89487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" name="椭圆 2"/>
          <p:cNvSpPr/>
          <p:nvPr/>
        </p:nvSpPr>
        <p:spPr>
          <a:xfrm>
            <a:off x="150098" y="551211"/>
            <a:ext cx="755703" cy="133877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联想</a:t>
            </a:r>
            <a:endParaRPr lang="zh-CN" altLang="en-US" sz="32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324" y="2251373"/>
            <a:ext cx="611130" cy="863074"/>
          </a:xfrm>
          <a:prstGeom prst="rect">
            <a:avLst/>
          </a:prstGeom>
          <a:noFill/>
          <a:ln>
            <a:noFill/>
          </a:ln>
          <a:extLst/>
        </p:spPr>
      </p:pic>
      <p:cxnSp>
        <p:nvCxnSpPr>
          <p:cNvPr id="10" name="直接连接符 9"/>
          <p:cNvCxnSpPr/>
          <p:nvPr/>
        </p:nvCxnSpPr>
        <p:spPr>
          <a:xfrm>
            <a:off x="1721396" y="1681651"/>
            <a:ext cx="1080000" cy="1"/>
          </a:xfrm>
          <a:prstGeom prst="line">
            <a:avLst/>
          </a:prstGeom>
          <a:ln>
            <a:solidFill>
              <a:srgbClr val="C00000"/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1721396" y="2682910"/>
            <a:ext cx="1080000" cy="1"/>
          </a:xfrm>
          <a:prstGeom prst="line">
            <a:avLst/>
          </a:prstGeom>
          <a:ln>
            <a:solidFill>
              <a:srgbClr val="C00000"/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任意多边形 28"/>
          <p:cNvSpPr/>
          <p:nvPr/>
        </p:nvSpPr>
        <p:spPr>
          <a:xfrm>
            <a:off x="2865018" y="1438375"/>
            <a:ext cx="6201194" cy="432000"/>
          </a:xfrm>
          <a:custGeom>
            <a:avLst/>
            <a:gdLst>
              <a:gd name="connsiteX0" fmla="*/ 0 w 3336713"/>
              <a:gd name="connsiteY0" fmla="*/ 83642 h 501840"/>
              <a:gd name="connsiteX1" fmla="*/ 83642 w 3336713"/>
              <a:gd name="connsiteY1" fmla="*/ 0 h 501840"/>
              <a:gd name="connsiteX2" fmla="*/ 3253071 w 3336713"/>
              <a:gd name="connsiteY2" fmla="*/ 0 h 501840"/>
              <a:gd name="connsiteX3" fmla="*/ 3336713 w 3336713"/>
              <a:gd name="connsiteY3" fmla="*/ 83642 h 501840"/>
              <a:gd name="connsiteX4" fmla="*/ 3336713 w 3336713"/>
              <a:gd name="connsiteY4" fmla="*/ 418198 h 501840"/>
              <a:gd name="connsiteX5" fmla="*/ 3253071 w 3336713"/>
              <a:gd name="connsiteY5" fmla="*/ 501840 h 501840"/>
              <a:gd name="connsiteX6" fmla="*/ 83642 w 3336713"/>
              <a:gd name="connsiteY6" fmla="*/ 501840 h 501840"/>
              <a:gd name="connsiteX7" fmla="*/ 0 w 3336713"/>
              <a:gd name="connsiteY7" fmla="*/ 418198 h 501840"/>
              <a:gd name="connsiteX8" fmla="*/ 0 w 3336713"/>
              <a:gd name="connsiteY8" fmla="*/ 83642 h 501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36713" h="501840">
                <a:moveTo>
                  <a:pt x="0" y="83642"/>
                </a:moveTo>
                <a:cubicBezTo>
                  <a:pt x="0" y="37448"/>
                  <a:pt x="37448" y="0"/>
                  <a:pt x="83642" y="0"/>
                </a:cubicBezTo>
                <a:lnTo>
                  <a:pt x="3253071" y="0"/>
                </a:lnTo>
                <a:cubicBezTo>
                  <a:pt x="3299265" y="0"/>
                  <a:pt x="3336713" y="37448"/>
                  <a:pt x="3336713" y="83642"/>
                </a:cubicBezTo>
                <a:lnTo>
                  <a:pt x="3336713" y="418198"/>
                </a:lnTo>
                <a:cubicBezTo>
                  <a:pt x="3336713" y="464392"/>
                  <a:pt x="3299265" y="501840"/>
                  <a:pt x="3253071" y="501840"/>
                </a:cubicBezTo>
                <a:lnTo>
                  <a:pt x="83642" y="501840"/>
                </a:lnTo>
                <a:cubicBezTo>
                  <a:pt x="37448" y="501840"/>
                  <a:pt x="0" y="464392"/>
                  <a:pt x="0" y="418198"/>
                </a:cubicBezTo>
                <a:lnTo>
                  <a:pt x="0" y="83642"/>
                </a:lnTo>
                <a:close/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0618" tIns="24498" rIns="150618" bIns="24498" numCol="1" spcCol="1270" anchor="ctr" anchorCtr="0">
            <a:noAutofit/>
          </a:bodyPr>
          <a:lstStyle/>
          <a:p>
            <a:pPr lvl="0" algn="l" defTabSz="622300" rtl="0">
              <a:spcBef>
                <a:spcPct val="0"/>
              </a:spcBef>
              <a:spcAft>
                <a:spcPct val="35000"/>
              </a:spcAft>
            </a:pPr>
            <a:r>
              <a:rPr lang="zh-CN" altLang="en-US" sz="2400" b="1" kern="1200" dirty="0" smtClean="0"/>
              <a:t>吃苦耐劳、任劳任怨、默默奉献的人</a:t>
            </a:r>
            <a:endParaRPr lang="zh-CN" altLang="en-US" sz="2400" kern="1200" dirty="0"/>
          </a:p>
        </p:txBody>
      </p:sp>
      <p:sp>
        <p:nvSpPr>
          <p:cNvPr id="6" name="圆角矩形 5"/>
          <p:cNvSpPr/>
          <p:nvPr/>
        </p:nvSpPr>
        <p:spPr>
          <a:xfrm>
            <a:off x="2865016" y="2516279"/>
            <a:ext cx="6201196" cy="432000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0618" tIns="24498" rIns="150618" bIns="24498" numCol="1" spcCol="1270" anchor="ctr" anchorCtr="0">
            <a:noAutofit/>
          </a:bodyPr>
          <a:lstStyle/>
          <a:p>
            <a:pPr defTabSz="622300">
              <a:spcBef>
                <a:spcPct val="0"/>
              </a:spcBef>
              <a:spcAft>
                <a:spcPct val="35000"/>
              </a:spcAft>
            </a:pPr>
            <a:r>
              <a:rPr lang="zh-CN" altLang="en-US" sz="2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勤奋卖力、敢于探险、不怕</a:t>
            </a:r>
            <a:r>
              <a:rPr lang="zh-CN" altLang="en-US" sz="24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牺牲的</a:t>
            </a:r>
            <a:r>
              <a:rPr lang="zh-CN" altLang="en-US" sz="24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33566" y="3111581"/>
            <a:ext cx="32676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C00000"/>
                </a:solidFill>
              </a:rPr>
              <a:t>消防员、警察、边防战士等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3233564" y="1992478"/>
            <a:ext cx="2236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defTabSz="622300">
              <a:spcBef>
                <a:spcPct val="0"/>
              </a:spcBef>
              <a:spcAft>
                <a:spcPct val="15000"/>
              </a:spcAft>
            </a:pPr>
            <a:r>
              <a:rPr lang="zh-CN" altLang="en-US" sz="2000" dirty="0">
                <a:solidFill>
                  <a:srgbClr val="C00000"/>
                </a:solidFill>
              </a:rPr>
              <a:t>清洁工、修理工等</a:t>
            </a:r>
          </a:p>
        </p:txBody>
      </p:sp>
    </p:spTree>
    <p:extLst>
      <p:ext uri="{BB962C8B-B14F-4D97-AF65-F5344CB8AC3E}">
        <p14:creationId xmlns:p14="http://schemas.microsoft.com/office/powerpoint/2010/main" val="234800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6" grpId="0" animBg="1"/>
      <p:bldP spid="21" grpId="0"/>
      <p:bldP spid="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59632" y="596837"/>
            <a:ext cx="7128792" cy="93102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    作者通过描写五根手指的特点，想告诉我们什么道理呢？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（用原文回答）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C061C24E-8F5B-344B-B0B0-700FB18A08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18" y="411511"/>
            <a:ext cx="853114" cy="1222571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39552" y="1563640"/>
            <a:ext cx="7814964" cy="1361911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    手指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的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全体，同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人群的全体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一样，五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根手指如果能一致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团结，成为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一个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拳头，那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就根根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有用，根根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有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力量，不再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有什么强弱、美丑之分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了。</a:t>
            </a:r>
            <a:endParaRPr lang="zh-CN" altLang="en-US" sz="2800" dirty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云形 11"/>
          <p:cNvSpPr/>
          <p:nvPr/>
        </p:nvSpPr>
        <p:spPr>
          <a:xfrm>
            <a:off x="8244410" y="987575"/>
            <a:ext cx="845737" cy="1093121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比喻</a:t>
            </a:r>
            <a:endParaRPr lang="zh-CN" altLang="en-US" sz="28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4" name="Picture 2" descr="http://m.360buyimg.com/n12/jfs/t967/135/806251112/256717/8b026378/554b6e5an593f6bb5.jpg%21q70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2" r="3771" b="25889"/>
          <a:stretch/>
        </p:blipFill>
        <p:spPr bwMode="auto">
          <a:xfrm>
            <a:off x="2942911" y="2983058"/>
            <a:ext cx="2061139" cy="18209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/>
        </p:spPr>
      </p:pic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5364088" y="3580132"/>
            <a:ext cx="1008112" cy="60939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hangingPunct="1">
              <a:lnSpc>
                <a:spcPct val="120000"/>
              </a:lnSpc>
            </a:pP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黑体" pitchFamily="49" charset="-122"/>
                <a:ea typeface="黑体" pitchFamily="49" charset="-122"/>
              </a:rPr>
              <a:t>主旨</a:t>
            </a:r>
            <a:endParaRPr lang="zh-CN" altLang="en-US" sz="2800" b="1" dirty="0">
              <a:solidFill>
                <a:schemeClr val="accent2">
                  <a:lumMod val="75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39552" y="1592667"/>
            <a:ext cx="8010968" cy="265457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ea typeface="楷体" panose="02010609060101010101" pitchFamily="49" charset="-122"/>
              </a:rPr>
              <a:t>二人同心，其</a:t>
            </a:r>
            <a:r>
              <a:rPr lang="zh-CN" altLang="en-US" sz="2800" b="1" dirty="0">
                <a:ea typeface="楷体" panose="02010609060101010101" pitchFamily="49" charset="-122"/>
              </a:rPr>
              <a:t>力断</a:t>
            </a:r>
            <a:r>
              <a:rPr lang="zh-CN" altLang="en-US" sz="2800" b="1" dirty="0" smtClean="0">
                <a:ea typeface="楷体" panose="02010609060101010101" pitchFamily="49" charset="-122"/>
              </a:rPr>
              <a:t>金。</a:t>
            </a:r>
            <a:r>
              <a:rPr lang="en-US" altLang="zh-CN" sz="2800" b="1" dirty="0" smtClean="0">
                <a:solidFill>
                  <a:srgbClr val="0070C0"/>
                </a:solidFill>
                <a:ea typeface="宋体" pitchFamily="2" charset="-122"/>
              </a:rPr>
              <a:t>——《</a:t>
            </a:r>
            <a:r>
              <a:rPr lang="zh-CN" altLang="en-US" sz="2800" b="1" dirty="0">
                <a:solidFill>
                  <a:srgbClr val="0070C0"/>
                </a:solidFill>
                <a:ea typeface="宋体" pitchFamily="2" charset="-122"/>
              </a:rPr>
              <a:t>易经</a:t>
            </a:r>
            <a:r>
              <a:rPr lang="en-US" altLang="zh-CN" sz="2800" b="1" dirty="0" smtClean="0">
                <a:solidFill>
                  <a:srgbClr val="0070C0"/>
                </a:solidFill>
                <a:ea typeface="宋体" pitchFamily="2" charset="-122"/>
              </a:rPr>
              <a:t>》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ea typeface="楷体" panose="02010609060101010101" pitchFamily="49" charset="-122"/>
              </a:rPr>
              <a:t>人心齐，泰山移。</a:t>
            </a:r>
            <a:r>
              <a:rPr lang="en-US" altLang="zh-CN" sz="2800" b="1" dirty="0" smtClean="0">
                <a:solidFill>
                  <a:srgbClr val="0070C0"/>
                </a:solidFill>
                <a:ea typeface="宋体" pitchFamily="2" charset="-122"/>
              </a:rPr>
              <a:t>——</a:t>
            </a:r>
            <a:r>
              <a:rPr lang="zh-CN" altLang="en-US" sz="2800" b="1" dirty="0" smtClean="0">
                <a:solidFill>
                  <a:srgbClr val="0070C0"/>
                </a:solidFill>
                <a:ea typeface="宋体" pitchFamily="2" charset="-122"/>
              </a:rPr>
              <a:t>俗语</a:t>
            </a:r>
            <a:endParaRPr lang="en-US" altLang="zh-CN" sz="2800" b="1" dirty="0" smtClean="0">
              <a:solidFill>
                <a:srgbClr val="0070C0"/>
              </a:solidFill>
              <a:ea typeface="宋体" pitchFamily="2" charset="-122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ea typeface="楷体" panose="02010609060101010101" pitchFamily="49" charset="-122"/>
              </a:rPr>
              <a:t>众人拾柴火焰高。</a:t>
            </a:r>
            <a:r>
              <a:rPr lang="en-US" altLang="zh-CN" sz="2800" b="1" dirty="0" smtClean="0">
                <a:solidFill>
                  <a:srgbClr val="0070C0"/>
                </a:solidFill>
                <a:ea typeface="宋体" pitchFamily="2" charset="-122"/>
              </a:rPr>
              <a:t>——</a:t>
            </a:r>
            <a:r>
              <a:rPr lang="zh-CN" altLang="en-US" sz="2800" b="1" dirty="0" smtClean="0">
                <a:solidFill>
                  <a:srgbClr val="0070C0"/>
                </a:solidFill>
                <a:ea typeface="宋体" pitchFamily="2" charset="-122"/>
              </a:rPr>
              <a:t>俗语</a:t>
            </a:r>
            <a:endParaRPr lang="en-US" altLang="zh-CN" sz="2800" b="1" dirty="0" smtClean="0">
              <a:solidFill>
                <a:srgbClr val="0070C0"/>
              </a:solidFill>
              <a:ea typeface="宋体" pitchFamily="2" charset="-122"/>
            </a:endParaRP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2800" b="1" dirty="0" smtClean="0">
                <a:ea typeface="楷体" panose="02010609060101010101" pitchFamily="49" charset="-122"/>
              </a:rPr>
              <a:t>天时</a:t>
            </a:r>
            <a:r>
              <a:rPr lang="zh-CN" altLang="en-US" sz="2800" b="1" dirty="0">
                <a:ea typeface="楷体" panose="02010609060101010101" pitchFamily="49" charset="-122"/>
              </a:rPr>
              <a:t>不如</a:t>
            </a:r>
            <a:r>
              <a:rPr lang="zh-CN" altLang="en-US" sz="2800" b="1" dirty="0" smtClean="0">
                <a:ea typeface="楷体" panose="02010609060101010101" pitchFamily="49" charset="-122"/>
              </a:rPr>
              <a:t>地利，地利</a:t>
            </a:r>
            <a:r>
              <a:rPr lang="zh-CN" altLang="en-US" sz="2800" b="1" dirty="0">
                <a:ea typeface="楷体" panose="02010609060101010101" pitchFamily="49" charset="-122"/>
              </a:rPr>
              <a:t>不如</a:t>
            </a:r>
            <a:r>
              <a:rPr lang="zh-CN" altLang="en-US" sz="2800" b="1" dirty="0" smtClean="0">
                <a:ea typeface="楷体" panose="02010609060101010101" pitchFamily="49" charset="-122"/>
              </a:rPr>
              <a:t>人和。</a:t>
            </a:r>
            <a:r>
              <a:rPr lang="en-US" altLang="zh-CN" sz="2800" b="1" dirty="0" smtClean="0">
                <a:solidFill>
                  <a:srgbClr val="0070C0"/>
                </a:solidFill>
                <a:ea typeface="宋体" pitchFamily="2" charset="-122"/>
              </a:rPr>
              <a:t>——</a:t>
            </a:r>
            <a:r>
              <a:rPr lang="zh-CN" altLang="en-US" sz="2800" b="1" dirty="0">
                <a:solidFill>
                  <a:srgbClr val="0070C0"/>
                </a:solidFill>
                <a:ea typeface="宋体" pitchFamily="2" charset="-122"/>
              </a:rPr>
              <a:t>先秦</a:t>
            </a:r>
            <a:r>
              <a:rPr lang="en-US" altLang="zh-CN" sz="2800" b="1" dirty="0">
                <a:solidFill>
                  <a:srgbClr val="0070C0"/>
                </a:solidFill>
                <a:ea typeface="宋体" pitchFamily="2" charset="-122"/>
              </a:rPr>
              <a:t>•</a:t>
            </a:r>
            <a:r>
              <a:rPr lang="zh-CN" altLang="en-US" sz="2800" b="1" dirty="0" smtClean="0">
                <a:solidFill>
                  <a:srgbClr val="0070C0"/>
                </a:solidFill>
                <a:ea typeface="宋体" pitchFamily="2" charset="-122"/>
              </a:rPr>
              <a:t>孟子</a:t>
            </a:r>
            <a:endParaRPr lang="zh-CN" altLang="en-US" sz="2800" b="1" dirty="0">
              <a:solidFill>
                <a:srgbClr val="0070C0"/>
              </a:solidFill>
              <a:ea typeface="宋体" pitchFamily="2" charset="-122"/>
            </a:endParaRPr>
          </a:p>
        </p:txBody>
      </p:sp>
      <p:sp>
        <p:nvSpPr>
          <p:cNvPr id="6" name="文本框 14">
            <a:extLst>
              <a:ext uri="{FF2B5EF4-FFF2-40B4-BE49-F238E27FC236}">
                <a16:creationId xmlns:a16="http://schemas.microsoft.com/office/drawing/2014/main" xmlns="" id="{8C3BBCB5-2B2C-484A-A126-C71674BA7BCE}"/>
              </a:ext>
            </a:extLst>
          </p:cNvPr>
          <p:cNvSpPr txBox="1"/>
          <p:nvPr/>
        </p:nvSpPr>
        <p:spPr>
          <a:xfrm>
            <a:off x="696436" y="438582"/>
            <a:ext cx="1931348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3200" b="1" dirty="0">
                <a:solidFill>
                  <a:srgbClr val="875000"/>
                </a:solidFill>
                <a:latin typeface="YouYuan" panose="02010509060101010101" pitchFamily="49" charset="-122"/>
                <a:ea typeface="YouYuan" panose="02010509060101010101" pitchFamily="49" charset="-122"/>
              </a:rPr>
              <a:t>拓展延伸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1E6CD915-17EA-1141-B92C-9C186F2A7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91260"/>
            <a:ext cx="366860" cy="456338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217303" y="1040418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有关团结的名言</a:t>
            </a:r>
            <a:endParaRPr lang="en-US" altLang="zh-CN" sz="28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xmlns="" id="{0E56DA78-629F-0143-BFBE-341A78A97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96" y="550567"/>
            <a:ext cx="366861" cy="456339"/>
          </a:xfrm>
          <a:prstGeom prst="rect">
            <a:avLst/>
          </a:prstGeom>
        </p:spPr>
      </p:pic>
      <p:sp>
        <p:nvSpPr>
          <p:cNvPr id="3" name="文本框 14">
            <a:extLst>
              <a:ext uri="{FF2B5EF4-FFF2-40B4-BE49-F238E27FC236}">
                <a16:creationId xmlns:a16="http://schemas.microsoft.com/office/drawing/2014/main" xmlns="" id="{5484379D-3776-7748-BF08-F82CF795CA5C}"/>
              </a:ext>
            </a:extLst>
          </p:cNvPr>
          <p:cNvSpPr txBox="1"/>
          <p:nvPr/>
        </p:nvSpPr>
        <p:spPr>
          <a:xfrm>
            <a:off x="624428" y="497890"/>
            <a:ext cx="1931348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3200" b="1" dirty="0" smtClean="0">
                <a:solidFill>
                  <a:srgbClr val="875000"/>
                </a:solidFill>
                <a:latin typeface="YouYuan" panose="02010509060101010101" pitchFamily="49" charset="-122"/>
                <a:ea typeface="YouYuan" panose="02010509060101010101" pitchFamily="49" charset="-122"/>
              </a:rPr>
              <a:t>写一写</a:t>
            </a:r>
            <a:endParaRPr lang="zh-CN" altLang="en-US" sz="3200" b="1" dirty="0">
              <a:solidFill>
                <a:srgbClr val="875000"/>
              </a:solidFill>
              <a:latin typeface="YouYuan" panose="02010509060101010101" pitchFamily="49" charset="-122"/>
              <a:ea typeface="YouYuan" panose="02010509060101010101" pitchFamily="49" charset="-122"/>
            </a:endParaRPr>
          </a:p>
        </p:txBody>
      </p:sp>
      <p:sp>
        <p:nvSpPr>
          <p:cNvPr id="4" name="文本框 2"/>
          <p:cNvSpPr txBox="1"/>
          <p:nvPr/>
        </p:nvSpPr>
        <p:spPr>
          <a:xfrm>
            <a:off x="1" y="1059582"/>
            <a:ext cx="9036496" cy="55399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zh-CN" altLang="en-US" sz="2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仔细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观察五官的姿态特点，想想它们的作用分别是什么？</a:t>
            </a:r>
          </a:p>
        </p:txBody>
      </p:sp>
      <p:pic>
        <p:nvPicPr>
          <p:cNvPr id="5" name="图片 4" descr="B04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1613576"/>
            <a:ext cx="3130560" cy="31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8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39552" y="970433"/>
            <a:ext cx="7848872" cy="394723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这篇文章首先开门见山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指出五根手指</a:t>
            </a:r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_____________________________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；</a:t>
            </a:r>
            <a:endParaRPr lang="en-US" altLang="zh-CN" sz="28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接着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以风趣的语言具体描写</a:t>
            </a:r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________________________________________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；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最后阐明了一个道理：</a:t>
            </a:r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_____________________________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__</a:t>
            </a:r>
            <a:r>
              <a:rPr lang="en-US" altLang="zh-CN" sz="2800" dirty="0" smtClean="0">
                <a:latin typeface="黑体" pitchFamily="49" charset="-122"/>
                <a:ea typeface="黑体" pitchFamily="49" charset="-122"/>
              </a:rPr>
              <a:t>___________</a:t>
            </a:r>
            <a:r>
              <a:rPr lang="zh-CN" altLang="en-US" sz="2800" dirty="0" smtClean="0">
                <a:latin typeface="黑体" pitchFamily="49" charset="-122"/>
                <a:ea typeface="黑体" pitchFamily="49" charset="-122"/>
              </a:rPr>
              <a:t>。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46FC3C70-07FC-524D-8E0A-6C12C0962B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79" y="546963"/>
            <a:ext cx="1629583" cy="378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文本框 11">
            <a:extLst>
              <a:ext uri="{FF2B5EF4-FFF2-40B4-BE49-F238E27FC236}">
                <a16:creationId xmlns:a16="http://schemas.microsoft.com/office/drawing/2014/main" xmlns="" id="{9FDC4D59-C4EE-164C-8F2E-F8055F73027B}"/>
              </a:ext>
            </a:extLst>
          </p:cNvPr>
          <p:cNvSpPr txBox="1"/>
          <p:nvPr/>
        </p:nvSpPr>
        <p:spPr>
          <a:xfrm>
            <a:off x="333190" y="536227"/>
            <a:ext cx="1231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2000" dirty="0" smtClean="0">
                <a:solidFill>
                  <a:schemeClr val="bg1"/>
                </a:solidFill>
              </a:rPr>
              <a:t>温故知新</a:t>
            </a:r>
            <a:endParaRPr kumimoji="1" lang="zh-CN" altLang="en-US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635646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各有所长，各有所短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2944050"/>
            <a:ext cx="4493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五根手指不同</a:t>
            </a:r>
            <a:r>
              <a:rPr lang="zh-CN" altLang="en-US" sz="2800" dirty="0" smtClean="0">
                <a:solidFill>
                  <a:srgbClr val="FF0000"/>
                </a:solidFill>
              </a:rPr>
              <a:t>的姿态和作用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4282326"/>
            <a:ext cx="772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人群的全体就如同五根手指，团结起来才有</a:t>
            </a:r>
            <a:r>
              <a:rPr lang="zh-CN" altLang="en-US" sz="2800" dirty="0" smtClean="0">
                <a:solidFill>
                  <a:srgbClr val="FF0000"/>
                </a:solidFill>
              </a:rPr>
              <a:t>力量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048917" y="1275606"/>
            <a:ext cx="648072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3200" kern="0" dirty="0">
                <a:ea typeface="黑体" panose="02010609060101010101" pitchFamily="49" charset="-122"/>
              </a:rPr>
              <a:t>默读</a:t>
            </a:r>
            <a:r>
              <a:rPr lang="en-US" altLang="zh-CN" sz="3200" kern="0" dirty="0">
                <a:ea typeface="黑体" panose="02010609060101010101" pitchFamily="49" charset="-122"/>
              </a:rPr>
              <a:t>2~5</a:t>
            </a:r>
            <a:r>
              <a:rPr lang="zh-CN" altLang="en-US" sz="3200" kern="0" dirty="0">
                <a:ea typeface="黑体" panose="02010609060101010101" pitchFamily="49" charset="-122"/>
              </a:rPr>
              <a:t>自然段，思考每个手指各有什么不同的姿态、性格，各有什么所长所短。将</a:t>
            </a:r>
            <a:r>
              <a:rPr lang="zh-CN" altLang="en-US" sz="3200" kern="0" dirty="0" smtClean="0">
                <a:ea typeface="黑体" panose="02010609060101010101" pitchFamily="49" charset="-122"/>
              </a:rPr>
              <a:t>自己觉得有趣</a:t>
            </a:r>
            <a:r>
              <a:rPr lang="zh-CN" altLang="en-US" sz="3200" kern="0" dirty="0">
                <a:ea typeface="黑体" panose="02010609060101010101" pitchFamily="49" charset="-122"/>
              </a:rPr>
              <a:t>的句段找出</a:t>
            </a:r>
            <a:r>
              <a:rPr lang="zh-CN" altLang="en-US" sz="3200" kern="0" dirty="0" smtClean="0">
                <a:ea typeface="黑体" panose="02010609060101010101" pitchFamily="49" charset="-122"/>
              </a:rPr>
              <a:t>来，在</a:t>
            </a:r>
            <a:r>
              <a:rPr lang="zh-CN" altLang="en-US" sz="3200" kern="0" dirty="0">
                <a:ea typeface="黑体" panose="02010609060101010101" pitchFamily="49" charset="-122"/>
              </a:rPr>
              <a:t>旁边写写批注。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C061C24E-8F5B-344B-B0B0-700FB18A08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88" y="1412818"/>
            <a:ext cx="1512168" cy="2167044"/>
          </a:xfrm>
          <a:prstGeom prst="rect">
            <a:avLst/>
          </a:prstGeom>
        </p:spPr>
      </p:pic>
      <p:sp>
        <p:nvSpPr>
          <p:cNvPr id="5" name="文本框 14">
            <a:extLst>
              <a:ext uri="{FF2B5EF4-FFF2-40B4-BE49-F238E27FC236}">
                <a16:creationId xmlns:a16="http://schemas.microsoft.com/office/drawing/2014/main" xmlns="" id="{5484379D-3776-7748-BF08-F82CF795CA5C}"/>
              </a:ext>
            </a:extLst>
          </p:cNvPr>
          <p:cNvSpPr txBox="1"/>
          <p:nvPr/>
        </p:nvSpPr>
        <p:spPr>
          <a:xfrm>
            <a:off x="624428" y="497890"/>
            <a:ext cx="1931348" cy="56169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3200" b="1" dirty="0" smtClean="0">
                <a:solidFill>
                  <a:srgbClr val="875000"/>
                </a:solidFill>
                <a:latin typeface="YouYuan" panose="02010509060101010101" pitchFamily="49" charset="-122"/>
                <a:ea typeface="YouYuan" panose="02010509060101010101" pitchFamily="49" charset="-122"/>
              </a:rPr>
              <a:t>品一品</a:t>
            </a:r>
            <a:endParaRPr lang="zh-CN" altLang="en-US" sz="3200" b="1" dirty="0">
              <a:solidFill>
                <a:srgbClr val="875000"/>
              </a:solidFill>
              <a:latin typeface="YouYuan" panose="02010509060101010101" pitchFamily="49" charset="-122"/>
              <a:ea typeface="YouYuan" panose="02010509060101010101" pitchFamily="49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0E56DA78-629F-0143-BFBE-341A78A97E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96" y="550567"/>
            <a:ext cx="366861" cy="4563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58692"/>
              </p:ext>
            </p:extLst>
          </p:nvPr>
        </p:nvGraphicFramePr>
        <p:xfrm>
          <a:off x="482060" y="1938192"/>
          <a:ext cx="8136903" cy="287068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8232"/>
                <a:gridCol w="3038850"/>
                <a:gridCol w="3009821"/>
              </a:tblGrid>
              <a:tr h="5909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手指名称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短处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长处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大拇指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5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食指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5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中指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2400" dirty="0" smtClean="0"/>
                        <a:t>无名指、小指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0548" y="437648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latin typeface="黑体" pitchFamily="2" charset="-122"/>
                <a:ea typeface="黑体" pitchFamily="2" charset="-122"/>
              </a:rPr>
              <a:t>    抓住文中的重点语句，体会五根手指各自不同的特点。找出它们的短处和长处。找出相关语句填写在下表中。</a:t>
            </a:r>
            <a:endParaRPr lang="zh-CN" altLang="en-US" sz="2800" dirty="0">
              <a:latin typeface="黑体" pitchFamily="2" charset="-122"/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247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55552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5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完成表格</a:t>
            </a:r>
            <a:endParaRPr lang="zh-CN" altLang="en-US" sz="2800" b="1" dirty="0">
              <a:solidFill>
                <a:schemeClr val="accent5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05459"/>
              </p:ext>
            </p:extLst>
          </p:nvPr>
        </p:nvGraphicFramePr>
        <p:xfrm>
          <a:off x="571108" y="1165498"/>
          <a:ext cx="8136903" cy="37490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8232"/>
                <a:gridCol w="3038850"/>
                <a:gridCol w="3009821"/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/>
                        <a:t>手指名称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/>
                        <a:t>短处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/>
                        <a:t>长处</a:t>
                      </a:r>
                      <a:endParaRPr lang="zh-CN" altLang="en-US" sz="2400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hlinkClick r:id="rId2" action="ppaction://hlinksldjump"/>
                        </a:rPr>
                        <a:t>大拇指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hlinkClick r:id="rId3" action="ppaction://hlinksldjump"/>
                        </a:rPr>
                        <a:t>食指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hlinkClick r:id="rId4" action="ppaction://hlinksldjump"/>
                        </a:rPr>
                        <a:t>中指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400" dirty="0" smtClean="0">
                          <a:hlinkClick r:id="rId5" action="ppaction://hlinksldjump"/>
                        </a:rPr>
                        <a:t>无名指、小指</a:t>
                      </a:r>
                      <a:endParaRPr lang="zh-CN" altLang="en-US" sz="2400" b="1" dirty="0">
                        <a:latin typeface="黑体" pitchFamily="49" charset="-122"/>
                        <a:ea typeface="黑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400" b="1" dirty="0" smtClean="0">
                        <a:solidFill>
                          <a:srgbClr val="FF0000"/>
                        </a:solidFill>
                        <a:latin typeface="楷体" pitchFamily="49" charset="-122"/>
                        <a:ea typeface="楷体" pitchFamily="49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57375" y="1919548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姿态不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美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7228" y="1870497"/>
            <a:ext cx="1422184" cy="559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最肯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吃苦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7375" y="3147814"/>
            <a:ext cx="1422184" cy="559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养尊处优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33779" y="3170010"/>
            <a:ext cx="2969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地位最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优、相貌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堂堂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7375" y="4155926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能力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薄弱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7228" y="4057822"/>
            <a:ext cx="1422184" cy="559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体态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秀丽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12064" y="2430266"/>
            <a:ext cx="1112805" cy="559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不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窈窕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43722" y="2430266"/>
            <a:ext cx="2350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>
              <a:lnSpc>
                <a:spcPct val="150000"/>
              </a:lnSpc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工作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复杂、机敏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202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3"/>
          <p:cNvSpPr txBox="1"/>
          <p:nvPr/>
        </p:nvSpPr>
        <p:spPr>
          <a:xfrm>
            <a:off x="1921656" y="1486970"/>
            <a:ext cx="6955748" cy="265457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大拇指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在五指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中，形状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实在算不上美。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身体矮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而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胖，头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大而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肥，构造简单，人家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有两个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关节，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他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只有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一个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。但在五指中，确实最肯吃苦的。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0" name="TextBox 1"/>
          <p:cNvSpPr txBox="1">
            <a:spLocks noChangeArrowheads="1"/>
          </p:cNvSpPr>
          <p:nvPr/>
        </p:nvSpPr>
        <p:spPr bwMode="auto">
          <a:xfrm>
            <a:off x="409488" y="520342"/>
            <a:ext cx="1512168" cy="584775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noFill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algn="ctr" eaLnBrk="1" hangingPunct="1"/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大拇指</a:t>
            </a:r>
            <a:endParaRPr lang="zh-CN" altLang="en-US" sz="32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68" y="1270815"/>
            <a:ext cx="1224136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17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1"/>
          <p:cNvSpPr txBox="1">
            <a:spLocks noChangeArrowheads="1"/>
          </p:cNvSpPr>
          <p:nvPr/>
        </p:nvSpPr>
        <p:spPr bwMode="auto">
          <a:xfrm>
            <a:off x="2355907" y="3723879"/>
            <a:ext cx="4651407" cy="743986"/>
          </a:xfrm>
          <a:prstGeom prst="rect">
            <a:avLst/>
          </a:prstGeom>
          <a:noFill/>
          <a:ln>
            <a:noFill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zh-CN" altLang="en-US" sz="3200" b="1" dirty="0" smtClean="0">
                <a:ln w="1905"/>
                <a:gradFill flip="none" rotWithShape="1">
                  <a:gsLst>
                    <a:gs pos="0">
                      <a:srgbClr val="FF7A00"/>
                    </a:gs>
                    <a:gs pos="100000">
                      <a:srgbClr val="FF03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</a:rPr>
              <a:t>吃苦耐劳  任劳任怨</a:t>
            </a:r>
            <a:endParaRPr lang="zh-CN" altLang="en-US" sz="3200" b="1" dirty="0">
              <a:ln w="1905"/>
              <a:gradFill flip="none" rotWithShape="1">
                <a:gsLst>
                  <a:gs pos="0">
                    <a:srgbClr val="FF7A00"/>
                  </a:gs>
                  <a:gs pos="100000">
                    <a:srgbClr val="FF0300"/>
                  </a:gs>
                </a:gsLst>
                <a:path path="circle">
                  <a:fillToRect l="100000" t="100000"/>
                </a:path>
                <a:tileRect r="-100000" b="-1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ea"/>
              <a:ea typeface="+mj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32240" y="2087826"/>
            <a:ext cx="1164328" cy="399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1370848" y="2068198"/>
            <a:ext cx="1434001" cy="4188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24161" y="1491630"/>
            <a:ext cx="1434480" cy="383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1310255" y="1431985"/>
            <a:ext cx="432048" cy="458234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6001887" y="1419647"/>
            <a:ext cx="432048" cy="465471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3138360" y="2004587"/>
            <a:ext cx="1085800" cy="554463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云形 3"/>
          <p:cNvSpPr/>
          <p:nvPr/>
        </p:nvSpPr>
        <p:spPr>
          <a:xfrm>
            <a:off x="3937727" y="488028"/>
            <a:ext cx="1487768" cy="74661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排比</a:t>
            </a:r>
            <a:endParaRPr lang="zh-CN" altLang="en-US" sz="28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792" y="1159039"/>
            <a:ext cx="919712" cy="1365054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2" name="矩形 11"/>
          <p:cNvSpPr/>
          <p:nvPr/>
        </p:nvSpPr>
        <p:spPr>
          <a:xfrm>
            <a:off x="540583" y="2691861"/>
            <a:ext cx="431019" cy="399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3"/>
          <p:cNvSpPr txBox="1"/>
          <p:nvPr/>
        </p:nvSpPr>
        <p:spPr>
          <a:xfrm>
            <a:off x="551752" y="1281847"/>
            <a:ext cx="7344816" cy="265457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水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要喷出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来，叫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他死力抵住；血要流出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来，叫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他拼命按住；重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东西要翻倒去，叫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他用劲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顶住；要读书了，叫他翻页；要进门了，叫他揿电铃。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1026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792" y="4257521"/>
            <a:ext cx="6953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"/>
                  </p:tgtEl>
                </p:cond>
              </p:nextCondLst>
            </p:seq>
          </p:childTnLst>
        </p:cTn>
      </p:par>
    </p:tnLst>
    <p:bldLst>
      <p:bldP spid="33" grpId="0"/>
      <p:bldP spid="10" grpId="0" animBg="1"/>
      <p:bldP spid="31" grpId="0" animBg="1"/>
      <p:bldP spid="3" grpId="0" animBg="1"/>
      <p:bldP spid="2" grpId="0" animBg="1"/>
      <p:bldP spid="26" grpId="0" animBg="1"/>
      <p:bldP spid="28" grpId="0" animBg="1"/>
      <p:bldP spid="4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3"/>
          <p:cNvSpPr txBox="1"/>
          <p:nvPr/>
        </p:nvSpPr>
        <p:spPr>
          <a:xfrm>
            <a:off x="658168" y="1182390"/>
            <a:ext cx="6624736" cy="200824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常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与大拇指合作的是</a:t>
            </a:r>
            <a:r>
              <a:rPr lang="zh-CN" altLang="en-US" sz="2800" b="1" dirty="0">
                <a:solidFill>
                  <a:schemeClr val="accent2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食指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。他的姿态可不如其他三指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窈窕，都是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直直落落的强硬的曲线。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626018" y="474808"/>
            <a:ext cx="1137670" cy="584775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>
            <a:noFill/>
            <a:headEnd/>
            <a:tailEnd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pPr algn="ctr"/>
            <a:r>
              <a:rPr lang="zh-CN" altLang="en-US" sz="3200" dirty="0"/>
              <a:t>食指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67612" y="1352376"/>
            <a:ext cx="1277546" cy="1867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直接连接符 21"/>
          <p:cNvCxnSpPr/>
          <p:nvPr/>
        </p:nvCxnSpPr>
        <p:spPr>
          <a:xfrm>
            <a:off x="5702360" y="1796554"/>
            <a:ext cx="1548611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686675" y="2423542"/>
            <a:ext cx="6680939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673975" y="3065905"/>
            <a:ext cx="1725087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"/>
          <p:cNvSpPr txBox="1">
            <a:spLocks noChangeArrowheads="1"/>
          </p:cNvSpPr>
          <p:nvPr/>
        </p:nvSpPr>
        <p:spPr bwMode="auto">
          <a:xfrm>
            <a:off x="3779912" y="2776464"/>
            <a:ext cx="1367680" cy="578882"/>
          </a:xfrm>
          <a:prstGeom prst="wedgeRoundRectCallout">
            <a:avLst>
              <a:gd name="adj1" fmla="val -66447"/>
              <a:gd name="adj2" fmla="val -94447"/>
              <a:gd name="adj3" fmla="val 16667"/>
            </a:avLst>
          </a:prstGeom>
          <a:solidFill>
            <a:schemeClr val="bg1"/>
          </a:solidFill>
          <a:ln w="6350">
            <a:solidFill>
              <a:schemeClr val="bg2">
                <a:lumMod val="90000"/>
              </a:schemeClr>
            </a:solidFill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r>
              <a:rPr lang="zh-CN" altLang="en-US" sz="2800" b="1" dirty="0">
                <a:solidFill>
                  <a:schemeClr val="accent5"/>
                </a:solidFill>
                <a:latin typeface="黑体" pitchFamily="49" charset="-122"/>
                <a:ea typeface="黑体" pitchFamily="49" charset="-122"/>
              </a:rPr>
              <a:t>不窈窕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3"/>
          <p:cNvSpPr txBox="1"/>
          <p:nvPr/>
        </p:nvSpPr>
        <p:spPr>
          <a:xfrm>
            <a:off x="1331640" y="1006970"/>
            <a:ext cx="7272808" cy="2137508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  拿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笔的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时候，全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靠它推动笔杆；遇到危险的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事，都要他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去试探或冒险；秽物、毒物、烈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物，他接触的机会最多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；刀伤、烫伤、轧伤、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咬伤，他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消受的机会最多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95" y="1136352"/>
            <a:ext cx="1277546" cy="186744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9" name="云形 18"/>
          <p:cNvSpPr/>
          <p:nvPr/>
        </p:nvSpPr>
        <p:spPr>
          <a:xfrm>
            <a:off x="3925527" y="168952"/>
            <a:ext cx="1487768" cy="746615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排比</a:t>
            </a:r>
            <a:endParaRPr lang="zh-CN" altLang="en-US" sz="28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4355976" y="1119547"/>
            <a:ext cx="432048" cy="458234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2915816" y="1577781"/>
            <a:ext cx="432048" cy="458234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4788024" y="2075724"/>
            <a:ext cx="720080" cy="458234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5292080" y="2573828"/>
            <a:ext cx="792088" cy="458234"/>
          </a:xfrm>
          <a:prstGeom prst="ellipse">
            <a:avLst/>
          </a:prstGeom>
          <a:grpFill/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197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6" grpId="0" animBg="1"/>
      <p:bldP spid="7" grpId="0" animBg="1"/>
      <p:bldP spid="9" grpId="0" animBg="1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《七彩课堂》课件模板（新）">
  <a:themeElements>
    <a:clrScheme name="自定义 1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2B3C5"/>
      </a:accent1>
      <a:accent2>
        <a:srgbClr val="F07474"/>
      </a:accent2>
      <a:accent3>
        <a:srgbClr val="FFBF53"/>
      </a:accent3>
      <a:accent4>
        <a:srgbClr val="673B77"/>
      </a:accent4>
      <a:accent5>
        <a:srgbClr val="00B9FA"/>
      </a:accent5>
      <a:accent6>
        <a:srgbClr val="BECE37"/>
      </a:accent6>
      <a:hlink>
        <a:srgbClr val="B381D9"/>
      </a:hlink>
      <a:folHlink>
        <a:srgbClr val="800080"/>
      </a:folHlink>
    </a:clrScheme>
    <a:fontScheme name="自定义 3">
      <a:majorFont>
        <a:latin typeface="Impact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pFill/>
        <a:ln>
          <a:noFill/>
        </a:ln>
        <a:effectLst>
          <a:outerShdw blurRad="444500" dist="254000" dir="8100000" algn="tr" rotWithShape="0">
            <a:prstClr val="black">
              <a:alpha val="5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768</Words>
  <Application>Microsoft Office PowerPoint</Application>
  <PresentationFormat>全屏显示(16:9)</PresentationFormat>
  <Paragraphs>86</Paragraphs>
  <Slides>18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《七彩课堂》课件模板（新）</vt:lpstr>
      <vt:lpstr>暗香扑面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3588.pptx</dc:title>
  <dc:creator/>
  <cp:lastModifiedBy/>
  <cp:revision>97</cp:revision>
  <dcterms:created xsi:type="dcterms:W3CDTF">2017-03-17T02:28:00Z</dcterms:created>
  <dcterms:modified xsi:type="dcterms:W3CDTF">2020-06-18T00:31:47Z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