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1295" r:id="rId2"/>
    <p:sldId id="1290" r:id="rId3"/>
    <p:sldId id="1291" r:id="rId4"/>
    <p:sldId id="1129" r:id="rId5"/>
    <p:sldId id="1222" r:id="rId6"/>
    <p:sldId id="1090" r:id="rId7"/>
    <p:sldId id="1292" r:id="rId8"/>
    <p:sldId id="1089" r:id="rId9"/>
    <p:sldId id="1093" r:id="rId10"/>
    <p:sldId id="1225" r:id="rId11"/>
    <p:sldId id="1092" r:id="rId12"/>
    <p:sldId id="1098" r:id="rId13"/>
    <p:sldId id="1293" r:id="rId14"/>
    <p:sldId id="1096" r:id="rId15"/>
    <p:sldId id="1100" r:id="rId16"/>
    <p:sldId id="1226" r:id="rId17"/>
    <p:sldId id="1101" r:id="rId18"/>
    <p:sldId id="1103" r:id="rId19"/>
    <p:sldId id="1102" r:id="rId20"/>
    <p:sldId id="1227" r:id="rId21"/>
    <p:sldId id="1105" r:id="rId22"/>
    <p:sldId id="1107" r:id="rId23"/>
    <p:sldId id="1228" r:id="rId24"/>
    <p:sldId id="1229" r:id="rId25"/>
    <p:sldId id="1109" r:id="rId26"/>
    <p:sldId id="1230" r:id="rId27"/>
    <p:sldId id="1110" r:id="rId28"/>
    <p:sldId id="1113" r:id="rId29"/>
    <p:sldId id="1114" r:id="rId30"/>
    <p:sldId id="1294" r:id="rId31"/>
    <p:sldId id="1297" r:id="rId32"/>
  </p:sldIdLst>
  <p:sldSz cx="9144000" cy="5143500" type="screen16x9"/>
  <p:notesSz cx="6858000" cy="9144000"/>
  <p:embeddedFontLst>
    <p:embeddedFont>
      <p:font typeface="楷体" pitchFamily="49" charset="-122"/>
      <p:regular r:id="rId35"/>
    </p:embeddedFont>
    <p:embeddedFont>
      <p:font typeface="幼圆" charset="-122"/>
      <p:regular r:id="rId36"/>
    </p:embeddedFont>
    <p:embeddedFont>
      <p:font typeface="黑体" pitchFamily="49" charset="-122"/>
      <p:regular r:id="rId37"/>
    </p:embeddedFont>
    <p:embeddedFont>
      <p:font typeface="微软雅黑" pitchFamily="34" charset="-122"/>
      <p:regular r:id="rId38"/>
      <p:bold r:id="rId39"/>
    </p:embeddedFont>
    <p:embeddedFont>
      <p:font typeface="华文中宋" charset="-122"/>
      <p:regular r:id="rId40"/>
    </p:embeddedFont>
    <p:embeddedFont>
      <p:font typeface="华文行楷" charset="-122"/>
      <p:regular r:id="rId41"/>
    </p:embeddedFont>
    <p:embeddedFont>
      <p:font typeface="Impact" pitchFamily="34" charset="0"/>
      <p:regular r:id="rId42"/>
    </p:embeddedFont>
    <p:embeddedFont>
      <p:font typeface="Comic Sans MS" pitchFamily="66" charset="0"/>
      <p:regular r:id="rId43"/>
      <p:bold r:id="rId44"/>
    </p:embeddedFont>
    <p:embeddedFont>
      <p:font typeface="Calibri" pitchFamily="34" charset="0"/>
      <p:regular r:id="rId45"/>
      <p:bold r:id="rId46"/>
      <p:italic r:id="rId47"/>
      <p:boldItalic r:id="rId48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作者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FFFFFF"/>
    <a:srgbClr val="FF0000"/>
    <a:srgbClr val="0066FF"/>
    <a:srgbClr val="A38302"/>
    <a:srgbClr val="FEFCDE"/>
    <a:srgbClr val="00B050"/>
    <a:srgbClr val="FF00FF"/>
    <a:srgbClr val="FF6600"/>
    <a:srgbClr val="D6009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79" autoAdjust="0"/>
    <p:restoredTop sz="94705" autoAdjust="0"/>
  </p:normalViewPr>
  <p:slideViewPr>
    <p:cSldViewPr>
      <p:cViewPr>
        <p:scale>
          <a:sx n="75" d="100"/>
          <a:sy n="75" d="100"/>
        </p:scale>
        <p:origin x="-2700" y="-1206"/>
      </p:cViewPr>
      <p:guideLst>
        <p:guide orient="horz" pos="3162"/>
        <p:guide pos="5760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53" d="100"/>
          <a:sy n="53" d="100"/>
        </p:scale>
        <p:origin x="-2952" y="-102"/>
      </p:cViewPr>
      <p:guideLst>
        <p:guide orient="horz" pos="3173"/>
        <p:guide pos="22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2-01T16:48:47.451" idx="1">
    <p:pos x="1179670" y="50003984"/>
    <p:text/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pPr/>
              <a:t>2020/11/2 Monday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pPr/>
              <a:t>2020/11/2 Monday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r>
              <a:rPr lang="zh-CN" altLang="en-US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  <a:lvl2pPr>
              <a:defRPr>
                <a:ea typeface="黑体" panose="02010609060101010101" pitchFamily="49" charset="-122"/>
              </a:defRPr>
            </a:lvl2pPr>
            <a:lvl3pPr>
              <a:defRPr>
                <a:ea typeface="黑体" panose="02010609060101010101" pitchFamily="49" charset="-122"/>
              </a:defRPr>
            </a:lvl3pPr>
            <a:lvl4pPr>
              <a:defRPr>
                <a:ea typeface="黑体" panose="02010609060101010101" pitchFamily="49" charset="-122"/>
              </a:defRPr>
            </a:lvl4pPr>
            <a:lvl5pPr>
              <a:defRPr>
                <a:ea typeface="黑体" panose="02010609060101010101" pitchFamily="49" charset="-122"/>
              </a:defRPr>
            </a:lvl5pPr>
          </a:lstStyle>
          <a:p>
            <a:pPr lvl="0"/>
            <a:r>
              <a:rPr lang="zh-CN" altLang="en-US" noProof="1"/>
              <a:t>单击此处编辑母版文本样式</a:t>
            </a:r>
          </a:p>
          <a:p>
            <a:pPr lvl="1"/>
            <a:r>
              <a:rPr lang="zh-CN" altLang="en-US" noProof="1"/>
              <a:t>第二级</a:t>
            </a:r>
          </a:p>
          <a:p>
            <a:pPr lvl="2"/>
            <a:r>
              <a:rPr lang="zh-CN" altLang="en-US" noProof="1"/>
              <a:t>第三级</a:t>
            </a:r>
          </a:p>
          <a:p>
            <a:pPr lvl="3"/>
            <a:r>
              <a:rPr lang="zh-CN" altLang="en-US" noProof="1"/>
              <a:t>第四级</a:t>
            </a:r>
          </a:p>
          <a:p>
            <a:pPr lvl="4"/>
            <a:r>
              <a:rPr lang="zh-CN" altLang="en-US" noProof="1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/>
          <a:lstStyle>
            <a:lvl1pPr>
              <a:defRPr>
                <a:ea typeface="黑体" panose="02010609060101010101" pitchFamily="49" charset="-122"/>
              </a:defRPr>
            </a:lvl1pPr>
          </a:lstStyle>
          <a:p>
            <a:fld id="{D7E2DA1D-C93B-4173-A4D1-FBC9ECE933D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1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14.png"/><Relationship Id="rId4" Type="http://schemas.openxmlformats.org/officeDocument/2006/relationships/hyperlink" Target="&#22826;&#38451;.mp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5" Type="http://schemas.openxmlformats.org/officeDocument/2006/relationships/slide" Target="slide2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image" Target="../media/image20.jpe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gif"/><Relationship Id="rId9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475656" y="1059582"/>
            <a:ext cx="7272808" cy="295003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大漠孤烟直，长河落日圆。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王维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使至塞上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en-US" altLang="zh-CN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日出江花红胜火，春来江水绿如蓝。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r">
              <a:lnSpc>
                <a:spcPct val="120000"/>
              </a:lnSpc>
            </a:pP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白居易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忆江南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·</a:t>
            </a:r>
            <a:r>
              <a:rPr lang="zh-CN" altLang="en-US" sz="3200" dirty="0">
                <a:latin typeface="楷体" panose="02010609060101010101" pitchFamily="49" charset="-122"/>
                <a:ea typeface="楷体" panose="02010609060101010101" pitchFamily="49" charset="-122"/>
              </a:rPr>
              <a:t>江南好</a:t>
            </a:r>
            <a:r>
              <a:rPr lang="en-US" altLang="zh-CN" sz="3200" dirty="0"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7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课前拓展</a:t>
            </a:r>
            <a:endParaRPr lang="zh-CN" altLang="en-US" sz="3200" b="1" dirty="0">
              <a:solidFill>
                <a:srgbClr val="875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464187"/>
            <a:ext cx="366860" cy="45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2" cstate="print"/>
          <a:srcRect t="12468" b="12468"/>
          <a:stretch>
            <a:fillRect/>
          </a:stretch>
        </p:blipFill>
        <p:spPr>
          <a:xfrm>
            <a:off x="-38735" y="-47625"/>
            <a:ext cx="9229090" cy="5191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AutoShape 3"/>
          <p:cNvSpPr>
            <a:spLocks noChangeArrowheads="1"/>
          </p:cNvSpPr>
          <p:nvPr/>
        </p:nvSpPr>
        <p:spPr bwMode="auto">
          <a:xfrm rot="20123926">
            <a:off x="1804670" y="2578100"/>
            <a:ext cx="5188585" cy="433705"/>
          </a:xfrm>
          <a:prstGeom prst="rightArrow">
            <a:avLst>
              <a:gd name="adj1" fmla="val 50000"/>
              <a:gd name="adj2" fmla="val 181184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pPr algn="ctr"/>
            <a:endParaRPr lang="zh-CN" altLang="zh-CN">
              <a:ea typeface="黑体" panose="02010609060101010101" pitchFamily="49" charset="-122"/>
            </a:endParaRPr>
          </a:p>
        </p:txBody>
      </p:sp>
      <p:sp>
        <p:nvSpPr>
          <p:cNvPr id="17413" name="WordArt 5"/>
          <p:cNvSpPr>
            <a:spLocks noChangeArrowheads="1" noChangeShapeType="1" noTextEdit="1"/>
          </p:cNvSpPr>
          <p:nvPr/>
        </p:nvSpPr>
        <p:spPr bwMode="auto">
          <a:xfrm>
            <a:off x="2221979" y="1347614"/>
            <a:ext cx="3286125" cy="1997869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6810"/>
              </a:avLst>
            </a:prstTxWarp>
          </a:bodyPr>
          <a:lstStyle/>
          <a:p>
            <a:pPr algn="ctr"/>
            <a:r>
              <a:rPr lang="zh-CN" altLang="en-US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一百三十万个地球</a:t>
            </a:r>
          </a:p>
        </p:txBody>
      </p:sp>
      <p:pic>
        <p:nvPicPr>
          <p:cNvPr id="140294" name="Picture 6" descr="https://i01picsos.sogoucdn.com/30a0e6d5c546aec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580" y="3714750"/>
            <a:ext cx="357505" cy="357505"/>
          </a:xfrm>
          <a:prstGeom prst="rect">
            <a:avLst/>
          </a:prstGeom>
          <a:noFill/>
        </p:spPr>
      </p:pic>
      <p:pic>
        <p:nvPicPr>
          <p:cNvPr id="140300" name="Picture 12" descr="https://i01picsos.sogoucdn.com/95e48ac82eeec67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1908" b="43673"/>
          <a:stretch>
            <a:fillRect/>
          </a:stretch>
        </p:blipFill>
        <p:spPr bwMode="auto">
          <a:xfrm rot="10800000" flipH="1">
            <a:off x="6335688" y="0"/>
            <a:ext cx="2808312" cy="3528392"/>
          </a:xfrm>
          <a:prstGeom prst="rect">
            <a:avLst/>
          </a:prstGeom>
          <a:noFill/>
        </p:spPr>
      </p:pic>
      <p:grpSp>
        <p:nvGrpSpPr>
          <p:cNvPr id="3" name="Group 6"/>
          <p:cNvGrpSpPr/>
          <p:nvPr/>
        </p:nvGrpSpPr>
        <p:grpSpPr bwMode="auto">
          <a:xfrm>
            <a:off x="4424363" y="2690813"/>
            <a:ext cx="2590800" cy="1943100"/>
            <a:chOff x="2784" y="2448"/>
            <a:chExt cx="1632" cy="1632"/>
          </a:xfrm>
        </p:grpSpPr>
        <p:sp>
          <p:nvSpPr>
            <p:cNvPr id="31750" name="AutoShape 7"/>
            <p:cNvSpPr>
              <a:spLocks noChangeArrowheads="1"/>
            </p:cNvSpPr>
            <p:nvPr/>
          </p:nvSpPr>
          <p:spPr bwMode="auto">
            <a:xfrm>
              <a:off x="2784" y="2448"/>
              <a:ext cx="1632" cy="1632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3175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360" y="2928"/>
              <a:ext cx="528" cy="5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kern="1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FFFF"/>
                  </a:solidFill>
                  <a:latin typeface="华文行楷" panose="02010800040101010101" charset="-122"/>
                  <a:ea typeface="黑体" panose="02010609060101010101" pitchFamily="49" charset="-122"/>
                </a:rPr>
                <a:t>大</a:t>
              </a:r>
            </a:p>
          </p:txBody>
        </p:sp>
      </p:grp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42260" y="2137410"/>
            <a:ext cx="1471295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9"/>
          <p:cNvSpPr/>
          <p:nvPr/>
        </p:nvSpPr>
        <p:spPr bwMode="gray">
          <a:xfrm rot="20926455" flipH="1" flipV="1">
            <a:off x="4721225" y="1513205"/>
            <a:ext cx="2865120" cy="39751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97775" y="1097915"/>
            <a:ext cx="1464769" cy="6405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列数字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1682115" y="1654810"/>
            <a:ext cx="1160145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9"/>
          <p:cNvSpPr/>
          <p:nvPr/>
        </p:nvSpPr>
        <p:spPr bwMode="gray">
          <a:xfrm rot="19606455" flipH="1" flipV="1">
            <a:off x="2185035" y="1014730"/>
            <a:ext cx="857250" cy="44386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040380" y="451485"/>
            <a:ext cx="1470677" cy="6464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打比方</a:t>
            </a:r>
          </a:p>
        </p:txBody>
      </p:sp>
      <p:sp>
        <p:nvSpPr>
          <p:cNvPr id="41986" name="文本占位符 25602"/>
          <p:cNvSpPr>
            <a:spLocks noGrp="1" noChangeArrowheads="1"/>
          </p:cNvSpPr>
          <p:nvPr>
            <p:ph idx="1"/>
          </p:nvPr>
        </p:nvSpPr>
        <p:spPr>
          <a:xfrm>
            <a:off x="1455420" y="1238250"/>
            <a:ext cx="5600065" cy="1462405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　太阳会发光，会发热，是个大火球。太阳的温度很高，表面温度有五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千多摄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氏度，就是钢铁碰到它，也会变成气体。</a:t>
            </a:r>
          </a:p>
        </p:txBody>
      </p:sp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15" grpId="0" bldLvl="0" animBg="1"/>
      <p:bldP spid="17" grpId="0" bldLvl="0" animBg="1"/>
      <p:bldP spid="1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95536" y="267494"/>
            <a:ext cx="8229600" cy="4608512"/>
          </a:xfrm>
        </p:spPr>
        <p:txBody>
          <a:bodyPr/>
          <a:lstStyle/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太阳会发光，会发热，是个大火球。太阳的温度很高，表面温度有五千多摄氏度，就是钢铁碰到它，也会变成气体。</a:t>
            </a:r>
            <a:endParaRPr lang="en-US" altLang="zh-CN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sz="40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40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太阳会发光，会发热，太阳的温度很高。</a:t>
            </a:r>
            <a:endParaRPr lang="zh-CN" altLang="en-US" sz="40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3" name="WordArt 5"/>
          <p:cNvSpPr>
            <a:spLocks noChangeArrowheads="1" noChangeShapeType="1" noTextEdit="1"/>
          </p:cNvSpPr>
          <p:nvPr/>
        </p:nvSpPr>
        <p:spPr bwMode="auto">
          <a:xfrm>
            <a:off x="539433" y="555525"/>
            <a:ext cx="4720009" cy="360041"/>
          </a:xfrm>
          <a:prstGeom prst="rect">
            <a:avLst/>
          </a:prstGeom>
        </p:spPr>
        <p:txBody>
          <a:bodyPr wrap="none" fromWordArt="1"/>
          <a:lstStyle/>
          <a:p>
            <a:pPr algn="ctr"/>
            <a:r>
              <a:rPr lang="zh-CN" altLang="en-US" sz="2800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五千五百摄氏度</a:t>
            </a:r>
          </a:p>
        </p:txBody>
      </p:sp>
      <p:grpSp>
        <p:nvGrpSpPr>
          <p:cNvPr id="2" name="Group 7"/>
          <p:cNvGrpSpPr/>
          <p:nvPr/>
        </p:nvGrpSpPr>
        <p:grpSpPr bwMode="auto">
          <a:xfrm>
            <a:off x="5954256" y="1423179"/>
            <a:ext cx="2438400" cy="2000250"/>
            <a:chOff x="2592" y="2112"/>
            <a:chExt cx="1536" cy="1680"/>
          </a:xfrm>
        </p:grpSpPr>
        <p:sp>
          <p:nvSpPr>
            <p:cNvPr id="39943" name="AutoShape 8"/>
            <p:cNvSpPr>
              <a:spLocks noChangeArrowheads="1"/>
            </p:cNvSpPr>
            <p:nvPr/>
          </p:nvSpPr>
          <p:spPr bwMode="auto">
            <a:xfrm>
              <a:off x="2592" y="2112"/>
              <a:ext cx="1536" cy="1680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39944" name="WordArt 9"/>
            <p:cNvSpPr>
              <a:spLocks noChangeArrowheads="1" noChangeShapeType="1" noTextEdit="1"/>
            </p:cNvSpPr>
            <p:nvPr/>
          </p:nvSpPr>
          <p:spPr bwMode="auto">
            <a:xfrm>
              <a:off x="2976" y="2688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kern="1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FFFF"/>
                  </a:solidFill>
                  <a:latin typeface="华文行楷" panose="02010800040101010101" charset="-122"/>
                  <a:ea typeface="黑体" panose="02010609060101010101" pitchFamily="49" charset="-122"/>
                </a:rPr>
                <a:t>热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8070" y="1306830"/>
            <a:ext cx="3663950" cy="229044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61" name="表格 18460"/>
          <p:cNvGraphicFramePr/>
          <p:nvPr/>
        </p:nvGraphicFramePr>
        <p:xfrm>
          <a:off x="0" y="1059582"/>
          <a:ext cx="9109075" cy="3522709"/>
        </p:xfrm>
        <a:graphic>
          <a:graphicData uri="http://schemas.openxmlformats.org/drawingml/2006/table">
            <a:tbl>
              <a:tblPr/>
              <a:tblGrid>
                <a:gridCol w="1907540"/>
                <a:gridCol w="7201535"/>
              </a:tblGrid>
              <a:tr h="46545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太阳的特点</a:t>
                      </a: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latin typeface="黑体" panose="02010609060101010101" pitchFamily="49" charset="-122"/>
                          <a:ea typeface="黑体" panose="02010609060101010101" pitchFamily="49" charset="-122"/>
                        </a:rPr>
                        <a:t>课文是怎样写出这些特点的</a:t>
                      </a: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5687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700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700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77595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700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700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13972"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 algn="ctr">
                        <a:spcBef>
                          <a:spcPct val="0"/>
                        </a:spcBef>
                        <a:buNone/>
                      </a:pPr>
                      <a:endParaRPr lang="zh-CN" altLang="en-US" sz="2700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lvl="0" indent="-342900" algn="l" defTabSz="91440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har char="•"/>
                        <a:defRPr sz="2800" b="0" i="0" u="none" kern="1200" baseline="0">
                          <a:solidFill>
                            <a:schemeClr val="tx1"/>
                          </a:solidFill>
                          <a:latin typeface="Times New Roman" panose="02020603050405020304" charset="0"/>
                          <a:ea typeface="宋体" panose="02010600030101010101" pitchFamily="2" charset="-122"/>
                        </a:defRPr>
                      </a:lvl1pPr>
                      <a:lvl2pPr marL="742950" lvl="1" indent="-285750">
                        <a:defRPr sz="2400" kern="1200"/>
                      </a:lvl2pPr>
                      <a:lvl3pPr marL="1143000" lvl="2" indent="-228600">
                        <a:defRPr sz="2000" kern="1200"/>
                      </a:lvl3pPr>
                      <a:lvl4pPr marL="1600200" lvl="3" indent="-228600">
                        <a:defRPr sz="1800" kern="1200"/>
                      </a:lvl4pPr>
                      <a:lvl5pPr marL="2057400" lvl="4" indent="-228600">
                        <a:defRPr sz="1800" kern="1200"/>
                      </a:lvl5pPr>
                    </a:lstStyle>
                    <a:p>
                      <a:pPr marL="0" lvl="0" indent="0">
                        <a:buNone/>
                      </a:pPr>
                      <a:endParaRPr lang="zh-CN" altLang="en-US" sz="2700" dirty="0">
                        <a:ln>
                          <a:noFill/>
                        </a:ln>
                        <a:solidFill>
                          <a:srgbClr val="FF0000"/>
                        </a:solidFill>
                      </a:endParaRPr>
                    </a:p>
                  </a:txBody>
                  <a:tcPr marT="34290" marB="3429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1" name="文本框 18450"/>
          <p:cNvSpPr txBox="1">
            <a:spLocks noChangeArrowheads="1"/>
          </p:cNvSpPr>
          <p:nvPr/>
        </p:nvSpPr>
        <p:spPr bwMode="auto">
          <a:xfrm>
            <a:off x="1907704" y="1635646"/>
            <a:ext cx="7236296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太阳离我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们约有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一亿五千万千米远。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就是坐飞机也要飞二十几年。 </a:t>
            </a:r>
          </a:p>
        </p:txBody>
      </p:sp>
      <p:sp>
        <p:nvSpPr>
          <p:cNvPr id="18452" name="文本框 18451"/>
          <p:cNvSpPr txBox="1">
            <a:spLocks noChangeArrowheads="1"/>
          </p:cNvSpPr>
          <p:nvPr/>
        </p:nvSpPr>
        <p:spPr bwMode="auto">
          <a:xfrm>
            <a:off x="1835696" y="2643758"/>
            <a:ext cx="701992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约一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百三十万个地球才能抵上一个太阳。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看上去只有盘子那么大。 </a:t>
            </a:r>
          </a:p>
        </p:txBody>
      </p:sp>
      <p:sp>
        <p:nvSpPr>
          <p:cNvPr id="18453" name="文本框 18452"/>
          <p:cNvSpPr txBox="1">
            <a:spLocks noChangeArrowheads="1"/>
          </p:cNvSpPr>
          <p:nvPr/>
        </p:nvSpPr>
        <p:spPr bwMode="auto">
          <a:xfrm>
            <a:off x="2051050" y="3867894"/>
            <a:ext cx="709295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表面温度五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千多摄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氏度，</a:t>
            </a:r>
            <a:r>
              <a:rPr lang="en-US" altLang="zh-CN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4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55" name="文本框 18454"/>
          <p:cNvSpPr txBox="1">
            <a:spLocks noChangeArrowheads="1"/>
          </p:cNvSpPr>
          <p:nvPr/>
        </p:nvSpPr>
        <p:spPr bwMode="auto">
          <a:xfrm>
            <a:off x="468313" y="1869282"/>
            <a:ext cx="107950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</a:t>
            </a:r>
          </a:p>
        </p:txBody>
      </p:sp>
      <p:sp>
        <p:nvSpPr>
          <p:cNvPr id="18456" name="文本框 18455"/>
          <p:cNvSpPr txBox="1">
            <a:spLocks noChangeArrowheads="1"/>
          </p:cNvSpPr>
          <p:nvPr/>
        </p:nvSpPr>
        <p:spPr bwMode="auto">
          <a:xfrm>
            <a:off x="467544" y="2859782"/>
            <a:ext cx="1008062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  <p:sp>
        <p:nvSpPr>
          <p:cNvPr id="44057" name="文本框 18456"/>
          <p:cNvSpPr txBox="1">
            <a:spLocks noChangeArrowheads="1"/>
          </p:cNvSpPr>
          <p:nvPr/>
        </p:nvSpPr>
        <p:spPr bwMode="auto">
          <a:xfrm>
            <a:off x="1116013" y="3975497"/>
            <a:ext cx="666750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endParaRPr lang="zh-CN" altLang="en-US" sz="240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458" name="文本框 18457"/>
          <p:cNvSpPr txBox="1">
            <a:spLocks noChangeArrowheads="1"/>
          </p:cNvSpPr>
          <p:nvPr/>
        </p:nvSpPr>
        <p:spPr bwMode="auto">
          <a:xfrm>
            <a:off x="467544" y="3867894"/>
            <a:ext cx="1152525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4016" y="411510"/>
            <a:ext cx="16916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  <a:hlinkClick r:id="rId4" action="ppaction://hlinkfile"/>
              </a:rPr>
              <a:t>填一填</a:t>
            </a:r>
            <a:endParaRPr lang="zh-CN" altLang="en-US" sz="32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76375" y="411480"/>
            <a:ext cx="489585" cy="473710"/>
          </a:xfrm>
          <a:prstGeom prst="rect">
            <a:avLst/>
          </a:prstGeom>
        </p:spPr>
      </p:pic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51" grpId="0"/>
      <p:bldP spid="18452" grpId="0"/>
      <p:bldP spid="18453" grpId="0"/>
      <p:bldP spid="18455" grpId="0"/>
      <p:bldP spid="18456" grpId="0"/>
      <p:bldP spid="1845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标题 25601"/>
          <p:cNvSpPr>
            <a:spLocks noGrp="1" noChangeArrowheads="1"/>
          </p:cNvSpPr>
          <p:nvPr>
            <p:ph type="title"/>
          </p:nvPr>
        </p:nvSpPr>
        <p:spPr>
          <a:xfrm>
            <a:off x="590872" y="342548"/>
            <a:ext cx="8229600" cy="857250"/>
          </a:xfrm>
        </p:spPr>
        <p:txBody>
          <a:bodyPr/>
          <a:lstStyle/>
          <a:p>
            <a:pPr algn="l"/>
            <a:r>
              <a:rPr lang="zh-CN" altLang="en-US" dirty="0" smtClean="0"/>
              <a:t>回顾说明方法</a:t>
            </a:r>
          </a:p>
        </p:txBody>
      </p:sp>
      <p:sp>
        <p:nvSpPr>
          <p:cNvPr id="43010" name="文本占位符 25602"/>
          <p:cNvSpPr>
            <a:spLocks noGrp="1" noChangeArrowheads="1"/>
          </p:cNvSpPr>
          <p:nvPr>
            <p:ph idx="1"/>
          </p:nvPr>
        </p:nvSpPr>
        <p:spPr>
          <a:xfrm>
            <a:off x="0" y="1059657"/>
            <a:ext cx="9144000" cy="3398044"/>
          </a:xfrm>
        </p:spPr>
        <p:txBody>
          <a:bodyPr/>
          <a:lstStyle/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太阳离我们约有一亿五千万千米远。         （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列数字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太阳表面温度有五千多摄氏度。           （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列数字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到太阳上去，如果步行，日夜不停地走，差不多要走三千五百年；就是坐飞机，也要飞二十几年。       （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举例子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 　　</a:t>
            </a:r>
          </a:p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2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约一百三十万个地球的体积才能抵得上一个太阳。</a:t>
            </a:r>
          </a:p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                              （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作比较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　</a:t>
            </a:r>
          </a:p>
          <a:p>
            <a:pPr marL="0" indent="450215">
              <a:spcBef>
                <a:spcPts val="0"/>
              </a:spcBef>
              <a:buNone/>
            </a:pP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太阳会发光，会发热，是个大火球。       （ </a:t>
            </a:r>
            <a:r>
              <a:rPr lang="zh-CN" altLang="en-US" sz="2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打比方</a:t>
            </a:r>
            <a:r>
              <a:rPr lang="zh-CN" altLang="en-US" sz="2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</a:t>
            </a:r>
          </a:p>
        </p:txBody>
      </p:sp>
      <p:sp>
        <p:nvSpPr>
          <p:cNvPr id="43011" name="日期占位符 1"/>
          <p:cNvSpPr>
            <a:spLocks noGrp="1" noChangeArrowheads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pPr>
              <a:buFont typeface="Arial" panose="020B0604020202020204" pitchFamily="34" charset="0"/>
              <a:buNone/>
            </a:pPr>
            <a:endParaRPr lang="zh-CN" altLang="en-US" smtClean="0">
              <a:latin typeface="Comic Sans MS" panose="030F0702030302020204" pitchFamily="66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865" y="1059815"/>
            <a:ext cx="1059815" cy="41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7555865" y="1478280"/>
            <a:ext cx="1059815" cy="41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7555865" y="2266950"/>
            <a:ext cx="1059815" cy="34988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555865" y="3429000"/>
            <a:ext cx="1059815" cy="41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555865" y="3847465"/>
            <a:ext cx="1059815" cy="4184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6" grpId="0" bldLvl="0" animBg="1"/>
      <p:bldP spid="7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文本框 59393"/>
          <p:cNvSpPr txBox="1">
            <a:spLocks noChangeArrowheads="1"/>
          </p:cNvSpPr>
          <p:nvPr/>
        </p:nvSpPr>
        <p:spPr bwMode="auto">
          <a:xfrm>
            <a:off x="271969" y="1649502"/>
            <a:ext cx="8892480" cy="245364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列数字：这些树真高，（                 ）。</a:t>
            </a: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作比较：这些树真高，（                 ）。</a:t>
            </a: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打比方：这些树真高，（                 ）。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举例子：这些树真高，（                 ）。</a:t>
            </a:r>
          </a:p>
        </p:txBody>
      </p:sp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271780" y="409575"/>
            <a:ext cx="1509395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练一练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100" y="409575"/>
            <a:ext cx="846455" cy="5213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1780" y="838200"/>
            <a:ext cx="7124065" cy="681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zh-CN" altLang="en-US" sz="32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运用适当的说明方法，把句子写具体：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977130" y="1649730"/>
            <a:ext cx="34512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经过测量有</a:t>
            </a:r>
            <a:r>
              <a:rPr lang="en-US" altLang="zh-CN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20</a:t>
            </a:r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多米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073650" y="2280285"/>
            <a:ext cx="344932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比旁边的房子还高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073650" y="2863850"/>
            <a:ext cx="304101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就像一个个巨人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65345" y="3519805"/>
            <a:ext cx="385762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u="sng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尤其是白桦，高极了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1547664" y="1275606"/>
            <a:ext cx="6120804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b="1" dirty="0">
                <a:solidFill>
                  <a:srgbClr val="FFFF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太阳虽然离我们这么远</a:t>
            </a:r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但是它和我们的关系非常密切。</a:t>
            </a:r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3631565" y="3255645"/>
            <a:ext cx="1597025" cy="5835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32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过渡句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5641340" y="3839210"/>
            <a:ext cx="1612900" cy="52197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pPr algn="l">
              <a:spcBef>
                <a:spcPct val="50000"/>
              </a:spcBef>
            </a:pP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承上启下</a:t>
            </a:r>
          </a:p>
        </p:txBody>
      </p:sp>
      <p:cxnSp>
        <p:nvCxnSpPr>
          <p:cNvPr id="11" name="直接连接符 10"/>
          <p:cNvCxnSpPr/>
          <p:nvPr/>
        </p:nvCxnSpPr>
        <p:spPr>
          <a:xfrm>
            <a:off x="1816735" y="2352675"/>
            <a:ext cx="468058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9"/>
          <p:cNvSpPr/>
          <p:nvPr/>
        </p:nvSpPr>
        <p:spPr bwMode="gray">
          <a:xfrm rot="3837236" flipH="1">
            <a:off x="4034790" y="2585720"/>
            <a:ext cx="791210" cy="43688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2267585" y="1779270"/>
            <a:ext cx="525653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 bldLvl="0" animBg="1"/>
      <p:bldP spid="2" grpId="0" animBg="1"/>
      <p:bldP spid="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Grp="1" noChangeArrowheads="1"/>
          </p:cNvSpPr>
          <p:nvPr>
            <p:ph idx="1"/>
          </p:nvPr>
        </p:nvSpPr>
        <p:spPr>
          <a:xfrm>
            <a:off x="1533059" y="1316991"/>
            <a:ext cx="7139136" cy="1830823"/>
          </a:xfrm>
          <a:solidFill>
            <a:schemeClr val="bg1"/>
          </a:solidFill>
        </p:spPr>
        <p:txBody>
          <a:bodyPr/>
          <a:lstStyle/>
          <a:p>
            <a:pPr>
              <a:buNone/>
            </a:pP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朗读第</a:t>
            </a:r>
            <a:r>
              <a:rPr lang="en-US" altLang="zh-CN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4-8</a:t>
            </a:r>
            <a:r>
              <a:rPr lang="zh-CN" altLang="en-US" sz="32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自然段，前后桌讨论：</a:t>
            </a:r>
            <a:r>
              <a:rPr lang="zh-CN" altLang="en-US" sz="3200" dirty="0" smtClean="0"/>
              <a:t>文章列举了太阳和哪些事物密切相关？他们究竟有着怎样密切的关 系呢？</a:t>
            </a:r>
          </a:p>
          <a:p>
            <a:pPr eaLnBrk="1" hangingPunct="1">
              <a:buFontTx/>
              <a:buNone/>
            </a:pPr>
            <a:endParaRPr lang="zh-CN" altLang="en-US" sz="32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6299" y="1536214"/>
            <a:ext cx="1859152" cy="26642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t0164656c3e982b333b.jpg"/>
          <p:cNvPicPr>
            <a:picLocks noChangeAspect="1"/>
          </p:cNvPicPr>
          <p:nvPr/>
        </p:nvPicPr>
        <p:blipFill>
          <a:blip r:embed="rId3" cstate="print"/>
          <a:srcRect b="660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 flipH="1">
            <a:off x="0" y="123478"/>
            <a:ext cx="2771800" cy="2520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ea typeface="黑体" panose="02010609060101010101" pitchFamily="49" charset="-122"/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161281" y="110686"/>
            <a:ext cx="1706880" cy="275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latin typeface="黑体" panose="02010609060101010101" pitchFamily="49" charset="-122"/>
                <a:ea typeface="黑体" panose="02010609060101010101" pitchFamily="49" charset="-122"/>
              </a:rPr>
              <a:t>  语文  五年级  上册</a:t>
            </a:r>
          </a:p>
        </p:txBody>
      </p:sp>
      <p:sp>
        <p:nvSpPr>
          <p:cNvPr id="14" name="TextBox 48"/>
          <p:cNvSpPr txBox="1"/>
          <p:nvPr/>
        </p:nvSpPr>
        <p:spPr>
          <a:xfrm>
            <a:off x="3143614" y="1779662"/>
            <a:ext cx="3804650" cy="85280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-简" panose="02010600040101010101" pitchFamily="2" charset="-122"/>
                <a:ea typeface="楷体-简" panose="02010600040101010101" pitchFamily="2" charset="-122"/>
              </a:rPr>
              <a:t>16  </a:t>
            </a:r>
            <a:r>
              <a:rPr lang="zh-CN" altLang="en-US" sz="5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-简" panose="02010600040101010101" pitchFamily="2" charset="-122"/>
                <a:ea typeface="楷体-简" panose="02010600040101010101" pitchFamily="2" charset="-122"/>
              </a:rPr>
              <a:t>太阳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62897" y="4630648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文本框 14">
            <a:hlinkClick r:id="rId5" action="ppaction://hlinksldjump"/>
          </p:cNvPr>
          <p:cNvSpPr txBox="1"/>
          <p:nvPr/>
        </p:nvSpPr>
        <p:spPr>
          <a:xfrm>
            <a:off x="7275010" y="4619912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  <a:ea typeface="黑体" panose="02010609060101010101" pitchFamily="49" charset="-122"/>
              </a:rPr>
              <a:t>第二课时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Tm="0">
        <p14:window dir="vert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utoShape 38"/>
          <p:cNvSpPr>
            <a:spLocks noChangeArrowheads="1"/>
          </p:cNvSpPr>
          <p:nvPr/>
        </p:nvSpPr>
        <p:spPr bwMode="gray">
          <a:xfrm>
            <a:off x="438150" y="3347720"/>
            <a:ext cx="8291830" cy="660400"/>
          </a:xfrm>
          <a:prstGeom prst="roundRect">
            <a:avLst>
              <a:gd name="adj" fmla="val 17509"/>
            </a:avLst>
          </a:prstGeom>
          <a:solidFill>
            <a:srgbClr val="92D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8" name="左大括号 97"/>
          <p:cNvSpPr/>
          <p:nvPr/>
        </p:nvSpPr>
        <p:spPr>
          <a:xfrm>
            <a:off x="107950" y="1298575"/>
            <a:ext cx="215900" cy="2160270"/>
          </a:xfrm>
          <a:prstGeom prst="leftBrac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AutoShape 22"/>
          <p:cNvSpPr>
            <a:spLocks noChangeArrowheads="1"/>
          </p:cNvSpPr>
          <p:nvPr/>
        </p:nvSpPr>
        <p:spPr bwMode="gray">
          <a:xfrm>
            <a:off x="323850" y="1801495"/>
            <a:ext cx="8439150" cy="659130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476250" y="1875790"/>
            <a:ext cx="5777230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云、雨、雪是太阳带来。</a:t>
            </a:r>
            <a:endParaRPr lang="zh-CN" altLang="en-US" sz="28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-76200" y="1841500"/>
            <a:ext cx="664210" cy="659765"/>
            <a:chOff x="1582264" y="718354"/>
            <a:chExt cx="658424" cy="659818"/>
          </a:xfrm>
        </p:grpSpPr>
        <p:grpSp>
          <p:nvGrpSpPr>
            <p:cNvPr id="46" name="Group 12"/>
            <p:cNvGrpSpPr/>
            <p:nvPr/>
          </p:nvGrpSpPr>
          <p:grpSpPr bwMode="auto">
            <a:xfrm>
              <a:off x="1582264" y="718354"/>
              <a:ext cx="658424" cy="659818"/>
              <a:chOff x="1289" y="582"/>
              <a:chExt cx="668" cy="668"/>
            </a:xfrm>
          </p:grpSpPr>
          <p:sp>
            <p:nvSpPr>
              <p:cNvPr id="48" name="Oval 1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Oval 1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0" name="Oval 1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3" name="Oval 1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4" name="Oval 1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7" name="Text Box 18"/>
            <p:cNvSpPr txBox="1">
              <a:spLocks noChangeArrowheads="1"/>
            </p:cNvSpPr>
            <p:nvPr/>
          </p:nvSpPr>
          <p:spPr bwMode="gray">
            <a:xfrm>
              <a:off x="1736032" y="812825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2</a:t>
              </a:r>
              <a:endPara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45" name="AutoShape 6"/>
          <p:cNvSpPr>
            <a:spLocks noChangeArrowheads="1"/>
          </p:cNvSpPr>
          <p:nvPr/>
        </p:nvSpPr>
        <p:spPr bwMode="gray">
          <a:xfrm>
            <a:off x="392430" y="942975"/>
            <a:ext cx="8359140" cy="685800"/>
          </a:xfrm>
          <a:prstGeom prst="roundRect">
            <a:avLst>
              <a:gd name="adj" fmla="val 17509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50800" dir="5400000" algn="ctr" rotWithShape="0">
              <a:schemeClr val="bg1"/>
            </a:outerShdw>
          </a:effec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537845" y="1002030"/>
            <a:ext cx="8059420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动植物的生长繁殖靠太阳，矿物也和太阳有关系。</a:t>
            </a:r>
          </a:p>
        </p:txBody>
      </p:sp>
      <p:grpSp>
        <p:nvGrpSpPr>
          <p:cNvPr id="109" name="组合 108"/>
          <p:cNvGrpSpPr/>
          <p:nvPr/>
        </p:nvGrpSpPr>
        <p:grpSpPr>
          <a:xfrm>
            <a:off x="-46990" y="975360"/>
            <a:ext cx="643890" cy="615315"/>
            <a:chOff x="1582264" y="718354"/>
            <a:chExt cx="658424" cy="659818"/>
          </a:xfrm>
        </p:grpSpPr>
        <p:grpSp>
          <p:nvGrpSpPr>
            <p:cNvPr id="110" name="Group 12"/>
            <p:cNvGrpSpPr/>
            <p:nvPr/>
          </p:nvGrpSpPr>
          <p:grpSpPr bwMode="auto">
            <a:xfrm>
              <a:off x="1582264" y="718354"/>
              <a:ext cx="658424" cy="659818"/>
              <a:chOff x="1289" y="582"/>
              <a:chExt cx="668" cy="668"/>
            </a:xfrm>
          </p:grpSpPr>
          <p:sp>
            <p:nvSpPr>
              <p:cNvPr id="112" name="Oval 1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13" name="Oval 1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14" name="Oval 1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15" name="Oval 1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16" name="Oval 1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11" name="Text Box 18"/>
            <p:cNvSpPr txBox="1">
              <a:spLocks noChangeArrowheads="1"/>
            </p:cNvSpPr>
            <p:nvPr/>
          </p:nvSpPr>
          <p:spPr bwMode="gray">
            <a:xfrm>
              <a:off x="1711138" y="812825"/>
              <a:ext cx="388342" cy="4934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400" dirty="0">
                  <a:solidFill>
                    <a:srgbClr val="000000"/>
                  </a:solidFill>
                  <a:ea typeface="宋体" panose="02010600030101010101" pitchFamily="2" charset="-122"/>
                </a:rPr>
                <a:t>1</a:t>
              </a:r>
            </a:p>
          </p:txBody>
        </p:sp>
      </p:grpSp>
      <p:sp>
        <p:nvSpPr>
          <p:cNvPr id="84" name="AutoShape 38"/>
          <p:cNvSpPr>
            <a:spLocks noChangeArrowheads="1"/>
          </p:cNvSpPr>
          <p:nvPr/>
        </p:nvSpPr>
        <p:spPr bwMode="gray">
          <a:xfrm>
            <a:off x="426085" y="2592705"/>
            <a:ext cx="8291830" cy="660400"/>
          </a:xfrm>
          <a:prstGeom prst="roundRect">
            <a:avLst>
              <a:gd name="adj" fmla="val 17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490855" y="2641600"/>
            <a:ext cx="7411720" cy="5219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冷、热、风是太阳带来。</a:t>
            </a:r>
          </a:p>
        </p:txBody>
      </p:sp>
      <p:grpSp>
        <p:nvGrpSpPr>
          <p:cNvPr id="117" name="组合 116"/>
          <p:cNvGrpSpPr/>
          <p:nvPr/>
        </p:nvGrpSpPr>
        <p:grpSpPr>
          <a:xfrm>
            <a:off x="-70485" y="2546985"/>
            <a:ext cx="664210" cy="659765"/>
            <a:chOff x="1582264" y="718354"/>
            <a:chExt cx="658424" cy="659818"/>
          </a:xfrm>
        </p:grpSpPr>
        <p:grpSp>
          <p:nvGrpSpPr>
            <p:cNvPr id="118" name="Group 12"/>
            <p:cNvGrpSpPr/>
            <p:nvPr/>
          </p:nvGrpSpPr>
          <p:grpSpPr bwMode="auto">
            <a:xfrm>
              <a:off x="1582264" y="718354"/>
              <a:ext cx="658424" cy="659818"/>
              <a:chOff x="1289" y="582"/>
              <a:chExt cx="668" cy="668"/>
            </a:xfrm>
          </p:grpSpPr>
          <p:sp>
            <p:nvSpPr>
              <p:cNvPr id="120" name="Oval 1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Oval 1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2" name="Oval 1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" name="Oval 1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4" name="Oval 1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19" name="Text Box 18"/>
            <p:cNvSpPr txBox="1">
              <a:spLocks noChangeArrowheads="1"/>
            </p:cNvSpPr>
            <p:nvPr/>
          </p:nvSpPr>
          <p:spPr bwMode="gray">
            <a:xfrm>
              <a:off x="1736032" y="812825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3</a:t>
              </a:r>
              <a:endPara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967355" y="334010"/>
            <a:ext cx="3531235" cy="51371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C000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太阳与我们的关系密切</a:t>
            </a:r>
            <a:endParaRPr lang="en-US" altLang="zh-CN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-100965" y="3348355"/>
            <a:ext cx="664210" cy="659765"/>
            <a:chOff x="1582264" y="718354"/>
            <a:chExt cx="658424" cy="659818"/>
          </a:xfrm>
        </p:grpSpPr>
        <p:grpSp>
          <p:nvGrpSpPr>
            <p:cNvPr id="6" name="Group 12"/>
            <p:cNvGrpSpPr/>
            <p:nvPr/>
          </p:nvGrpSpPr>
          <p:grpSpPr bwMode="auto">
            <a:xfrm>
              <a:off x="1582264" y="718354"/>
              <a:ext cx="658424" cy="659818"/>
              <a:chOff x="1289" y="582"/>
              <a:chExt cx="668" cy="668"/>
            </a:xfrm>
          </p:grpSpPr>
          <p:sp>
            <p:nvSpPr>
              <p:cNvPr id="7" name="Oval 1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9" name="Oval 1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0" name="Oval 1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1" name="Oval 1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" name="Oval 1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4" name="Text Box 18"/>
            <p:cNvSpPr txBox="1">
              <a:spLocks noChangeArrowheads="1"/>
            </p:cNvSpPr>
            <p:nvPr/>
          </p:nvSpPr>
          <p:spPr bwMode="gray">
            <a:xfrm>
              <a:off x="1739129" y="812825"/>
              <a:ext cx="332359" cy="460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4</a:t>
              </a:r>
              <a:endPara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60422" name="文本框 60421"/>
          <p:cNvSpPr txBox="1">
            <a:spLocks noChangeArrowheads="1"/>
          </p:cNvSpPr>
          <p:nvPr/>
        </p:nvSpPr>
        <p:spPr bwMode="auto">
          <a:xfrm>
            <a:off x="643056" y="3412222"/>
            <a:ext cx="7848600" cy="52197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太阳光可预防和治疗疾病。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6252845" y="2301875"/>
            <a:ext cx="2239010" cy="1061085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分</a:t>
            </a:r>
            <a:r>
              <a:rPr lang="en-US" altLang="zh-CN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-</a:t>
            </a:r>
            <a:r>
              <a:rPr lang="zh-CN" altLang="en-US" sz="3200" b="1">
                <a:solidFill>
                  <a:schemeClr val="bg1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总</a:t>
            </a:r>
          </a:p>
        </p:txBody>
      </p:sp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158365" y="4125595"/>
            <a:ext cx="5149215" cy="5140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C000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没有太阳就没有我们美丽的世界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04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52" grpId="0"/>
      <p:bldP spid="91" grpId="0"/>
      <p:bldP spid="17411" grpId="0" bldLvl="0" animBg="1"/>
      <p:bldP spid="60422" grpId="0" build="allAtOnce" bldLvl="0"/>
      <p:bldP spid="16" grpId="0" bldLvl="0" animBg="1"/>
      <p:bldP spid="17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图片 38914" descr="庄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7694"/>
            <a:ext cx="2448272" cy="170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图片 38917" descr="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2067694"/>
            <a:ext cx="25146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图片 38918" descr="虫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067694"/>
            <a:ext cx="243840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0" name="文本框 1"/>
          <p:cNvSpPr txBox="1">
            <a:spLocks noChangeArrowheads="1"/>
          </p:cNvSpPr>
          <p:nvPr/>
        </p:nvSpPr>
        <p:spPr bwMode="auto">
          <a:xfrm>
            <a:off x="827584" y="627534"/>
            <a:ext cx="6840760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动植物的生长繁殖靠太阳，矿物也和太阳有关系。</a:t>
            </a:r>
            <a:endParaRPr lang="zh-CN" altLang="en-US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9" name="Picture 7" descr="精肉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776" y="2067694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23240" name="Picture 8" descr="煤"/>
          <p:cNvPicPr>
            <a:picLocks noChangeArrowheads="1"/>
          </p:cNvPicPr>
          <p:nvPr/>
        </p:nvPicPr>
        <p:blipFill>
          <a:blip r:embed="rId3" cstate="print">
            <a:clrChange>
              <a:clrFrom>
                <a:srgbClr val="A3A099"/>
              </a:clrFrom>
              <a:clrTo>
                <a:srgbClr val="A3A09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172" y="267614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1203" name="Line 11"/>
          <p:cNvSpPr>
            <a:spLocks noChangeShapeType="1"/>
          </p:cNvSpPr>
          <p:nvPr/>
        </p:nvSpPr>
        <p:spPr bwMode="auto">
          <a:xfrm flipV="1">
            <a:off x="4427538" y="1419621"/>
            <a:ext cx="446" cy="28773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1204" name="Line 12"/>
          <p:cNvSpPr>
            <a:spLocks noChangeShapeType="1"/>
          </p:cNvSpPr>
          <p:nvPr/>
        </p:nvSpPr>
        <p:spPr bwMode="auto">
          <a:xfrm flipH="1" flipV="1">
            <a:off x="2667000" y="1428751"/>
            <a:ext cx="1041400" cy="44053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1205" name="Line 16"/>
          <p:cNvSpPr>
            <a:spLocks noChangeShapeType="1"/>
          </p:cNvSpPr>
          <p:nvPr/>
        </p:nvSpPr>
        <p:spPr bwMode="auto">
          <a:xfrm>
            <a:off x="5410200" y="234315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1206" name="Line 17"/>
          <p:cNvSpPr>
            <a:spLocks noChangeShapeType="1"/>
          </p:cNvSpPr>
          <p:nvPr/>
        </p:nvSpPr>
        <p:spPr bwMode="auto">
          <a:xfrm>
            <a:off x="5292726" y="2787253"/>
            <a:ext cx="955675" cy="9274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1207" name="Line 18"/>
          <p:cNvSpPr>
            <a:spLocks noChangeShapeType="1"/>
          </p:cNvSpPr>
          <p:nvPr/>
        </p:nvSpPr>
        <p:spPr bwMode="auto">
          <a:xfrm>
            <a:off x="4495801" y="2905125"/>
            <a:ext cx="4191" cy="3146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1208" name="Line 19"/>
          <p:cNvSpPr>
            <a:spLocks noChangeShapeType="1"/>
          </p:cNvSpPr>
          <p:nvPr/>
        </p:nvSpPr>
        <p:spPr bwMode="auto">
          <a:xfrm flipH="1">
            <a:off x="2209800" y="2787253"/>
            <a:ext cx="1498600" cy="104179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pic>
        <p:nvPicPr>
          <p:cNvPr id="51209" name="Picture 20" descr="图片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7264" y="1797844"/>
            <a:ext cx="1938337" cy="1259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3255" name="Picture 23" descr="7721-1-1-65265"/>
          <p:cNvPicPr>
            <a:picLocks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400" y="915686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23258" name="Picture 26" descr="279"/>
          <p:cNvPicPr>
            <a:picLocks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5776" y="3291950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23259" name="Picture 27" descr="20041111121044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2139822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23262" name="Picture 30" descr="图片4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363838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23264" name="Picture 32" descr="0030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64088" y="3291950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223267" name="Picture 35" descr="3"/>
          <p:cNvPicPr>
            <a:picLocks noChangeArrowheads="1"/>
          </p:cNvPicPr>
          <p:nvPr/>
        </p:nvPicPr>
        <p:blipFill>
          <a:blip r:embed="rId10" cstate="print"/>
          <a:srcRect l="27333" b="50"/>
          <a:stretch>
            <a:fillRect/>
          </a:stretch>
        </p:blipFill>
        <p:spPr bwMode="auto">
          <a:xfrm>
            <a:off x="755776" y="915566"/>
            <a:ext cx="1800000" cy="1080000"/>
          </a:xfrm>
          <a:prstGeom prst="round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51216" name="Line 36"/>
          <p:cNvSpPr>
            <a:spLocks noChangeShapeType="1"/>
          </p:cNvSpPr>
          <p:nvPr/>
        </p:nvSpPr>
        <p:spPr bwMode="auto">
          <a:xfrm flipH="1">
            <a:off x="2555875" y="2463404"/>
            <a:ext cx="10795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51217" name="Line 37"/>
          <p:cNvSpPr>
            <a:spLocks noChangeShapeType="1"/>
          </p:cNvSpPr>
          <p:nvPr/>
        </p:nvSpPr>
        <p:spPr bwMode="auto">
          <a:xfrm flipV="1">
            <a:off x="5219701" y="1491854"/>
            <a:ext cx="792163" cy="3774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0332640" y="2211710"/>
            <a:ext cx="914400" cy="914400"/>
          </a:xfrm>
          <a:prstGeom prst="rect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" fill="hold"/>
                                        <p:tgtEl>
                                          <p:spTgt spid="22326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" fill="hold"/>
                                        <p:tgtEl>
                                          <p:spTgt spid="22324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" fill="hold"/>
                                        <p:tgtEl>
                                          <p:spTgt spid="22325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" fill="hold"/>
                                        <p:tgtEl>
                                          <p:spTgt spid="22325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" fill="hold"/>
                                        <p:tgtEl>
                                          <p:spTgt spid="223262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" fill="hold"/>
                                        <p:tgtEl>
                                          <p:spTgt spid="223264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" fill="hold"/>
                                        <p:tgtEl>
                                          <p:spTgt spid="223258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" fill="hold"/>
                                        <p:tgtEl>
                                          <p:spTgt spid="223239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565" y="915035"/>
            <a:ext cx="8693150" cy="38131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6350" y="182245"/>
            <a:ext cx="1250315" cy="1250315"/>
          </a:xfrm>
          <a:prstGeom prst="rect">
            <a:avLst/>
          </a:prstGeom>
        </p:spPr>
      </p:pic>
      <p:sp>
        <p:nvSpPr>
          <p:cNvPr id="52243" name="文本框 1"/>
          <p:cNvSpPr txBox="1">
            <a:spLocks noChangeArrowheads="1"/>
          </p:cNvSpPr>
          <p:nvPr/>
        </p:nvSpPr>
        <p:spPr bwMode="auto">
          <a:xfrm>
            <a:off x="281062" y="515898"/>
            <a:ext cx="4392488" cy="583565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云、雨、雪是太阳带来。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rcRect l="400" t="4121" r="-400" b="11504"/>
          <a:stretch>
            <a:fillRect/>
          </a:stretch>
        </p:blipFill>
        <p:spPr>
          <a:xfrm>
            <a:off x="-17145" y="-34925"/>
            <a:ext cx="9234170" cy="51733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rcRect l="-266" t="10451" r="266" b="5174"/>
          <a:stretch>
            <a:fillRect/>
          </a:stretch>
        </p:blipFill>
        <p:spPr>
          <a:xfrm>
            <a:off x="-17145" y="-34925"/>
            <a:ext cx="9195435" cy="51733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rcRect t="-4" b="-4"/>
          <a:stretch>
            <a:fillRect/>
          </a:stretch>
        </p:blipFill>
        <p:spPr>
          <a:xfrm>
            <a:off x="-17145" y="-34925"/>
            <a:ext cx="9196705" cy="51733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1" name="图片 40963" descr="风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115" y="557530"/>
            <a:ext cx="8686800" cy="438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2" name="文本框 1"/>
          <p:cNvSpPr txBox="1">
            <a:spLocks noChangeArrowheads="1"/>
          </p:cNvSpPr>
          <p:nvPr/>
        </p:nvSpPr>
        <p:spPr bwMode="auto">
          <a:xfrm>
            <a:off x="200025" y="373380"/>
            <a:ext cx="4246245" cy="52197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冷、热、风是太阳带来。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rcRect l="-113" t="4451" r="113" b="11174"/>
          <a:stretch>
            <a:fillRect/>
          </a:stretch>
        </p:blipFill>
        <p:spPr>
          <a:xfrm>
            <a:off x="-125730" y="-26670"/>
            <a:ext cx="9298305" cy="51968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5730" y="-26670"/>
            <a:ext cx="9298305" cy="523367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rcRect l="-707" t="4518" r="707" b="20172"/>
          <a:stretch>
            <a:fillRect/>
          </a:stretch>
        </p:blipFill>
        <p:spPr>
          <a:xfrm>
            <a:off x="-213995" y="-8255"/>
            <a:ext cx="9386570" cy="5196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5" name="文本框 1"/>
          <p:cNvSpPr txBox="1">
            <a:spLocks noChangeArrowheads="1"/>
          </p:cNvSpPr>
          <p:nvPr/>
        </p:nvSpPr>
        <p:spPr bwMode="auto">
          <a:xfrm>
            <a:off x="708660" y="1049020"/>
            <a:ext cx="5231130" cy="1568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太阳光有杀菌的能力，我们可以用它来预防和治疗疾病。</a:t>
            </a:r>
          </a:p>
        </p:txBody>
      </p:sp>
      <p:pic>
        <p:nvPicPr>
          <p:cNvPr id="6451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2240" y="2197100"/>
            <a:ext cx="2927350" cy="21659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Text Box 3"/>
          <p:cNvSpPr txBox="1">
            <a:spLocks noChangeArrowheads="1"/>
          </p:cNvSpPr>
          <p:nvPr/>
        </p:nvSpPr>
        <p:spPr bwMode="auto">
          <a:xfrm>
            <a:off x="914832" y="1080924"/>
            <a:ext cx="6807992" cy="1077218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   一句话，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没有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太阳，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就没有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</a:p>
          <a:p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们这个美丽可爱的世界。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9" name="Rectangle 3"/>
          <p:cNvSpPr>
            <a:spLocks noGrp="1" noChangeArrowheads="1"/>
          </p:cNvSpPr>
          <p:nvPr>
            <p:ph idx="1"/>
          </p:nvPr>
        </p:nvSpPr>
        <p:spPr>
          <a:xfrm>
            <a:off x="680720" y="1183005"/>
            <a:ext cx="7781925" cy="1026160"/>
          </a:xfrm>
          <a:solidFill>
            <a:schemeClr val="bg1"/>
          </a:solidFill>
        </p:spPr>
        <p:txBody>
          <a:bodyPr/>
          <a:lstStyle/>
          <a:p>
            <a:pPr marL="0" indent="0" eaLnBrk="1" hangingPunct="1">
              <a:spcBef>
                <a:spcPts val="0"/>
              </a:spcBef>
              <a:buNone/>
            </a:pPr>
            <a:r>
              <a:rPr lang="en-US" altLang="zh-CN" sz="3200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dirty="0">
                <a:latin typeface="黑体" panose="02010609060101010101" pitchFamily="49" charset="-122"/>
                <a:ea typeface="黑体" panose="02010609060101010101" pitchFamily="49" charset="-122"/>
              </a:rPr>
              <a:t>你怎样理解“没有太阳，就没有我们这个美丽可爱的世界”？</a:t>
            </a:r>
          </a:p>
        </p:txBody>
      </p:sp>
      <p:sp>
        <p:nvSpPr>
          <p:cNvPr id="234500" name="Text Box 4"/>
          <p:cNvSpPr txBox="1">
            <a:spLocks noChangeArrowheads="1"/>
          </p:cNvSpPr>
          <p:nvPr/>
        </p:nvSpPr>
        <p:spPr bwMode="auto">
          <a:xfrm>
            <a:off x="980743" y="2304425"/>
            <a:ext cx="6912298" cy="216059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地球上的光明和温暖，都是太阳送来的。如果没有太阳，地球上将到处是黑暗，到处是寒冷，没有风、雪、雨、露，没有草、木、鸟、兽，自然也没有人。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565785" y="381635"/>
            <a:ext cx="1598930" cy="892175"/>
            <a:chOff x="989" y="797"/>
            <a:chExt cx="2518" cy="140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21" y="797"/>
              <a:ext cx="1086" cy="1405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89" y="1431"/>
              <a:ext cx="1720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>
                  <a:solidFill>
                    <a:schemeClr val="tx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想一想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344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34500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4499" grpId="0" uiExpand="1" build="p" animBg="1"/>
      <p:bldP spid="2345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/>
          <p:cNvSpPr txBox="1"/>
          <p:nvPr/>
        </p:nvSpPr>
        <p:spPr>
          <a:xfrm>
            <a:off x="584586" y="952423"/>
            <a:ext cx="8213805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457200">
              <a:lnSpc>
                <a:spcPct val="130000"/>
              </a:lnSpc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通过上节课的学习，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课文围绕“太阳”，主要讲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了哪两个方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面的内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容呢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？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    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4"/>
          <p:cNvSpPr txBox="1"/>
          <p:nvPr/>
        </p:nvSpPr>
        <p:spPr>
          <a:xfrm>
            <a:off x="536936" y="436158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 smtClean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回顾复习</a:t>
            </a:r>
            <a:endParaRPr lang="zh-CN" altLang="en-US" sz="3200" b="1" dirty="0">
              <a:solidFill>
                <a:srgbClr val="875000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490" y="488835"/>
            <a:ext cx="366860" cy="456338"/>
          </a:xfrm>
          <a:prstGeom prst="rect">
            <a:avLst/>
          </a:prstGeom>
        </p:spPr>
      </p:pic>
      <p:sp>
        <p:nvSpPr>
          <p:cNvPr id="21" name="Text Box 17"/>
          <p:cNvSpPr txBox="1">
            <a:spLocks noChangeArrowheads="1"/>
          </p:cNvSpPr>
          <p:nvPr/>
        </p:nvSpPr>
        <p:spPr bwMode="auto">
          <a:xfrm>
            <a:off x="790128" y="2236827"/>
            <a:ext cx="5181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第一：太阳的特点。</a:t>
            </a:r>
          </a:p>
        </p:txBody>
      </p:sp>
      <p:sp>
        <p:nvSpPr>
          <p:cNvPr id="22" name="Text Box 18"/>
          <p:cNvSpPr txBox="1">
            <a:spLocks noChangeArrowheads="1"/>
          </p:cNvSpPr>
          <p:nvPr/>
        </p:nvSpPr>
        <p:spPr bwMode="auto">
          <a:xfrm>
            <a:off x="713929" y="3036927"/>
            <a:ext cx="8431213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solidFill>
                  <a:srgbClr val="FF33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第二：太阳与我们人类的密切关系。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4499992" y="2275007"/>
            <a:ext cx="4038600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1~3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自然段）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4572322" y="3579862"/>
            <a:ext cx="4248150" cy="132343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4~8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自然段）</a:t>
            </a:r>
          </a:p>
          <a:p>
            <a:pPr>
              <a:spcBef>
                <a:spcPct val="50000"/>
              </a:spcBef>
            </a:pPr>
            <a:endParaRPr lang="en-US" altLang="zh-CN" sz="3200" dirty="0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5" grpId="0"/>
      <p:bldP spid="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dirty="0" smtClean="0"/>
              <a:t>初试身手</a:t>
            </a:r>
            <a:endParaRPr lang="zh-CN" altLang="en-US" sz="5400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zh-CN" sz="3200" dirty="0" smtClean="0"/>
              <a:t>那么，现在我们就来介绍一下我们的文具盒或者笔袋吧！想一想它有什么特点？你想用哪些方法来介绍它呢？</a:t>
            </a:r>
            <a:endParaRPr lang="zh-CN" alt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5400" dirty="0" smtClean="0"/>
              <a:t>小练笔要求</a:t>
            </a:r>
            <a:endParaRPr lang="zh-CN" altLang="en-US" sz="5400" dirty="0"/>
          </a:p>
        </p:txBody>
      </p:sp>
      <p:graphicFrame>
        <p:nvGraphicFramePr>
          <p:cNvPr id="4" name="内容占位符 3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4171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/>
                <a:gridCol w="4114800"/>
              </a:tblGrid>
              <a:tr h="1009261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能把事物说明白了，能运用一种说明方法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CN" altLang="en-US" sz="4800" dirty="0" smtClean="0">
                          <a:solidFill>
                            <a:srgbClr val="FF0000"/>
                          </a:solidFill>
                        </a:rPr>
                        <a:t>★</a:t>
                      </a:r>
                      <a:endParaRPr lang="zh-CN" altLang="en-US" sz="4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1009261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能流畅地介绍事物，并能运用两种说明方法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★★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</a:tr>
              <a:tr h="1009261">
                <a:tc>
                  <a:txBody>
                    <a:bodyPr/>
                    <a:lstStyle/>
                    <a:p>
                      <a:r>
                        <a:rPr lang="zh-CN" altLang="en-US" sz="2800" dirty="0" smtClean="0"/>
                        <a:t>能有顺序地说明事物，并能运用三种或者三种以上的说明方法</a:t>
                      </a:r>
                      <a:endParaRPr lang="zh-CN" alt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48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★★★</a:t>
                      </a:r>
                    </a:p>
                    <a:p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6"/>
          <p:cNvSpPr txBox="1"/>
          <p:nvPr/>
        </p:nvSpPr>
        <p:spPr>
          <a:xfrm>
            <a:off x="2492375" y="1264285"/>
            <a:ext cx="577024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默读课文第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1-3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自然段，找一找：太阳有哪些特点？画出相关的句子。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1203598"/>
            <a:ext cx="1851025" cy="2653030"/>
          </a:xfrm>
          <a:prstGeom prst="rect">
            <a:avLst/>
          </a:prstGeom>
        </p:spPr>
      </p:pic>
      <p:sp>
        <p:nvSpPr>
          <p:cNvPr id="6" name="文本框 14"/>
          <p:cNvSpPr txBox="1"/>
          <p:nvPr/>
        </p:nvSpPr>
        <p:spPr>
          <a:xfrm>
            <a:off x="624428" y="411510"/>
            <a:ext cx="193134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互动课堂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6194" y="464186"/>
            <a:ext cx="366861" cy="4563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左大括号 97"/>
          <p:cNvSpPr/>
          <p:nvPr/>
        </p:nvSpPr>
        <p:spPr>
          <a:xfrm>
            <a:off x="190307" y="1562621"/>
            <a:ext cx="216024" cy="2160240"/>
          </a:xfrm>
          <a:prstGeom prst="leftBrace">
            <a:avLst/>
          </a:prstGeom>
          <a:ln w="412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1" name="AutoShape 22"/>
          <p:cNvSpPr>
            <a:spLocks noChangeArrowheads="1"/>
          </p:cNvSpPr>
          <p:nvPr/>
        </p:nvSpPr>
        <p:spPr bwMode="gray">
          <a:xfrm>
            <a:off x="522605" y="2294255"/>
            <a:ext cx="6893560" cy="1080135"/>
          </a:xfrm>
          <a:prstGeom prst="roundRect">
            <a:avLst>
              <a:gd name="adj" fmla="val 17509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611560" y="2498725"/>
            <a:ext cx="7723450" cy="60939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约一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百三十万个地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球的体积才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能抵得上一个太阳。</a:t>
            </a:r>
            <a:endParaRPr lang="zh-CN" altLang="en-US" sz="2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118110" y="2498725"/>
            <a:ext cx="664210" cy="659765"/>
            <a:chOff x="1582264" y="718354"/>
            <a:chExt cx="658424" cy="659818"/>
          </a:xfrm>
        </p:grpSpPr>
        <p:grpSp>
          <p:nvGrpSpPr>
            <p:cNvPr id="46" name="Group 12"/>
            <p:cNvGrpSpPr/>
            <p:nvPr/>
          </p:nvGrpSpPr>
          <p:grpSpPr bwMode="auto">
            <a:xfrm>
              <a:off x="1582264" y="718354"/>
              <a:ext cx="658424" cy="659818"/>
              <a:chOff x="1289" y="582"/>
              <a:chExt cx="668" cy="668"/>
            </a:xfrm>
          </p:grpSpPr>
          <p:sp>
            <p:nvSpPr>
              <p:cNvPr id="48" name="Oval 1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49" name="Oval 1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0" name="Oval 1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3" name="Oval 1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54" name="Oval 1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47" name="Text Box 18"/>
            <p:cNvSpPr txBox="1">
              <a:spLocks noChangeArrowheads="1"/>
            </p:cNvSpPr>
            <p:nvPr/>
          </p:nvSpPr>
          <p:spPr bwMode="gray">
            <a:xfrm>
              <a:off x="1736032" y="812825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2</a:t>
              </a:r>
              <a:endPara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18110" y="934720"/>
            <a:ext cx="7411085" cy="1276350"/>
            <a:chOff x="323528" y="915566"/>
            <a:chExt cx="7578291" cy="1368151"/>
          </a:xfrm>
        </p:grpSpPr>
        <p:sp>
          <p:nvSpPr>
            <p:cNvPr id="45" name="AutoShape 6"/>
            <p:cNvSpPr>
              <a:spLocks noChangeArrowheads="1"/>
            </p:cNvSpPr>
            <p:nvPr/>
          </p:nvSpPr>
          <p:spPr bwMode="gray">
            <a:xfrm>
              <a:off x="755348" y="915566"/>
              <a:ext cx="7031205" cy="1368151"/>
            </a:xfrm>
            <a:prstGeom prst="roundRect">
              <a:avLst>
                <a:gd name="adj" fmla="val 17509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50800" dist="50800" dir="5400000" algn="ctr" rotWithShape="0">
                <a:schemeClr val="bg1"/>
              </a:outerShdw>
            </a:effectLst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905105" y="915566"/>
              <a:ext cx="6996714" cy="52197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endParaRPr lang="zh-CN" altLang="en-US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109" name="组合 108"/>
            <p:cNvGrpSpPr/>
            <p:nvPr/>
          </p:nvGrpSpPr>
          <p:grpSpPr>
            <a:xfrm>
              <a:off x="323528" y="1263860"/>
              <a:ext cx="658424" cy="659818"/>
              <a:chOff x="1582264" y="718354"/>
              <a:chExt cx="658424" cy="659818"/>
            </a:xfrm>
          </p:grpSpPr>
          <p:grpSp>
            <p:nvGrpSpPr>
              <p:cNvPr id="110" name="Group 12"/>
              <p:cNvGrpSpPr/>
              <p:nvPr/>
            </p:nvGrpSpPr>
            <p:grpSpPr bwMode="auto">
              <a:xfrm>
                <a:off x="1582264" y="718354"/>
                <a:ext cx="658424" cy="659818"/>
                <a:chOff x="1289" y="582"/>
                <a:chExt cx="668" cy="668"/>
              </a:xfrm>
            </p:grpSpPr>
            <p:sp>
              <p:nvSpPr>
                <p:cNvPr id="112" name="Oval 13"/>
                <p:cNvSpPr>
                  <a:spLocks noChangeArrowheads="1"/>
                </p:cNvSpPr>
                <p:nvPr/>
              </p:nvSpPr>
              <p:spPr bwMode="gray">
                <a:xfrm>
                  <a:off x="1289" y="582"/>
                  <a:ext cx="668" cy="668"/>
                </a:xfrm>
                <a:prstGeom prst="ellipse">
                  <a:avLst/>
                </a:prstGeom>
                <a:solidFill>
                  <a:srgbClr val="333333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38100">
                      <a:solidFill>
                        <a:schemeClr val="bg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109250" dir="3267739" algn="ctr" rotWithShape="0">
                          <a:srgbClr val="808080">
                            <a:alpha val="50000"/>
                          </a:srgbClr>
                        </a:outerShdw>
                      </a:effectLst>
                    </a14:hiddenEffects>
                  </a:ext>
                </a:extLst>
              </p:spPr>
              <p:txBody>
                <a:bodyPr anchor="ctr">
                  <a:spAutoFit/>
                </a:bodyPr>
                <a:lstStyle/>
                <a:p>
                  <a:endParaRPr lang="zh-CN" altLang="en-US"/>
                </a:p>
              </p:txBody>
            </p:sp>
            <p:sp>
              <p:nvSpPr>
                <p:cNvPr id="113" name="Oval 14"/>
                <p:cNvSpPr>
                  <a:spLocks noChangeArrowheads="1"/>
                </p:cNvSpPr>
                <p:nvPr/>
              </p:nvSpPr>
              <p:spPr bwMode="gray">
                <a:xfrm>
                  <a:off x="1296" y="587"/>
                  <a:ext cx="646" cy="647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46275"/>
                        <a:invGamma/>
                      </a:srgbClr>
                    </a:gs>
                    <a:gs pos="100000">
                      <a:srgbClr val="D6E1E2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4" name="Oval 15"/>
                <p:cNvSpPr>
                  <a:spLocks noChangeArrowheads="1"/>
                </p:cNvSpPr>
                <p:nvPr/>
              </p:nvSpPr>
              <p:spPr bwMode="gray">
                <a:xfrm>
                  <a:off x="1304" y="591"/>
                  <a:ext cx="631" cy="631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alpha val="0"/>
                      </a:srgbClr>
                    </a:gs>
                    <a:gs pos="100000">
                      <a:srgbClr val="D6E1E2">
                        <a:gamma/>
                        <a:tint val="34902"/>
                        <a:invGamma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5" name="Oval 16"/>
                <p:cNvSpPr>
                  <a:spLocks noChangeArrowheads="1"/>
                </p:cNvSpPr>
                <p:nvPr/>
              </p:nvSpPr>
              <p:spPr bwMode="gray">
                <a:xfrm>
                  <a:off x="1311" y="597"/>
                  <a:ext cx="600" cy="58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shade val="79216"/>
                        <a:invGamma/>
                      </a:srgbClr>
                    </a:gs>
                    <a:gs pos="100000">
                      <a:srgbClr val="D6E1E2">
                        <a:alpha val="4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  <p:sp>
              <p:nvSpPr>
                <p:cNvPr id="116" name="Oval 17"/>
                <p:cNvSpPr>
                  <a:spLocks noChangeArrowheads="1"/>
                </p:cNvSpPr>
                <p:nvPr/>
              </p:nvSpPr>
              <p:spPr bwMode="gray">
                <a:xfrm>
                  <a:off x="1346" y="613"/>
                  <a:ext cx="533" cy="479"/>
                </a:xfrm>
                <a:prstGeom prst="ellipse">
                  <a:avLst/>
                </a:prstGeom>
                <a:gradFill rotWithShape="1">
                  <a:gsLst>
                    <a:gs pos="0">
                      <a:srgbClr val="D6E1E2">
                        <a:gamma/>
                        <a:tint val="0"/>
                        <a:invGamma/>
                      </a:srgbClr>
                    </a:gs>
                    <a:gs pos="100000">
                      <a:srgbClr val="D6E1E2">
                        <a:alpha val="38000"/>
                      </a:srgbClr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111" name="Text Box 18"/>
              <p:cNvSpPr txBox="1">
                <a:spLocks noChangeArrowheads="1"/>
              </p:cNvSpPr>
              <p:nvPr/>
            </p:nvSpPr>
            <p:spPr bwMode="gray">
              <a:xfrm>
                <a:off x="1711138" y="812825"/>
                <a:ext cx="388342" cy="4934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 eaLnBrk="0" hangingPunct="0"/>
                <a:r>
                  <a:rPr lang="en-US" altLang="zh-CN" sz="2400" dirty="0">
                    <a:solidFill>
                      <a:srgbClr val="000000"/>
                    </a:solidFill>
                    <a:ea typeface="宋体" panose="02010600030101010101" pitchFamily="2" charset="-122"/>
                  </a:rPr>
                  <a:t>1</a:t>
                </a:r>
              </a:p>
            </p:txBody>
          </p:sp>
        </p:grpSp>
      </p:grpSp>
      <p:sp>
        <p:nvSpPr>
          <p:cNvPr id="84" name="AutoShape 38"/>
          <p:cNvSpPr>
            <a:spLocks noChangeArrowheads="1"/>
          </p:cNvSpPr>
          <p:nvPr/>
        </p:nvSpPr>
        <p:spPr bwMode="gray">
          <a:xfrm>
            <a:off x="554355" y="3507105"/>
            <a:ext cx="6863715" cy="935990"/>
          </a:xfrm>
          <a:prstGeom prst="roundRect">
            <a:avLst>
              <a:gd name="adj" fmla="val 17509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1" name="矩形 90"/>
          <p:cNvSpPr/>
          <p:nvPr/>
        </p:nvSpPr>
        <p:spPr>
          <a:xfrm>
            <a:off x="753745" y="3675380"/>
            <a:ext cx="7411720" cy="6076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zh-CN" altLang="en-US" sz="28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太阳会发光，会发热，是个大火球。</a:t>
            </a:r>
            <a:endParaRPr lang="zh-CN" altLang="en-US" sz="2800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118110" y="3639185"/>
            <a:ext cx="664210" cy="659765"/>
            <a:chOff x="1582264" y="718354"/>
            <a:chExt cx="658424" cy="659818"/>
          </a:xfrm>
        </p:grpSpPr>
        <p:grpSp>
          <p:nvGrpSpPr>
            <p:cNvPr id="118" name="Group 12"/>
            <p:cNvGrpSpPr/>
            <p:nvPr/>
          </p:nvGrpSpPr>
          <p:grpSpPr bwMode="auto">
            <a:xfrm>
              <a:off x="1582264" y="718354"/>
              <a:ext cx="658424" cy="659818"/>
              <a:chOff x="1289" y="582"/>
              <a:chExt cx="668" cy="668"/>
            </a:xfrm>
          </p:grpSpPr>
          <p:sp>
            <p:nvSpPr>
              <p:cNvPr id="120" name="Oval 13"/>
              <p:cNvSpPr>
                <a:spLocks noChangeArrowheads="1"/>
              </p:cNvSpPr>
              <p:nvPr/>
            </p:nvSpPr>
            <p:spPr bwMode="gray">
              <a:xfrm>
                <a:off x="1289" y="582"/>
                <a:ext cx="668" cy="668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38100">
                    <a:solidFill>
                      <a:schemeClr val="bg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zh-CN" altLang="en-US"/>
              </a:p>
            </p:txBody>
          </p:sp>
          <p:sp>
            <p:nvSpPr>
              <p:cNvPr id="121" name="Oval 14"/>
              <p:cNvSpPr>
                <a:spLocks noChangeArrowheads="1"/>
              </p:cNvSpPr>
              <p:nvPr/>
            </p:nvSpPr>
            <p:spPr bwMode="gray">
              <a:xfrm>
                <a:off x="1296" y="587"/>
                <a:ext cx="646" cy="647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46275"/>
                      <a:invGamma/>
                    </a:srgbClr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2" name="Oval 15"/>
              <p:cNvSpPr>
                <a:spLocks noChangeArrowheads="1"/>
              </p:cNvSpPr>
              <p:nvPr/>
            </p:nvSpPr>
            <p:spPr bwMode="gray">
              <a:xfrm>
                <a:off x="1304" y="591"/>
                <a:ext cx="631" cy="63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D6E1E2">
                      <a:gamma/>
                      <a:tint val="34902"/>
                      <a:invGamma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3" name="Oval 16"/>
              <p:cNvSpPr>
                <a:spLocks noChangeArrowheads="1"/>
              </p:cNvSpPr>
              <p:nvPr/>
            </p:nvSpPr>
            <p:spPr bwMode="gray">
              <a:xfrm>
                <a:off x="1311" y="597"/>
                <a:ext cx="600" cy="58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shade val="79216"/>
                      <a:invGamma/>
                    </a:srgbClr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  <p:sp>
            <p:nvSpPr>
              <p:cNvPr id="124" name="Oval 17"/>
              <p:cNvSpPr>
                <a:spLocks noChangeArrowheads="1"/>
              </p:cNvSpPr>
              <p:nvPr/>
            </p:nvSpPr>
            <p:spPr bwMode="gray">
              <a:xfrm>
                <a:off x="1346" y="613"/>
                <a:ext cx="533" cy="479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gamma/>
                      <a:tint val="0"/>
                      <a:invGamma/>
                    </a:srgbClr>
                  </a:gs>
                  <a:gs pos="100000">
                    <a:srgbClr val="D6E1E2">
                      <a:alpha val="3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zh-CN" altLang="en-US"/>
              </a:p>
            </p:txBody>
          </p:sp>
        </p:grpSp>
        <p:sp>
          <p:nvSpPr>
            <p:cNvPr id="119" name="Text Box 18"/>
            <p:cNvSpPr txBox="1">
              <a:spLocks noChangeArrowheads="1"/>
            </p:cNvSpPr>
            <p:nvPr/>
          </p:nvSpPr>
          <p:spPr bwMode="gray">
            <a:xfrm>
              <a:off x="1736032" y="812825"/>
              <a:ext cx="338554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altLang="zh-CN" sz="2400" dirty="0" smtClean="0">
                  <a:solidFill>
                    <a:srgbClr val="000000"/>
                  </a:solidFill>
                  <a:ea typeface="宋体" panose="02010600030101010101" pitchFamily="2" charset="-122"/>
                </a:rPr>
                <a:t>3</a:t>
              </a:r>
              <a:endParaRPr lang="en-US" altLang="zh-CN" sz="240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875060" y="1312649"/>
            <a:ext cx="5570756" cy="5232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太阳离我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们约有</a:t>
            </a:r>
            <a:r>
              <a:rPr lang="zh-CN" altLang="en-US" sz="2800" dirty="0">
                <a:latin typeface="楷体" panose="02010609060101010101" pitchFamily="49" charset="-122"/>
                <a:ea typeface="楷体" panose="02010609060101010101" pitchFamily="49" charset="-122"/>
              </a:rPr>
              <a:t>一亿五千万千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米。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TextBox 10"/>
          <p:cNvSpPr txBox="1">
            <a:spLocks noChangeArrowheads="1"/>
          </p:cNvSpPr>
          <p:nvPr/>
        </p:nvSpPr>
        <p:spPr bwMode="auto">
          <a:xfrm>
            <a:off x="8244408" y="1203598"/>
            <a:ext cx="697736" cy="675216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远</a:t>
            </a:r>
          </a:p>
        </p:txBody>
      </p:sp>
      <p:sp>
        <p:nvSpPr>
          <p:cNvPr id="4" name="TextBox 11"/>
          <p:cNvSpPr txBox="1">
            <a:spLocks noChangeArrowheads="1"/>
          </p:cNvSpPr>
          <p:nvPr/>
        </p:nvSpPr>
        <p:spPr bwMode="auto">
          <a:xfrm>
            <a:off x="8244408" y="2427734"/>
            <a:ext cx="702970" cy="735747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大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244408" y="3651870"/>
            <a:ext cx="697736" cy="675216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8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热</a:t>
            </a:r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3249295" y="240030"/>
            <a:ext cx="1841500" cy="51018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rgbClr val="FFC000"/>
            </a:solidFill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太阳的特点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91" grpId="0"/>
      <p:bldP spid="8" grpId="0"/>
      <p:bldP spid="3" grpId="0" animBg="1"/>
      <p:bldP spid="4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直接连接符 10"/>
          <p:cNvCxnSpPr/>
          <p:nvPr/>
        </p:nvCxnSpPr>
        <p:spPr>
          <a:xfrm>
            <a:off x="676910" y="2399665"/>
            <a:ext cx="4759325" cy="285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/>
        </p:nvCxnSpPr>
        <p:spPr>
          <a:xfrm>
            <a:off x="746760" y="1980565"/>
            <a:ext cx="5409565" cy="1524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491865" y="1491615"/>
            <a:ext cx="2664460" cy="146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圆角矩形 1"/>
          <p:cNvSpPr/>
          <p:nvPr/>
        </p:nvSpPr>
        <p:spPr>
          <a:xfrm>
            <a:off x="3434715" y="650240"/>
            <a:ext cx="2519045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4218940" y="1548765"/>
            <a:ext cx="1452880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3901440" y="1995805"/>
            <a:ext cx="1014730" cy="41656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0" name="Freeform 9"/>
          <p:cNvSpPr/>
          <p:nvPr/>
        </p:nvSpPr>
        <p:spPr bwMode="gray">
          <a:xfrm rot="3586456" flipH="1" flipV="1">
            <a:off x="5819775" y="1087120"/>
            <a:ext cx="986790" cy="39560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Freeform 9"/>
          <p:cNvSpPr/>
          <p:nvPr/>
        </p:nvSpPr>
        <p:spPr bwMode="gray">
          <a:xfrm rot="8206455" flipH="1" flipV="1">
            <a:off x="3281680" y="2037715"/>
            <a:ext cx="1659890" cy="58483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9" name="Freeform 9"/>
          <p:cNvSpPr/>
          <p:nvPr/>
        </p:nvSpPr>
        <p:spPr bwMode="gray">
          <a:xfrm rot="20757236" flipH="1">
            <a:off x="5576570" y="1932305"/>
            <a:ext cx="1048385" cy="34544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651625" y="1548765"/>
            <a:ext cx="1464769" cy="6405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列数字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" name="Freeform 9"/>
          <p:cNvSpPr/>
          <p:nvPr/>
        </p:nvSpPr>
        <p:spPr bwMode="gray">
          <a:xfrm rot="2337236" flipH="1">
            <a:off x="1623955" y="2662613"/>
            <a:ext cx="828689" cy="286949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50465" y="3111500"/>
            <a:ext cx="1407795" cy="583565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举例子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32770" name="文本占位符 23553"/>
          <p:cNvSpPr>
            <a:spLocks noGrp="1" noChangeArrowheads="1"/>
          </p:cNvSpPr>
          <p:nvPr>
            <p:ph idx="1"/>
          </p:nvPr>
        </p:nvSpPr>
        <p:spPr>
          <a:xfrm>
            <a:off x="335280" y="658495"/>
            <a:ext cx="5820896" cy="1695450"/>
          </a:xfrm>
        </p:spPr>
        <p:txBody>
          <a:bodyPr/>
          <a:lstStyle/>
          <a:p>
            <a:pPr>
              <a:buFontTx/>
              <a:buNone/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阳离我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们约有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一亿五千万千米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远。到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太阳上去，如果步行，日夜不停地走，差不多要走三千五百年；就是坐飞机，也要飞二十几年。</a:t>
            </a:r>
          </a:p>
        </p:txBody>
      </p:sp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100" grpId="0" bldLvl="0" animBg="1"/>
      <p:bldP spid="5" grpId="0" bldLvl="0" animBg="1"/>
      <p:bldP spid="99" grpId="0" bldLvl="0" animBg="1"/>
      <p:bldP spid="6" grpId="0" bldLvl="0" animBg="1"/>
      <p:bldP spid="9" grpId="0" bldLvl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23528" y="267494"/>
            <a:ext cx="8229600" cy="4399137"/>
          </a:xfrm>
        </p:spPr>
        <p:txBody>
          <a:bodyPr/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太阳离我们约有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一亿五千万千米远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太阳离我们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很远很远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None/>
            </a:pP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到太阳上去，如果步行，日夜不停地走，差不多要走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三千五百年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到太阳上去，如果步行，日夜不停地走，要走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很多很多年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36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4"/>
          <p:cNvSpPr>
            <a:spLocks noChangeShapeType="1"/>
          </p:cNvSpPr>
          <p:nvPr/>
        </p:nvSpPr>
        <p:spPr bwMode="auto">
          <a:xfrm flipH="1">
            <a:off x="1874520" y="1691005"/>
            <a:ext cx="4572000" cy="220916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zh-CN" altLang="en-US">
              <a:ea typeface="黑体" panose="02010609060101010101" pitchFamily="49" charset="-122"/>
            </a:endParaRPr>
          </a:p>
        </p:txBody>
      </p:sp>
      <p:sp>
        <p:nvSpPr>
          <p:cNvPr id="204805" name="WordArt 5"/>
          <p:cNvSpPr>
            <a:spLocks noChangeArrowheads="1" noChangeShapeType="1" noTextEdit="1"/>
          </p:cNvSpPr>
          <p:nvPr/>
        </p:nvSpPr>
        <p:spPr bwMode="auto">
          <a:xfrm rot="21240000">
            <a:off x="2214563" y="1329929"/>
            <a:ext cx="2786062" cy="194429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8681"/>
              </a:avLst>
            </a:prstTxWarp>
          </a:bodyPr>
          <a:lstStyle/>
          <a:p>
            <a:pPr algn="ctr"/>
            <a:r>
              <a:rPr lang="zh-CN" altLang="en-US" kern="10">
                <a:ln w="9525">
                  <a:solidFill>
                    <a:srgbClr val="000000"/>
                  </a:solidFill>
                  <a:round/>
                </a:ln>
                <a:solidFill>
                  <a:srgbClr val="000000"/>
                </a:solidFill>
                <a:latin typeface="华文中宋" panose="02010600040101010101" charset="-122"/>
                <a:ea typeface="黑体" panose="02010609060101010101" pitchFamily="49" charset="-122"/>
              </a:rPr>
              <a:t>一亿五千万千米</a:t>
            </a:r>
          </a:p>
        </p:txBody>
      </p:sp>
      <p:grpSp>
        <p:nvGrpSpPr>
          <p:cNvPr id="2" name="Group 6"/>
          <p:cNvGrpSpPr/>
          <p:nvPr/>
        </p:nvGrpSpPr>
        <p:grpSpPr bwMode="auto">
          <a:xfrm>
            <a:off x="4256088" y="2452688"/>
            <a:ext cx="2590800" cy="1943100"/>
            <a:chOff x="2784" y="2448"/>
            <a:chExt cx="1632" cy="1632"/>
          </a:xfrm>
        </p:grpSpPr>
        <p:sp>
          <p:nvSpPr>
            <p:cNvPr id="31750" name="AutoShape 7"/>
            <p:cNvSpPr>
              <a:spLocks noChangeArrowheads="1"/>
            </p:cNvSpPr>
            <p:nvPr/>
          </p:nvSpPr>
          <p:spPr bwMode="auto">
            <a:xfrm>
              <a:off x="2784" y="2448"/>
              <a:ext cx="1632" cy="1632"/>
            </a:xfrm>
            <a:prstGeom prst="irregularSeal2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ea typeface="黑体" panose="02010609060101010101" pitchFamily="49" charset="-122"/>
              </a:endParaRPr>
            </a:p>
          </p:txBody>
        </p:sp>
        <p:sp>
          <p:nvSpPr>
            <p:cNvPr id="31751" name="WordArt 8"/>
            <p:cNvSpPr>
              <a:spLocks noChangeArrowheads="1" noChangeShapeType="1" noTextEdit="1"/>
            </p:cNvSpPr>
            <p:nvPr/>
          </p:nvSpPr>
          <p:spPr bwMode="auto">
            <a:xfrm>
              <a:off x="3360" y="2928"/>
              <a:ext cx="528" cy="59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zh-CN" altLang="en-US" kern="10">
                  <a:ln w="9525">
                    <a:solidFill>
                      <a:schemeClr val="bg1"/>
                    </a:solidFill>
                    <a:round/>
                  </a:ln>
                  <a:solidFill>
                    <a:srgbClr val="FFFFFF"/>
                  </a:solidFill>
                  <a:latin typeface="华文行楷" panose="02010800040101010101" charset="-122"/>
                  <a:ea typeface="黑体" panose="02010609060101010101" pitchFamily="49" charset="-122"/>
                </a:rPr>
                <a:t>远</a:t>
              </a: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60606">
                  <a:alpha val="100000"/>
                </a:srgbClr>
              </a:clrFrom>
              <a:clrTo>
                <a:srgbClr val="060606">
                  <a:alpha val="100000"/>
                  <a:alpha val="0"/>
                </a:srgbClr>
              </a:clrTo>
            </a:clrChange>
          </a:blip>
          <a:srcRect l="22660" t="2241" r="23141" b="2299"/>
          <a:stretch>
            <a:fillRect/>
          </a:stretch>
        </p:blipFill>
        <p:spPr>
          <a:xfrm flipH="1">
            <a:off x="1311275" y="3697605"/>
            <a:ext cx="562610" cy="55816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7155" y="733425"/>
            <a:ext cx="1402080" cy="1337945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0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776855" y="1890395"/>
            <a:ext cx="1790065" cy="4318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/>
          <p:cNvCxnSpPr/>
          <p:nvPr/>
        </p:nvCxnSpPr>
        <p:spPr>
          <a:xfrm>
            <a:off x="685165" y="2739390"/>
            <a:ext cx="288036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2776855" y="2307590"/>
            <a:ext cx="4389120" cy="1460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 9"/>
          <p:cNvSpPr/>
          <p:nvPr/>
        </p:nvSpPr>
        <p:spPr bwMode="gray">
          <a:xfrm rot="20026455" flipH="1" flipV="1">
            <a:off x="3703320" y="1260475"/>
            <a:ext cx="1344930" cy="351155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20945" y="441960"/>
            <a:ext cx="1464769" cy="640539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列数字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99" name="Freeform 9"/>
          <p:cNvSpPr/>
          <p:nvPr/>
        </p:nvSpPr>
        <p:spPr bwMode="gray">
          <a:xfrm rot="2097236" flipH="1">
            <a:off x="2186305" y="3008630"/>
            <a:ext cx="1048385" cy="345440"/>
          </a:xfrm>
          <a:custGeom>
            <a:avLst/>
            <a:gdLst>
              <a:gd name="T0" fmla="*/ 580 w 580"/>
              <a:gd name="T1" fmla="*/ 0 h 798"/>
              <a:gd name="T2" fmla="*/ 578 w 580"/>
              <a:gd name="T3" fmla="*/ 90 h 798"/>
              <a:gd name="T4" fmla="*/ 568 w 580"/>
              <a:gd name="T5" fmla="*/ 174 h 798"/>
              <a:gd name="T6" fmla="*/ 552 w 580"/>
              <a:gd name="T7" fmla="*/ 252 h 798"/>
              <a:gd name="T8" fmla="*/ 526 w 580"/>
              <a:gd name="T9" fmla="*/ 324 h 798"/>
              <a:gd name="T10" fmla="*/ 494 w 580"/>
              <a:gd name="T11" fmla="*/ 390 h 798"/>
              <a:gd name="T12" fmla="*/ 452 w 580"/>
              <a:gd name="T13" fmla="*/ 450 h 798"/>
              <a:gd name="T14" fmla="*/ 402 w 580"/>
              <a:gd name="T15" fmla="*/ 508 h 798"/>
              <a:gd name="T16" fmla="*/ 342 w 580"/>
              <a:gd name="T17" fmla="*/ 560 h 798"/>
              <a:gd name="T18" fmla="*/ 270 w 580"/>
              <a:gd name="T19" fmla="*/ 610 h 798"/>
              <a:gd name="T20" fmla="*/ 188 w 580"/>
              <a:gd name="T21" fmla="*/ 656 h 798"/>
              <a:gd name="T22" fmla="*/ 188 w 580"/>
              <a:gd name="T23" fmla="*/ 798 h 798"/>
              <a:gd name="T24" fmla="*/ 0 w 580"/>
              <a:gd name="T25" fmla="*/ 514 h 798"/>
              <a:gd name="T26" fmla="*/ 188 w 580"/>
              <a:gd name="T27" fmla="*/ 230 h 798"/>
              <a:gd name="T28" fmla="*/ 188 w 580"/>
              <a:gd name="T29" fmla="*/ 372 h 798"/>
              <a:gd name="T30" fmla="*/ 224 w 580"/>
              <a:gd name="T31" fmla="*/ 368 h 798"/>
              <a:gd name="T32" fmla="*/ 264 w 580"/>
              <a:gd name="T33" fmla="*/ 356 h 798"/>
              <a:gd name="T34" fmla="*/ 306 w 580"/>
              <a:gd name="T35" fmla="*/ 336 h 798"/>
              <a:gd name="T36" fmla="*/ 348 w 580"/>
              <a:gd name="T37" fmla="*/ 310 h 798"/>
              <a:gd name="T38" fmla="*/ 392 w 580"/>
              <a:gd name="T39" fmla="*/ 280 h 798"/>
              <a:gd name="T40" fmla="*/ 432 w 580"/>
              <a:gd name="T41" fmla="*/ 246 h 798"/>
              <a:gd name="T42" fmla="*/ 472 w 580"/>
              <a:gd name="T43" fmla="*/ 208 h 798"/>
              <a:gd name="T44" fmla="*/ 506 w 580"/>
              <a:gd name="T45" fmla="*/ 166 h 798"/>
              <a:gd name="T46" fmla="*/ 536 w 580"/>
              <a:gd name="T47" fmla="*/ 124 h 798"/>
              <a:gd name="T48" fmla="*/ 558 w 580"/>
              <a:gd name="T49" fmla="*/ 82 h 798"/>
              <a:gd name="T50" fmla="*/ 574 w 580"/>
              <a:gd name="T51" fmla="*/ 40 h 798"/>
              <a:gd name="T52" fmla="*/ 578 w 580"/>
              <a:gd name="T53" fmla="*/ 0 h 798"/>
              <a:gd name="T54" fmla="*/ 580 w 580"/>
              <a:gd name="T55" fmla="*/ 0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580" h="798">
                <a:moveTo>
                  <a:pt x="580" y="0"/>
                </a:moveTo>
                <a:lnTo>
                  <a:pt x="578" y="90"/>
                </a:lnTo>
                <a:lnTo>
                  <a:pt x="568" y="174"/>
                </a:lnTo>
                <a:lnTo>
                  <a:pt x="552" y="252"/>
                </a:lnTo>
                <a:lnTo>
                  <a:pt x="526" y="324"/>
                </a:lnTo>
                <a:lnTo>
                  <a:pt x="494" y="390"/>
                </a:lnTo>
                <a:lnTo>
                  <a:pt x="452" y="450"/>
                </a:lnTo>
                <a:lnTo>
                  <a:pt x="402" y="508"/>
                </a:lnTo>
                <a:lnTo>
                  <a:pt x="342" y="560"/>
                </a:lnTo>
                <a:lnTo>
                  <a:pt x="270" y="610"/>
                </a:lnTo>
                <a:lnTo>
                  <a:pt x="188" y="656"/>
                </a:lnTo>
                <a:lnTo>
                  <a:pt x="188" y="798"/>
                </a:lnTo>
                <a:lnTo>
                  <a:pt x="0" y="514"/>
                </a:lnTo>
                <a:lnTo>
                  <a:pt x="188" y="230"/>
                </a:lnTo>
                <a:lnTo>
                  <a:pt x="188" y="372"/>
                </a:lnTo>
                <a:lnTo>
                  <a:pt x="224" y="368"/>
                </a:lnTo>
                <a:lnTo>
                  <a:pt x="264" y="356"/>
                </a:lnTo>
                <a:lnTo>
                  <a:pt x="306" y="336"/>
                </a:lnTo>
                <a:lnTo>
                  <a:pt x="348" y="310"/>
                </a:lnTo>
                <a:lnTo>
                  <a:pt x="392" y="280"/>
                </a:lnTo>
                <a:lnTo>
                  <a:pt x="432" y="246"/>
                </a:lnTo>
                <a:lnTo>
                  <a:pt x="472" y="208"/>
                </a:lnTo>
                <a:lnTo>
                  <a:pt x="506" y="166"/>
                </a:lnTo>
                <a:lnTo>
                  <a:pt x="536" y="124"/>
                </a:lnTo>
                <a:lnTo>
                  <a:pt x="558" y="82"/>
                </a:lnTo>
                <a:lnTo>
                  <a:pt x="574" y="40"/>
                </a:lnTo>
                <a:lnTo>
                  <a:pt x="578" y="0"/>
                </a:lnTo>
                <a:lnTo>
                  <a:pt x="580" y="0"/>
                </a:lnTo>
                <a:close/>
              </a:path>
            </a:pathLst>
          </a:cu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tint val="31765"/>
                  <a:invGamma/>
                </a:schemeClr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xmlns="" w="0">
                <a:solidFill>
                  <a:srgbClr val="00A06C"/>
                </a:solidFill>
                <a:prstDash val="solid"/>
                <a:round/>
              </a14:hiddenLine>
            </a:ext>
          </a:extLst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239135" y="3291205"/>
            <a:ext cx="1470677" cy="646447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</a:rPr>
              <a:t>作比较</a:t>
            </a:r>
          </a:p>
        </p:txBody>
      </p:sp>
      <p:sp>
        <p:nvSpPr>
          <p:cNvPr id="35843" name="文本占位符 24578"/>
          <p:cNvSpPr>
            <a:spLocks noGrp="1" noChangeArrowheads="1"/>
          </p:cNvSpPr>
          <p:nvPr>
            <p:ph idx="1"/>
          </p:nvPr>
        </p:nvSpPr>
        <p:spPr>
          <a:xfrm>
            <a:off x="590550" y="1436370"/>
            <a:ext cx="6844030" cy="1742440"/>
          </a:xfrm>
        </p:spPr>
        <p:txBody>
          <a:bodyPr/>
          <a:lstStyle/>
          <a:p>
            <a:pPr marL="0" indent="457200">
              <a:spcBef>
                <a:spcPts val="0"/>
              </a:spcBef>
              <a:buNone/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我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们看到太阳，觉得它并不大，实际上它大得很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，约一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百三十万个地球的体积才能抵得上</a:t>
            </a:r>
            <a:r>
              <a:rPr lang="zh-CN" altLang="en-US" sz="2800" b="1" dirty="0">
                <a:solidFill>
                  <a:srgbClr val="FFC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太阳。因为太阳离地球太远了，所以我们看上去只有一个盘子那么大。 </a:t>
            </a:r>
          </a:p>
        </p:txBody>
      </p:sp>
    </p:spTree>
  </p:cSld>
  <p:clrMapOvr>
    <a:masterClrMapping/>
  </p:clrMapOvr>
  <p:transition>
    <p:blinds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" grpId="0" bldLvl="0" animBg="1"/>
      <p:bldP spid="7" grpId="0" bldLvl="0" animBg="1"/>
      <p:bldP spid="99" grpId="0" bldLvl="0" animBg="1"/>
      <p:bldP spid="8" grpId="0" bldLvl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1282</Words>
  <Application>Microsoft Office PowerPoint</Application>
  <PresentationFormat>全屏显示(16:9)</PresentationFormat>
  <Paragraphs>111</Paragraphs>
  <Slides>31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5" baseType="lpstr">
      <vt:lpstr>Arial</vt:lpstr>
      <vt:lpstr>宋体</vt:lpstr>
      <vt:lpstr>楷体</vt:lpstr>
      <vt:lpstr>幼圆</vt:lpstr>
      <vt:lpstr>Times New Roman</vt:lpstr>
      <vt:lpstr>黑体</vt:lpstr>
      <vt:lpstr>楷体-简</vt:lpstr>
      <vt:lpstr>微软雅黑</vt:lpstr>
      <vt:lpstr>华文中宋</vt:lpstr>
      <vt:lpstr>华文行楷</vt:lpstr>
      <vt:lpstr>Impact</vt:lpstr>
      <vt:lpstr>Comic Sans MS</vt:lpstr>
      <vt:lpstr>Calibri</vt:lpstr>
      <vt:lpstr>1_Office 主题​​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  <vt:lpstr>幻灯片 14</vt:lpstr>
      <vt:lpstr>幻灯片 15</vt:lpstr>
      <vt:lpstr>回顾说明方法</vt:lpstr>
      <vt:lpstr>幻灯片 17</vt:lpstr>
      <vt:lpstr>幻灯片 18</vt:lpstr>
      <vt:lpstr>幻灯片 19</vt:lpstr>
      <vt:lpstr>幻灯片 20</vt:lpstr>
      <vt:lpstr>幻灯片 21</vt:lpstr>
      <vt:lpstr>幻灯片 22</vt:lpstr>
      <vt:lpstr>幻灯片 23</vt:lpstr>
      <vt:lpstr>幻灯片 24</vt:lpstr>
      <vt:lpstr>幻灯片 25</vt:lpstr>
      <vt:lpstr>幻灯片 26</vt:lpstr>
      <vt:lpstr>幻灯片 27</vt:lpstr>
      <vt:lpstr>幻灯片 28</vt:lpstr>
      <vt:lpstr>幻灯片 29</vt:lpstr>
      <vt:lpstr>初试身手</vt:lpstr>
      <vt:lpstr>小练笔要求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113</cp:revision>
  <dcterms:created xsi:type="dcterms:W3CDTF">2019-07-07T11:52:00Z</dcterms:created>
  <dcterms:modified xsi:type="dcterms:W3CDTF">2020-11-02T10:59:39Z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2052-10.1.0.7669</vt:lpwstr>
  </property>
  <property fmtid="{D5CDD505-2E9C-101B-9397-08002B2CF9AE}" pid="3" name="KSORubyTemplateID">
    <vt:lpwstr>13</vt:lpwstr>
  </property>
</Properties>
</file>