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</p:sldMasterIdLst>
  <p:notesMasterIdLst>
    <p:notesMasterId r:id="rId43"/>
  </p:notesMasterIdLst>
  <p:handoutMasterIdLst>
    <p:handoutMasterId r:id="rId44"/>
  </p:handoutMasterIdLst>
  <p:sldIdLst>
    <p:sldId id="1002" r:id="rId2"/>
    <p:sldId id="523" r:id="rId3"/>
    <p:sldId id="978" r:id="rId4"/>
    <p:sldId id="632" r:id="rId5"/>
    <p:sldId id="1019" r:id="rId6"/>
    <p:sldId id="1025" r:id="rId7"/>
    <p:sldId id="923" r:id="rId8"/>
    <p:sldId id="1003" r:id="rId9"/>
    <p:sldId id="1020" r:id="rId10"/>
    <p:sldId id="1021" r:id="rId11"/>
    <p:sldId id="991" r:id="rId12"/>
    <p:sldId id="928" r:id="rId13"/>
    <p:sldId id="1028" r:id="rId14"/>
    <p:sldId id="995" r:id="rId15"/>
    <p:sldId id="587" r:id="rId16"/>
    <p:sldId id="1026" r:id="rId17"/>
    <p:sldId id="1027" r:id="rId18"/>
    <p:sldId id="980" r:id="rId19"/>
    <p:sldId id="918" r:id="rId20"/>
    <p:sldId id="1044" r:id="rId21"/>
    <p:sldId id="1045" r:id="rId22"/>
    <p:sldId id="1046" r:id="rId23"/>
    <p:sldId id="1032" r:id="rId24"/>
    <p:sldId id="589" r:id="rId25"/>
    <p:sldId id="1037" r:id="rId26"/>
    <p:sldId id="1034" r:id="rId27"/>
    <p:sldId id="1048" r:id="rId28"/>
    <p:sldId id="1030" r:id="rId29"/>
    <p:sldId id="1029" r:id="rId30"/>
    <p:sldId id="1033" r:id="rId31"/>
    <p:sldId id="1035" r:id="rId32"/>
    <p:sldId id="930" r:id="rId33"/>
    <p:sldId id="1000" r:id="rId34"/>
    <p:sldId id="936" r:id="rId35"/>
    <p:sldId id="937" r:id="rId36"/>
    <p:sldId id="938" r:id="rId37"/>
    <p:sldId id="1022" r:id="rId38"/>
    <p:sldId id="1023" r:id="rId39"/>
    <p:sldId id="1049" r:id="rId40"/>
    <p:sldId id="1050" r:id="rId41"/>
    <p:sldId id="1007" r:id="rId4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8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FFFFCC"/>
    <a:srgbClr val="FFFF99"/>
    <a:srgbClr val="0066CC"/>
    <a:srgbClr val="FF6600"/>
    <a:srgbClr val="FF0000"/>
    <a:srgbClr val="CC3300"/>
    <a:srgbClr val="0000F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4660"/>
  </p:normalViewPr>
  <p:slideViewPr>
    <p:cSldViewPr>
      <p:cViewPr>
        <p:scale>
          <a:sx n="100" d="100"/>
          <a:sy n="100" d="100"/>
        </p:scale>
        <p:origin x="-672" y="-402"/>
      </p:cViewPr>
      <p:guideLst>
        <p:guide orient="horz" pos="2618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11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9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73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7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66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7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70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7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0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0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FDDFD90-1429-7244-B887-4B2B69E9159A}"/>
              </a:ext>
            </a:extLst>
          </p:cNvPr>
          <p:cNvSpPr/>
          <p:nvPr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xmlns="" id="{5362E6FF-7BB4-7848-B66B-4CD6CB94CD42}"/>
              </a:ext>
            </a:extLst>
          </p:cNvPr>
          <p:cNvSpPr txBox="1"/>
          <p:nvPr/>
        </p:nvSpPr>
        <p:spPr>
          <a:xfrm>
            <a:off x="178057" y="7267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0" dirty="0" smtClean="0">
                <a:latin typeface="黑体" pitchFamily="49" charset="-122"/>
                <a:ea typeface="黑体" pitchFamily="49" charset="-122"/>
              </a:rPr>
              <a:t>23  </a:t>
            </a:r>
            <a:r>
              <a:rPr kumimoji="1" lang="zh-CN" altLang="en-US" sz="1400" b="0" dirty="0" smtClean="0">
                <a:latin typeface="黑体" pitchFamily="49" charset="-122"/>
                <a:ea typeface="黑体" pitchFamily="49" charset="-122"/>
              </a:rPr>
              <a:t>童年的发现</a:t>
            </a:r>
            <a:endParaRPr kumimoji="1" lang="zh-CN" altLang="en-US" sz="1400" b="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D:\360极速浏览器下载\ed0f752c16d1fed821760815e71e862c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74"/>
          <a:stretch/>
        </p:blipFill>
        <p:spPr bwMode="auto">
          <a:xfrm>
            <a:off x="-345636" y="4228050"/>
            <a:ext cx="1605268" cy="9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 bwMode="auto">
          <a:xfrm>
            <a:off x="545030" y="4947592"/>
            <a:ext cx="9394826" cy="21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9971;&#24425;&#20116;&#19979;&#35838;&#25991;&#26391;&#35835;23&#31461;&#24180;&#30340;&#21457;&#29616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236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059582"/>
            <a:ext cx="7200800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每个人的童年都充满着无数个“为什么”，充满着神奇的幻想和想象。我们今天要学习的作者，他的童年不仅如此，还具备比常人更宝贵的东西。让我们去文中找找吧！</a:t>
            </a:r>
            <a:endParaRPr lang="zh-CN" altLang="en-US" sz="3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1" r="17834"/>
          <a:stretch/>
        </p:blipFill>
        <p:spPr bwMode="auto">
          <a:xfrm>
            <a:off x="6443042" y="843558"/>
            <a:ext cx="1657350" cy="22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75656" y="336383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他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困窘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站在那里，一句话也说不出来。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072239"/>
            <a:ext cx="518457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困窘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形容为难，感到难办。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文中指我面对老的误解和同学们的嘲笑，不知道怎么办好。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2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0610" y="1059582"/>
            <a:ext cx="7717702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>
              <a:lnSpc>
                <a:spcPct val="120000"/>
              </a:lnSpc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自由</a:t>
            </a:r>
            <a:r>
              <a:rPr lang="zh-CN" altLang="en-US" sz="2800" kern="0" dirty="0">
                <a:latin typeface="黑体" panose="02010609060101010101" pitchFamily="49" charset="-122"/>
                <a:ea typeface="黑体" panose="02010609060101010101" pitchFamily="49" charset="-122"/>
              </a:rPr>
              <a:t>读课文</a:t>
            </a: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，说一说课文围绕发现写了哪</a:t>
            </a:r>
            <a:r>
              <a:rPr lang="zh-CN" altLang="en-US" sz="2800" kern="0" dirty="0">
                <a:latin typeface="黑体" panose="02010609060101010101" pitchFamily="49" charset="-122"/>
                <a:ea typeface="黑体" panose="02010609060101010101" pitchFamily="49" charset="-122"/>
              </a:rPr>
              <a:t>几件事</a:t>
            </a: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81519" y="2380190"/>
            <a:ext cx="2411080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1.</a:t>
            </a:r>
            <a:r>
              <a:rPr lang="zh-CN" sz="2000" b="1" kern="1200" dirty="0" smtClean="0"/>
              <a:t>我常常做梦，老师告诉我人是由飞鸟进化来的。</a:t>
            </a:r>
            <a:endParaRPr lang="zh-CN" sz="2000" b="1" kern="1200" dirty="0"/>
          </a:p>
        </p:txBody>
      </p:sp>
      <p:sp>
        <p:nvSpPr>
          <p:cNvPr id="20" name="任意多边形 19"/>
          <p:cNvSpPr/>
          <p:nvPr/>
        </p:nvSpPr>
        <p:spPr>
          <a:xfrm>
            <a:off x="3213373" y="2380190"/>
            <a:ext cx="2608607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2.</a:t>
            </a:r>
            <a:r>
              <a:rPr lang="zh-CN" sz="2000" b="1" kern="1200" dirty="0" smtClean="0"/>
              <a:t>我得出结论，人如何由细胞变化成人的。</a:t>
            </a:r>
            <a:endParaRPr lang="zh-CN" sz="2000" b="1" kern="1200" dirty="0"/>
          </a:p>
        </p:txBody>
      </p:sp>
      <p:sp>
        <p:nvSpPr>
          <p:cNvPr id="22" name="任意多边形 21"/>
          <p:cNvSpPr/>
          <p:nvPr/>
        </p:nvSpPr>
        <p:spPr>
          <a:xfrm>
            <a:off x="5940152" y="2380190"/>
            <a:ext cx="2483223" cy="983648"/>
          </a:xfrm>
          <a:custGeom>
            <a:avLst/>
            <a:gdLst>
              <a:gd name="connsiteX0" fmla="*/ 0 w 1992628"/>
              <a:gd name="connsiteY0" fmla="*/ 158418 h 1584175"/>
              <a:gd name="connsiteX1" fmla="*/ 158418 w 1992628"/>
              <a:gd name="connsiteY1" fmla="*/ 0 h 1584175"/>
              <a:gd name="connsiteX2" fmla="*/ 1834211 w 1992628"/>
              <a:gd name="connsiteY2" fmla="*/ 0 h 1584175"/>
              <a:gd name="connsiteX3" fmla="*/ 1992629 w 1992628"/>
              <a:gd name="connsiteY3" fmla="*/ 158418 h 1584175"/>
              <a:gd name="connsiteX4" fmla="*/ 1992628 w 1992628"/>
              <a:gd name="connsiteY4" fmla="*/ 1425758 h 1584175"/>
              <a:gd name="connsiteX5" fmla="*/ 1834210 w 1992628"/>
              <a:gd name="connsiteY5" fmla="*/ 1584176 h 1584175"/>
              <a:gd name="connsiteX6" fmla="*/ 158418 w 1992628"/>
              <a:gd name="connsiteY6" fmla="*/ 1584175 h 1584175"/>
              <a:gd name="connsiteX7" fmla="*/ 0 w 1992628"/>
              <a:gd name="connsiteY7" fmla="*/ 1425757 h 1584175"/>
              <a:gd name="connsiteX8" fmla="*/ 0 w 1992628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2628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1834211" y="0"/>
                </a:lnTo>
                <a:cubicBezTo>
                  <a:pt x="1921703" y="0"/>
                  <a:pt x="1992629" y="70926"/>
                  <a:pt x="1992629" y="158418"/>
                </a:cubicBezTo>
                <a:cubicBezTo>
                  <a:pt x="1992629" y="580865"/>
                  <a:pt x="1992628" y="1003311"/>
                  <a:pt x="1992628" y="1425758"/>
                </a:cubicBezTo>
                <a:cubicBezTo>
                  <a:pt x="1992628" y="1513250"/>
                  <a:pt x="1921702" y="1584176"/>
                  <a:pt x="1834210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39" tIns="137839" rIns="137839" bIns="137839" numCol="1" spcCol="1270" anchor="ctr" anchorCtr="0">
            <a:noAutofit/>
          </a:bodyPr>
          <a:lstStyle/>
          <a:p>
            <a:pPr lvl="0" algn="l" defTabSz="106680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3.</a:t>
            </a:r>
            <a:r>
              <a:rPr lang="zh-CN" sz="2000" b="1" kern="1200" dirty="0" smtClean="0"/>
              <a:t>在生物课上被老师罚出教室。</a:t>
            </a:r>
            <a:endParaRPr lang="zh-CN" sz="2000" b="1" kern="1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4163" y="3536429"/>
            <a:ext cx="5472608" cy="833708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按事情发展顺序记叙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CE03CEB-302D-7F49-91E3-27EDABCA2FA5}"/>
              </a:ext>
            </a:extLst>
          </p:cNvPr>
          <p:cNvSpPr txBox="1"/>
          <p:nvPr/>
        </p:nvSpPr>
        <p:spPr>
          <a:xfrm>
            <a:off x="624428" y="425882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9C90686-15F3-D346-BEB7-8A3E8DB4E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2" y="478559"/>
            <a:ext cx="366860" cy="45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1962200" y="535084"/>
            <a:ext cx="5274096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课文重点写了什么内容？</a:t>
            </a:r>
            <a:endParaRPr lang="zh-CN" altLang="en-US" sz="36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7584" y="1491630"/>
            <a:ext cx="7451429" cy="2770910"/>
            <a:chOff x="827584" y="1491630"/>
            <a:chExt cx="7451429" cy="2770910"/>
          </a:xfrm>
        </p:grpSpPr>
        <p:sp>
          <p:nvSpPr>
            <p:cNvPr id="7" name="矩形 6"/>
            <p:cNvSpPr/>
            <p:nvPr/>
          </p:nvSpPr>
          <p:spPr>
            <a:xfrm>
              <a:off x="827584" y="1631578"/>
              <a:ext cx="457192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</a:rPr>
                <a:t>课文重点写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了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作者童年时发现胚胎发育规律的过程。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 descr="http://files.eduuu.com/img/2017/07/12/135021_5965b89d3329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491630"/>
              <a:ext cx="2770909" cy="277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0068" y="997017"/>
            <a:ext cx="7848872" cy="1693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2300">
              <a:lnSpc>
                <a:spcPct val="130000"/>
              </a:lnSpc>
              <a:defRPr/>
            </a:pPr>
            <a:r>
              <a:rPr lang="zh-CN" altLang="en-US" sz="28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人为什么会在梦中飞行？人究竟是从哪里来的？为了弄清楚这问题，“我”经历了一个怎样的探究过程？结果怎样？</a:t>
            </a:r>
            <a:endParaRPr lang="en-US" altLang="zh-CN" sz="2800" b="1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23" y="2736974"/>
            <a:ext cx="3363155" cy="2060923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64952" y="446849"/>
            <a:ext cx="4619724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800" kern="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默读课文，</a:t>
            </a:r>
            <a:r>
              <a:rPr lang="zh-CN" altLang="zh-CN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同桌互相交流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kern="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15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63671" y="1572184"/>
            <a:ext cx="5619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36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我的发现是什么？</a:t>
            </a:r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默读第</a:t>
            </a:r>
            <a:r>
              <a:rPr lang="en-US" altLang="zh-CN" sz="3600" dirty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自然段举手回答</a:t>
            </a:r>
            <a:r>
              <a:rPr lang="zh-CN" altLang="en-US" sz="3600" b="1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3600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09725"/>
            <a:ext cx="1464079" cy="209812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05" y="3408508"/>
            <a:ext cx="2375883" cy="1660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xmlns="" id="{5484379D-3776-7748-BF08-F82CF795CA5C}"/>
              </a:ext>
            </a:extLst>
          </p:cNvPr>
          <p:cNvSpPr txBox="1"/>
          <p:nvPr/>
        </p:nvSpPr>
        <p:spPr>
          <a:xfrm>
            <a:off x="696436" y="49789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互动课堂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E56DA78-629F-0143-BFBE-341A78A97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2" y="550566"/>
            <a:ext cx="366861" cy="4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6845002" y="1454106"/>
            <a:ext cx="1806054" cy="46800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98860" y="2194817"/>
            <a:ext cx="1306945" cy="468000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3"/>
          <p:cNvSpPr txBox="1"/>
          <p:nvPr/>
        </p:nvSpPr>
        <p:spPr>
          <a:xfrm>
            <a:off x="548060" y="1275606"/>
            <a:ext cx="8064896" cy="154657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我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在九岁的时候就发现了有关胚胎发育的规律，这完全是我独立思考的结果。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1968" y="640234"/>
            <a:ext cx="7848872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    胚胎发育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规律具体是什么内容？找出有关的句子，并试着画一画。</a:t>
            </a:r>
            <a:endParaRPr lang="zh-CN" altLang="en-US" sz="2800" kern="0" dirty="0">
              <a:solidFill>
                <a:srgbClr val="CC330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0868" y="1708190"/>
            <a:ext cx="7641356" cy="2803584"/>
            <a:chOff x="670868" y="1682790"/>
            <a:chExt cx="7641356" cy="2803584"/>
          </a:xfrm>
        </p:grpSpPr>
        <p:grpSp>
          <p:nvGrpSpPr>
            <p:cNvPr id="5" name="组合 4"/>
            <p:cNvGrpSpPr/>
            <p:nvPr/>
          </p:nvGrpSpPr>
          <p:grpSpPr>
            <a:xfrm>
              <a:off x="670868" y="1682790"/>
              <a:ext cx="7641356" cy="2803584"/>
              <a:chOff x="1225744" y="1802830"/>
              <a:chExt cx="7641356" cy="280358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225744" y="1879030"/>
                <a:ext cx="570406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0070C0"/>
                    </a:solidFill>
                    <a:latin typeface="楷体" pitchFamily="49" charset="-122"/>
                    <a:ea typeface="楷体" pitchFamily="49" charset="-122"/>
                  </a:rPr>
                  <a:t>    人</a:t>
                </a:r>
                <a:r>
                  <a:rPr lang="zh-CN" altLang="en-US" sz="2800" b="1" dirty="0">
                    <a:solidFill>
                      <a:srgbClr val="0070C0"/>
                    </a:solidFill>
                    <a:latin typeface="楷体" pitchFamily="49" charset="-122"/>
                    <a:ea typeface="楷体" pitchFamily="49" charset="-122"/>
                  </a:rPr>
                  <a:t>是由细胞构成的</a:t>
                </a:r>
                <a:r>
                  <a:rPr lang="en-US" altLang="zh-CN" sz="2800" b="1" dirty="0">
                    <a:solidFill>
                      <a:srgbClr val="0070C0"/>
                    </a:solidFill>
                    <a:latin typeface="楷体" pitchFamily="49" charset="-122"/>
                    <a:ea typeface="楷体" pitchFamily="49" charset="-122"/>
                  </a:rPr>
                  <a:t>……</a:t>
                </a:r>
                <a:r>
                  <a:rPr lang="zh-CN" altLang="en-US" sz="2800" b="1" dirty="0">
                    <a:solidFill>
                      <a:srgbClr val="0070C0"/>
                    </a:solidFill>
                    <a:latin typeface="楷体" pitchFamily="49" charset="-122"/>
                    <a:ea typeface="楷体" pitchFamily="49" charset="-122"/>
                  </a:rPr>
                  <a:t>从细胞变成小鱼，经过了很长时间。现在，这一段时间就折合成一个月。从小鱼变成青蛙又得经过很长时间，又折合成一个月。这样推算下来，到变化成人，正好是九个月。</a:t>
                </a:r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1234252" y="1802830"/>
                <a:ext cx="7632848" cy="2803584"/>
              </a:xfrm>
              <a:prstGeom prst="roundRect">
                <a:avLst>
                  <a:gd name="adj" fmla="val 7147"/>
                </a:avLst>
              </a:prstGeom>
              <a:grpFill/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" name="Picture 2" descr="http://files.eduuu.com/img/2017/07/12/135021_5965b89d3329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440" y="2178650"/>
              <a:ext cx="1892568" cy="189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89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95736" y="705580"/>
            <a:ext cx="5832648" cy="3954402"/>
            <a:chOff x="2123728" y="633572"/>
            <a:chExt cx="5832648" cy="395440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633572"/>
              <a:ext cx="5832648" cy="1938178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76200" cap="sq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644539"/>
              <a:ext cx="5832648" cy="1943435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76200" cap="sq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/>
          </p:spPr>
        </p:pic>
      </p:grpSp>
      <p:sp>
        <p:nvSpPr>
          <p:cNvPr id="2" name="矩形 1"/>
          <p:cNvSpPr/>
          <p:nvPr/>
        </p:nvSpPr>
        <p:spPr>
          <a:xfrm>
            <a:off x="899592" y="832520"/>
            <a:ext cx="64807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胚胎发育的规律</a:t>
            </a:r>
            <a:endParaRPr lang="zh-CN" altLang="en-US" sz="32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1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25985" y="1059582"/>
            <a:ext cx="63184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kern="0" dirty="0" smtClean="0">
                <a:ea typeface="楷体" pitchFamily="49" charset="-122"/>
              </a:rPr>
              <a:t>     </a:t>
            </a:r>
            <a:r>
              <a:rPr lang="zh-CN" altLang="en-US" sz="3600" kern="0" dirty="0" smtClean="0">
                <a:ea typeface="黑体" pitchFamily="2" charset="-122"/>
              </a:rPr>
              <a:t>“我”是怎样发现的？仔细阅读</a:t>
            </a:r>
            <a:r>
              <a:rPr lang="en-US" altLang="zh-CN" sz="3600" kern="0" dirty="0" smtClean="0">
                <a:ea typeface="黑体" pitchFamily="2" charset="-122"/>
              </a:rPr>
              <a:t>3-13</a:t>
            </a:r>
            <a:r>
              <a:rPr lang="zh-CN" altLang="en-US" sz="3600" kern="0" dirty="0" smtClean="0">
                <a:ea typeface="黑体" pitchFamily="2" charset="-122"/>
              </a:rPr>
              <a:t>自然段，找有关句子读一读。</a:t>
            </a:r>
            <a:endParaRPr lang="zh-CN" altLang="en-US" sz="3600" kern="0" dirty="0">
              <a:ea typeface="黑体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8" y="1384509"/>
            <a:ext cx="1386433" cy="1986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407969" y="817052"/>
            <a:ext cx="6067744" cy="196515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我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的发现起始于梦中飞行。每天夜里做梦我都飞，我对飞行是那样迷恋，只要双脚一点，轻轻跃起，就能离开地面飞向空中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u="sng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770" y="77495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spc="-500" dirty="0" smtClean="0">
                <a:solidFill>
                  <a:srgbClr val="FF0000"/>
                </a:solidFill>
              </a:rPr>
              <a:t>~~~~~~~~~~~~~~</a:t>
            </a:r>
            <a:endParaRPr lang="zh-CN" altLang="en-US" sz="5400" b="1" spc="-500" dirty="0">
              <a:solidFill>
                <a:srgbClr val="FF0000"/>
              </a:solidFill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413197" y="2757785"/>
            <a:ext cx="8173321" cy="50013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717550" algn="just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每到夜晚，我的小伙伴们也就会在梦中飞腾。</a:t>
            </a:r>
            <a:endParaRPr lang="zh-CN" altLang="en-US" sz="2800" b="1" u="sng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3"/>
          <p:cNvSpPr txBox="1"/>
          <p:nvPr/>
        </p:nvSpPr>
        <p:spPr>
          <a:xfrm>
            <a:off x="534023" y="3517250"/>
            <a:ext cx="8039400" cy="93102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717550" algn="just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“我”发现自己和其他同学都具有“梦中飞行”的天赋，想解决这个奇妙的问题。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3" descr="D:\蒋长青\20春工作项目\五年级\五年级光盘\课件\音、视频\课文朗读\语文\3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3" r="50000" b="15584"/>
          <a:stretch/>
        </p:blipFill>
        <p:spPr bwMode="auto">
          <a:xfrm>
            <a:off x="6660232" y="956070"/>
            <a:ext cx="2232249" cy="12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蒋长青\20春工作项目\五年级\五年级光盘\课件\音、视频\课文朗读\语文\3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3" r="50000" b="15584"/>
          <a:stretch/>
        </p:blipFill>
        <p:spPr bwMode="auto">
          <a:xfrm>
            <a:off x="0" y="-20538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0" y="134511"/>
            <a:ext cx="3419872" cy="307777"/>
            <a:chOff x="-36512" y="134511"/>
            <a:chExt cx="2771800" cy="30777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CD184A55-3423-F349-98B8-52F211EB9433}"/>
                </a:ext>
              </a:extLst>
            </p:cNvPr>
            <p:cNvSpPr/>
            <p:nvPr/>
          </p:nvSpPr>
          <p:spPr>
            <a:xfrm flipH="1">
              <a:off x="-36512" y="159510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>
              <a:extLst>
                <a:ext uri="{FF2B5EF4-FFF2-40B4-BE49-F238E27FC236}">
                  <a16:creationId xmlns:a16="http://schemas.microsoft.com/office/drawing/2014/main" xmlns="" id="{06E88223-4167-0746-8818-C83637374A72}"/>
                </a:ext>
              </a:extLst>
            </p:cNvPr>
            <p:cNvSpPr txBox="1"/>
            <p:nvPr/>
          </p:nvSpPr>
          <p:spPr>
            <a:xfrm>
              <a:off x="46018" y="134511"/>
              <a:ext cx="1459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>
                  <a:latin typeface="黑体" pitchFamily="49" charset="-122"/>
                  <a:ea typeface="黑体" pitchFamily="49" charset="-122"/>
                </a:rPr>
                <a:t>语文  五年级  </a:t>
              </a:r>
              <a:r>
                <a:rPr kumimoji="1" lang="zh-CN" altLang="en-US" dirty="0">
                  <a:latin typeface="黑体" pitchFamily="49" charset="-122"/>
                  <a:ea typeface="黑体" pitchFamily="49" charset="-122"/>
                </a:rPr>
                <a:t>下</a:t>
              </a:r>
              <a:r>
                <a:rPr kumimoji="1" lang="zh-CN" altLang="en-US" dirty="0" smtClean="0">
                  <a:latin typeface="黑体" pitchFamily="49" charset="-122"/>
                  <a:ea typeface="黑体" pitchFamily="49" charset="-122"/>
                </a:rPr>
                <a:t>册</a:t>
              </a:r>
              <a:endParaRPr kumimoji="1" lang="zh-CN" altLang="en-US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7" name="TextBox 48"/>
          <p:cNvSpPr txBox="1"/>
          <p:nvPr/>
        </p:nvSpPr>
        <p:spPr>
          <a:xfrm>
            <a:off x="313893" y="867966"/>
            <a:ext cx="6211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algn="ctr"/>
            <a:r>
              <a:rPr lang="en-US" altLang="zh-CN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23 </a:t>
            </a:r>
            <a:r>
              <a:rPr lang="zh-CN" altLang="en-US" sz="72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童年</a:t>
            </a:r>
            <a:r>
              <a:rPr lang="zh-CN" altLang="en-US" sz="7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的发现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499027" y="810690"/>
            <a:ext cx="8124471" cy="126092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那天，我们几个人决定去见我们的老师，让他来解答这个奇妙的问题。</a:t>
            </a:r>
            <a:endParaRPr lang="zh-CN" altLang="en-US" sz="2800" b="1" u="sng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467544" y="2431653"/>
            <a:ext cx="8039400" cy="50013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717550" algn="just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“我们”一起找到老师，请他给“我们”解答。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46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257994" y="463158"/>
            <a:ext cx="5585141" cy="308546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628650" algn="just"/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和老师的一次谈话，更加激发了我的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想象力。我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渴望弄明白，人究竟是怎么来的。我想得是那样痴迷，以至于从河里抓到一条鱼，我都会翻来覆去看个仔细，恨不得从鱼身上发现将来的人应该具有的某些特征。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1115616" y="3514095"/>
            <a:ext cx="7319320" cy="136191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717550" algn="just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老师的讲解更激发了“我”的想象力，以至于亲自抓来鱼，仔细观察，想从鱼身上发现人应具有的某些特征。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35" y="665634"/>
            <a:ext cx="3041887" cy="250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2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460927" y="529471"/>
            <a:ext cx="8124471" cy="35163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628650" algn="just"/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想啊想啊，嘿！终于想出了眉目：“哈！这就跟画地图差不多，地上的距离很远很远，在地图上画出来只不过几厘米。人是由细胞构成的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细胞变成小鱼，经过了很长时间。现在，这一段时间就折合成一个月。从小鱼变成青蛙又得经过很长时间，又折合成一个月。这样推算下来，到变化成人，正好是九个月。”我的发现竟然是如此简单明了，我为此感到格外高兴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251520" y="4234175"/>
            <a:ext cx="8327432" cy="50013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361950" algn="just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“我”经过思考、推算，终于找到了问题的答案。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1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5656" y="771550"/>
            <a:ext cx="72542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4000" kern="0" dirty="0" smtClean="0">
                <a:latin typeface="黑体" pitchFamily="2" charset="-122"/>
                <a:ea typeface="黑体" pitchFamily="2" charset="-122"/>
              </a:rPr>
              <a:t>   “我”的发现是如何被证实的？结果怎么样？</a:t>
            </a:r>
            <a:endParaRPr lang="zh-CN" altLang="en-US" sz="4000" kern="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9542"/>
            <a:ext cx="1509915" cy="216381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69686"/>
            <a:ext cx="2736304" cy="20570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7971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28018" y="733450"/>
            <a:ext cx="7641356" cy="3731570"/>
            <a:chOff x="1225744" y="1338837"/>
            <a:chExt cx="7641356" cy="3731570"/>
          </a:xfrm>
        </p:grpSpPr>
        <p:sp>
          <p:nvSpPr>
            <p:cNvPr id="14" name="矩形 13"/>
            <p:cNvSpPr/>
            <p:nvPr/>
          </p:nvSpPr>
          <p:spPr>
            <a:xfrm>
              <a:off x="1225744" y="1520953"/>
              <a:ext cx="7641356" cy="3222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28650"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这时候</a:t>
              </a:r>
              <a:r>
                <a:rPr lang="zh-CN" altLang="en-US" sz="2800" b="1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，我清清楚楚听见老师说，有的科学家认为，母腹中的胎儿再现了从简单生命进化成人的过程。当时教室里安静得出奇，大家都默不作声。我忽然想起了自己的发现，情不自禁地笑出了声音。老师狠狠地瞪了我一眼。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234252" y="1338837"/>
              <a:ext cx="7632848" cy="3731570"/>
            </a:xfrm>
            <a:prstGeom prst="roundRect">
              <a:avLst>
                <a:gd name="adj" fmla="val 7147"/>
              </a:avLst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10.paixin.com/thumbs/4481647/154009948/staff_1024.jpg?watermark/1/image/aHR0cDovL2QwMC5wYWl4aW4uY29tL3dtX2RwXzM2MF9iaWdnZXIucG5n/dissolve/100/gravity/SouthWest/dx/0/dy/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20921" r="7159" b="9938"/>
          <a:stretch/>
        </p:blipFill>
        <p:spPr bwMode="auto">
          <a:xfrm>
            <a:off x="4362772" y="642392"/>
            <a:ext cx="46212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528" y="1345975"/>
            <a:ext cx="3948508" cy="22148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母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腹中的胎儿再现了从简单生命进化成人的过程。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671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0995" y="1440067"/>
            <a:ext cx="6426715" cy="162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kern="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600" kern="0" dirty="0" smtClean="0">
                <a:latin typeface="黑体" pitchFamily="2" charset="-122"/>
                <a:ea typeface="黑体" pitchFamily="2" charset="-122"/>
              </a:rPr>
              <a:t>思考：你觉得文中的“我”是一个怎样的孩子？</a:t>
            </a:r>
            <a:endParaRPr lang="zh-CN" altLang="en-US" sz="3600" kern="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2708"/>
            <a:ext cx="1435459" cy="2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35696" y="3160008"/>
            <a:ext cx="2385051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/>
            <a:r>
              <a:rPr lang="zh-CN" alt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ea"/>
                <a:ea typeface="+mj-ea"/>
              </a:rPr>
              <a:t>天真无邪   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520480" y="843558"/>
            <a:ext cx="7867944" cy="200824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我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的发现起始于梦中飞行。每天夜里做梦我都飞，我对飞行是那样迷恋，只要双脚一点，轻轻跃起，就能离开地面飞向空中。</a:t>
            </a:r>
            <a:endParaRPr lang="zh-CN" altLang="en-US" sz="2800" b="1" u="sng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3762" y="3160008"/>
            <a:ext cx="223651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/>
              </a:rPr>
              <a:t>充满幻想</a:t>
            </a:r>
          </a:p>
        </p:txBody>
      </p:sp>
    </p:spTree>
    <p:extLst>
      <p:ext uri="{BB962C8B-B14F-4D97-AF65-F5344CB8AC3E}">
        <p14:creationId xmlns:p14="http://schemas.microsoft.com/office/powerpoint/2010/main" val="354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20994" r="45148"/>
          <a:stretch/>
        </p:blipFill>
        <p:spPr bwMode="auto">
          <a:xfrm>
            <a:off x="107504" y="2139702"/>
            <a:ext cx="1503462" cy="2089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-108520" y="738791"/>
            <a:ext cx="6021105" cy="941965"/>
            <a:chOff x="4090575" y="639413"/>
            <a:chExt cx="6021105" cy="941965"/>
          </a:xfrm>
        </p:grpSpPr>
        <p:sp>
          <p:nvSpPr>
            <p:cNvPr id="6" name="云形标注 5"/>
            <p:cNvSpPr/>
            <p:nvPr/>
          </p:nvSpPr>
          <p:spPr>
            <a:xfrm>
              <a:off x="4381461" y="639413"/>
              <a:ext cx="5730219" cy="941965"/>
            </a:xfrm>
            <a:prstGeom prst="cloudCallout">
              <a:avLst>
                <a:gd name="adj1" fmla="val -35507"/>
                <a:gd name="adj2" fmla="val 9040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4090575" y="871545"/>
              <a:ext cx="5621248" cy="508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28650">
                <a:lnSpc>
                  <a:spcPct val="110000"/>
                </a:lnSpc>
              </a:pP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“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为什么只有晚上睡觉时才长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？</a:t>
              </a:r>
              <a:endParaRPr lang="en-US" altLang="zh-CN" sz="2800" b="1" dirty="0" smtClean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516216" y="1225127"/>
            <a:ext cx="223651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/>
              </a:rPr>
              <a:t>刨根问底</a:t>
            </a:r>
            <a:endParaRPr lang="zh-CN" altLang="en-US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367938" y="3023756"/>
            <a:ext cx="223651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/>
              </a:rPr>
              <a:t>求知</a:t>
            </a:r>
            <a:r>
              <a:rPr lang="zh-CN" altLang="en-US" sz="4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/>
              </a:rPr>
              <a:t>若渴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19785" y="1779662"/>
            <a:ext cx="4696431" cy="1650026"/>
            <a:chOff x="3804636" y="739733"/>
            <a:chExt cx="4696431" cy="1650026"/>
          </a:xfrm>
        </p:grpSpPr>
        <p:sp>
          <p:nvSpPr>
            <p:cNvPr id="17" name="云形标注 16"/>
            <p:cNvSpPr/>
            <p:nvPr/>
          </p:nvSpPr>
          <p:spPr>
            <a:xfrm>
              <a:off x="3804636" y="739733"/>
              <a:ext cx="4696431" cy="1650026"/>
            </a:xfrm>
            <a:prstGeom prst="cloudCallout">
              <a:avLst>
                <a:gd name="adj1" fmla="val -51564"/>
                <a:gd name="adj2" fmla="val 4928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285469" y="833445"/>
              <a:ext cx="3817458" cy="1514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“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那为什么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人在生长的时候就要飞呢？这究竟是什么道理？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”</a:t>
              </a:r>
              <a:endParaRPr lang="en-US" altLang="zh-CN" sz="2800" b="1" dirty="0" smtClean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87056" y="3731642"/>
            <a:ext cx="5621248" cy="856332"/>
            <a:chOff x="4137869" y="664515"/>
            <a:chExt cx="5621248" cy="856332"/>
          </a:xfrm>
        </p:grpSpPr>
        <p:sp>
          <p:nvSpPr>
            <p:cNvPr id="23" name="云形标注 22"/>
            <p:cNvSpPr/>
            <p:nvPr/>
          </p:nvSpPr>
          <p:spPr>
            <a:xfrm>
              <a:off x="4574541" y="664515"/>
              <a:ext cx="3558015" cy="856332"/>
            </a:xfrm>
            <a:prstGeom prst="cloudCallout">
              <a:avLst>
                <a:gd name="adj1" fmla="val -61961"/>
                <a:gd name="adj2" fmla="val -714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137869" y="871545"/>
              <a:ext cx="5621248" cy="527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628650">
                <a:lnSpc>
                  <a:spcPct val="110000"/>
                </a:lnSpc>
              </a:pP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“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人怎么会是鸟</a:t>
              </a:r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？</a:t>
              </a:r>
              <a:endParaRPr lang="zh-CN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80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416744" y="483518"/>
            <a:ext cx="6001515" cy="265457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我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想得是那样痴迷，以至于从河里抓到一条鱼，我都会翻来覆去地看个仔细，恨不得从鱼身上发现将来的人应该具有的某些特征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937947" y="1922805"/>
            <a:ext cx="1112851" cy="452556"/>
          </a:xfrm>
          <a:prstGeom prst="roundRect">
            <a:avLst/>
          </a:prstGeom>
          <a:grpFill/>
          <a:ln w="2857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386843" y="651304"/>
            <a:ext cx="774014" cy="423155"/>
          </a:xfrm>
          <a:prstGeom prst="roundRect">
            <a:avLst/>
          </a:prstGeom>
          <a:grpFill/>
          <a:ln w="2857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2953" y="1018112"/>
            <a:ext cx="2204791" cy="168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275856" y="3435846"/>
            <a:ext cx="223651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/>
              </a:rPr>
              <a:t>不断探索</a:t>
            </a:r>
            <a:endParaRPr lang="en-US" altLang="zh-CN" sz="4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652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712463" y="915566"/>
            <a:ext cx="5283326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u="sng" dirty="0" smtClean="0">
                <a:solidFill>
                  <a:schemeClr val="accent5"/>
                </a:solidFill>
                <a:ea typeface="黑体" panose="02010609060101010101" pitchFamily="49" charset="-122"/>
              </a:rPr>
              <a:t>费奥多罗夫</a:t>
            </a:r>
            <a:r>
              <a:rPr lang="zh-CN" altLang="en-US" sz="2800" b="1" dirty="0" smtClean="0">
                <a:solidFill>
                  <a:schemeClr val="accent5"/>
                </a:solidFill>
                <a:ea typeface="黑体" panose="02010609060101010101" pitchFamily="49" charset="-122"/>
              </a:rPr>
              <a:t>：</a:t>
            </a:r>
            <a:endParaRPr lang="en-US" altLang="zh-CN" sz="2800" b="1" dirty="0" smtClean="0">
              <a:solidFill>
                <a:schemeClr val="accent5"/>
              </a:solidFill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ea typeface="楷体" pitchFamily="49" charset="-122"/>
              </a:rPr>
              <a:t>       俄国</a:t>
            </a:r>
            <a:r>
              <a:rPr lang="zh-CN" altLang="en-US" sz="2400" b="1" dirty="0">
                <a:ea typeface="楷体" pitchFamily="49" charset="-122"/>
              </a:rPr>
              <a:t>儿童文学作家、莫斯科国立</a:t>
            </a:r>
            <a:r>
              <a:rPr lang="en-US" altLang="zh-CN" sz="2400" b="1" dirty="0">
                <a:ea typeface="楷体" pitchFamily="49" charset="-122"/>
              </a:rPr>
              <a:t>A.H.</a:t>
            </a:r>
            <a:r>
              <a:rPr lang="zh-CN" altLang="en-US" sz="2400" b="1" dirty="0">
                <a:ea typeface="楷体" pitchFamily="49" charset="-122"/>
              </a:rPr>
              <a:t>柯西金纺织大学实用艺术系教授、苏联美术科学院通讯院士</a:t>
            </a:r>
            <a:r>
              <a:rPr lang="zh-CN" altLang="en-US" sz="2400" b="1" dirty="0" smtClean="0">
                <a:ea typeface="楷体" pitchFamily="49" charset="-122"/>
              </a:rPr>
              <a:t>。</a:t>
            </a:r>
            <a:r>
              <a:rPr lang="en-US" altLang="zh-CN" sz="2400" b="1" dirty="0">
                <a:ea typeface="楷体" pitchFamily="49" charset="-122"/>
              </a:rPr>
              <a:t>1832—1837</a:t>
            </a:r>
            <a:r>
              <a:rPr lang="zh-CN" altLang="en-US" sz="2400" b="1" dirty="0">
                <a:ea typeface="楷体" pitchFamily="49" charset="-122"/>
              </a:rPr>
              <a:t>年测定了</a:t>
            </a:r>
            <a:r>
              <a:rPr lang="zh-CN" altLang="en-US" sz="2400" b="1" dirty="0" smtClean="0">
                <a:ea typeface="楷体" pitchFamily="49" charset="-122"/>
              </a:rPr>
              <a:t>西伯利亚</a:t>
            </a:r>
            <a:r>
              <a:rPr lang="zh-CN" altLang="en-US" sz="2400" b="1" dirty="0">
                <a:ea typeface="楷体" pitchFamily="49" charset="-122"/>
              </a:rPr>
              <a:t>一些地方的地理坐标。曾参加</a:t>
            </a:r>
            <a:r>
              <a:rPr lang="en-US" altLang="zh-CN" sz="2400" b="1" dirty="0">
                <a:ea typeface="楷体" pitchFamily="49" charset="-122"/>
              </a:rPr>
              <a:t>1842</a:t>
            </a:r>
            <a:r>
              <a:rPr lang="zh-CN" altLang="en-US" sz="2400" b="1" dirty="0">
                <a:ea typeface="楷体" pitchFamily="49" charset="-122"/>
              </a:rPr>
              <a:t>年和</a:t>
            </a:r>
            <a:r>
              <a:rPr lang="en-US" altLang="zh-CN" sz="2400" b="1" dirty="0">
                <a:ea typeface="楷体" pitchFamily="49" charset="-122"/>
              </a:rPr>
              <a:t>1851</a:t>
            </a:r>
            <a:r>
              <a:rPr lang="zh-CN" altLang="en-US" sz="2400" b="1" dirty="0">
                <a:ea typeface="楷体" pitchFamily="49" charset="-122"/>
              </a:rPr>
              <a:t>年日全食的观测</a:t>
            </a:r>
            <a:r>
              <a:rPr lang="zh-CN" altLang="en-US" sz="2400" b="1" dirty="0" smtClean="0">
                <a:ea typeface="楷体" pitchFamily="49" charset="-122"/>
              </a:rPr>
              <a:t>。</a:t>
            </a:r>
            <a:r>
              <a:rPr lang="zh-CN" altLang="en-US" sz="2400" b="1" dirty="0">
                <a:ea typeface="楷体" pitchFamily="49" charset="-122"/>
              </a:rPr>
              <a:t>也</a:t>
            </a:r>
            <a:r>
              <a:rPr lang="zh-CN" altLang="en-US" sz="2400" b="1" dirty="0" smtClean="0">
                <a:ea typeface="楷体" pitchFamily="49" charset="-122"/>
              </a:rPr>
              <a:t>是生物学家。</a:t>
            </a:r>
            <a:endParaRPr lang="zh-CN" altLang="en-US" sz="2400" b="1" dirty="0">
              <a:ea typeface="楷体" pitchFamily="49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7" y="1326909"/>
            <a:ext cx="2160240" cy="248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098682" y="1759036"/>
            <a:ext cx="2244494" cy="4470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" name="矩形 1"/>
          <p:cNvSpPr/>
          <p:nvPr/>
        </p:nvSpPr>
        <p:spPr>
          <a:xfrm>
            <a:off x="539552" y="119023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幸亏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她没有容我解释，不然的话，同学们听见我说自己三年前就发现了进化论，还不笑塌房顶！不过，被轰出教室，站在外面，我倒想出了一条自我安慰的理由，我明白了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世界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上的重大发现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，有时还面临着受到驱逐和迫害的风险。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1052" y="443648"/>
            <a:ext cx="121058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algn="ctr">
              <a:defRPr sz="4000" b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/>
              </a:defRPr>
            </a:lvl1pPr>
          </a:lstStyle>
          <a:p>
            <a:r>
              <a:rPr lang="zh-CN" altLang="en-US" dirty="0"/>
              <a:t>幽默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138242" y="498032"/>
            <a:ext cx="4968552" cy="549858"/>
            <a:chOff x="4284286" y="534973"/>
            <a:chExt cx="4968552" cy="54985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2"/>
            <a:stretch/>
          </p:blipFill>
          <p:spPr>
            <a:xfrm>
              <a:off x="4284286" y="639080"/>
              <a:ext cx="4968552" cy="44575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D674E012-A0BB-8043-8DA1-7BC8D461660E}"/>
                </a:ext>
              </a:extLst>
            </p:cNvPr>
            <p:cNvSpPr txBox="1"/>
            <p:nvPr/>
          </p:nvSpPr>
          <p:spPr>
            <a:xfrm>
              <a:off x="4298800" y="534973"/>
              <a:ext cx="4720068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体会其幽默活泼的语言风格。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5349574" y="3248288"/>
            <a:ext cx="338437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9615" y="3766296"/>
            <a:ext cx="5886601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995936" y="3954416"/>
            <a:ext cx="3981929" cy="850180"/>
            <a:chOff x="4637033" y="3968332"/>
            <a:chExt cx="3981929" cy="850180"/>
          </a:xfrm>
        </p:grpSpPr>
        <p:sp>
          <p:nvSpPr>
            <p:cNvPr id="20" name="云形标注 19"/>
            <p:cNvSpPr/>
            <p:nvPr/>
          </p:nvSpPr>
          <p:spPr>
            <a:xfrm>
              <a:off x="4637033" y="3968332"/>
              <a:ext cx="3981929" cy="850180"/>
            </a:xfrm>
            <a:prstGeom prst="cloudCallout">
              <a:avLst>
                <a:gd name="adj1" fmla="val -46658"/>
                <a:gd name="adj2" fmla="val -6084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933165" y="4112170"/>
              <a:ext cx="36738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28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这句话的含义是什么？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2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2381" y="744385"/>
            <a:ext cx="5904657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 algn="just">
              <a:lnSpc>
                <a:spcPct val="15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世界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上的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重大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发现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，有时还面临着受到驱逐和迫害的风险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0394" y="3844538"/>
            <a:ext cx="8108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7550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在写法上，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照应了开头的“惩罚”，前后呼应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/>
          <a:stretch/>
        </p:blipFill>
        <p:spPr bwMode="auto">
          <a:xfrm>
            <a:off x="6319133" y="617774"/>
            <a:ext cx="2664295" cy="17111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0582" y="2279526"/>
            <a:ext cx="8108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7550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我把自己跟世界上有重大发明与发现的人列在一起，这是真正能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让自己得到安慰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理由。当然，话里不乏愤慨的成分。</a:t>
            </a:r>
          </a:p>
        </p:txBody>
      </p:sp>
      <p:sp>
        <p:nvSpPr>
          <p:cNvPr id="15" name="云形 14"/>
          <p:cNvSpPr/>
          <p:nvPr/>
        </p:nvSpPr>
        <p:spPr>
          <a:xfrm>
            <a:off x="3635896" y="51470"/>
            <a:ext cx="2506481" cy="74661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一语双关</a:t>
            </a:r>
          </a:p>
        </p:txBody>
      </p:sp>
    </p:spTree>
    <p:extLst>
      <p:ext uri="{BB962C8B-B14F-4D97-AF65-F5344CB8AC3E}">
        <p14:creationId xmlns:p14="http://schemas.microsoft.com/office/powerpoint/2010/main" val="26870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9092" y="853281"/>
            <a:ext cx="6733348" cy="26545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711200">
              <a:lnSpc>
                <a:spcPct val="120000"/>
              </a:lnSpc>
            </a:pP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尽管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童年的发现有时会令人觉得可笑，甚至会招来麻烦，可是希望你们每个人都用一双好奇的眼睛去发现，去享受发现的快乐，拥有自己美妙的童年的发现。也许，这就是你创造、研究的开始</a:t>
            </a: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2" y="1131590"/>
            <a:ext cx="1406926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069" y="489739"/>
            <a:ext cx="151216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说一说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076" y="1140911"/>
            <a:ext cx="5956588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>
              <a:lnSpc>
                <a:spcPct val="120000"/>
              </a:lnSpc>
            </a:pP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你有过自己的“发明与发现”吗？试着说一说自己的发现，注意表达出自己的感受哦！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5805" y="2849658"/>
            <a:ext cx="6120000" cy="475655"/>
          </a:xfrm>
          <a:prstGeom prst="rect">
            <a:avLst/>
          </a:prstGeom>
          <a:solidFill>
            <a:srgbClr val="FFFFD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内容提示：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发现要有意义。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5805" y="3469041"/>
            <a:ext cx="6120000" cy="475655"/>
          </a:xfrm>
          <a:prstGeom prst="rect">
            <a:avLst/>
          </a:prstGeom>
          <a:solidFill>
            <a:srgbClr val="FFFFD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语言提示：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幽默活泼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5805" y="4064383"/>
            <a:ext cx="6120000" cy="475655"/>
          </a:xfrm>
          <a:prstGeom prst="rect">
            <a:avLst/>
          </a:prstGeom>
          <a:solidFill>
            <a:srgbClr val="FFFFD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感受提示：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大胆创新、坚持不懈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56" y="1188116"/>
            <a:ext cx="2169833" cy="1571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1335956" y="1156990"/>
            <a:ext cx="6505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起因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童年发现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胚胎发育规律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7312620" y="2148259"/>
            <a:ext cx="17519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敢于提问</a:t>
            </a:r>
            <a:endParaRPr lang="en-US" altLang="zh-CN" sz="28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大胆探索</a:t>
            </a:r>
            <a:endParaRPr lang="en-US" altLang="zh-CN" sz="28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得到答案</a:t>
            </a:r>
            <a:endParaRPr lang="en-US" altLang="zh-CN" sz="28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555643" y="1828129"/>
            <a:ext cx="615553" cy="232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noProof="1" smtClean="0">
                <a:latin typeface="黑体" pitchFamily="2" charset="-122"/>
                <a:ea typeface="黑体" pitchFamily="2" charset="-122"/>
              </a:rPr>
              <a:t>童年的发现</a:t>
            </a:r>
            <a:endParaRPr lang="zh-CN" altLang="en-US" sz="2800" noProof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" name="文本框 16"/>
          <p:cNvSpPr txBox="1">
            <a:spLocks noChangeArrowheads="1"/>
          </p:cNvSpPr>
          <p:nvPr/>
        </p:nvSpPr>
        <p:spPr bwMode="auto">
          <a:xfrm>
            <a:off x="1335956" y="3759850"/>
            <a:ext cx="59046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38600" indent="-4038600" eaLnBrk="1" hangingPunct="1"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结果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老师的讲解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“我”因发笑受驱逐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119932" y="1255267"/>
            <a:ext cx="223557" cy="3016506"/>
          </a:xfrm>
          <a:prstGeom prst="leftBrace">
            <a:avLst>
              <a:gd name="adj1" fmla="val 42725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xmlns="" id="{E83FD7BB-D7E3-EF4B-BEBB-9F1DFCF1B616}"/>
              </a:ext>
            </a:extLst>
          </p:cNvPr>
          <p:cNvSpPr txBox="1"/>
          <p:nvPr/>
        </p:nvSpPr>
        <p:spPr>
          <a:xfrm>
            <a:off x="696436" y="500315"/>
            <a:ext cx="221938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结构梳理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B718F5D-0AAE-104C-8DD5-C80D03BD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1" y="567883"/>
            <a:ext cx="366860" cy="45633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335956" y="1733054"/>
            <a:ext cx="5536232" cy="2031325"/>
            <a:chOff x="1412156" y="1720354"/>
            <a:chExt cx="5536232" cy="2031325"/>
          </a:xfrm>
        </p:grpSpPr>
        <p:sp>
          <p:nvSpPr>
            <p:cNvPr id="25" name="文本框 16"/>
            <p:cNvSpPr txBox="1">
              <a:spLocks noChangeArrowheads="1"/>
            </p:cNvSpPr>
            <p:nvPr/>
          </p:nvSpPr>
          <p:spPr bwMode="auto">
            <a:xfrm>
              <a:off x="1412156" y="2440434"/>
              <a:ext cx="9683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zh-CN" altLang="en-US" sz="2800" dirty="0" smtClean="0">
                  <a:solidFill>
                    <a:srgbClr val="0070C0"/>
                  </a:solidFill>
                  <a:latin typeface="黑体" pitchFamily="2" charset="-122"/>
                  <a:ea typeface="黑体" pitchFamily="2" charset="-122"/>
                </a:rPr>
                <a:t>经过</a:t>
              </a:r>
              <a:endParaRPr lang="zh-CN" altLang="en-US" sz="2800" dirty="0">
                <a:solidFill>
                  <a:srgbClr val="0070C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26" name="文本框 19"/>
            <p:cNvSpPr txBox="1">
              <a:spLocks noChangeArrowheads="1"/>
            </p:cNvSpPr>
            <p:nvPr/>
          </p:nvSpPr>
          <p:spPr bwMode="auto">
            <a:xfrm>
              <a:off x="2411884" y="1720354"/>
              <a:ext cx="4536504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梦中飞行</a:t>
              </a:r>
              <a:r>
                <a:rPr lang="en-US" altLang="zh-CN" sz="2800" dirty="0" smtClean="0">
                  <a:latin typeface="黑体" pitchFamily="2" charset="-122"/>
                  <a:ea typeface="黑体" pitchFamily="2" charset="-122"/>
                </a:rPr>
                <a:t>——</a:t>
              </a:r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人的生长</a:t>
              </a:r>
              <a:endParaRPr lang="en-US" altLang="zh-CN" sz="2800" dirty="0" smtClean="0">
                <a:latin typeface="黑体" pitchFamily="2" charset="-122"/>
                <a:ea typeface="黑体" pitchFamily="2" charset="-122"/>
              </a:endParaRPr>
            </a:p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绞尽脑汁</a:t>
              </a:r>
              <a:r>
                <a:rPr lang="en-US" altLang="zh-CN" sz="2800" dirty="0" smtClean="0">
                  <a:latin typeface="黑体" pitchFamily="2" charset="-122"/>
                  <a:ea typeface="黑体" pitchFamily="2" charset="-122"/>
                </a:rPr>
                <a:t>——</a:t>
              </a:r>
              <a:r>
                <a:rPr lang="zh-CN" altLang="en-US" sz="2800" dirty="0">
                  <a:latin typeface="黑体" pitchFamily="2" charset="-122"/>
                  <a:ea typeface="黑体" pitchFamily="2" charset="-122"/>
                </a:rPr>
                <a:t>猜</a:t>
              </a:r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出规律</a:t>
              </a:r>
              <a:endParaRPr lang="en-US" altLang="zh-CN" sz="2800" dirty="0" smtClean="0">
                <a:latin typeface="黑体" pitchFamily="2" charset="-122"/>
                <a:ea typeface="黑体" pitchFamily="2" charset="-122"/>
              </a:endParaRPr>
            </a:p>
            <a:p>
              <a:pPr eaLnBrk="1" hangingPunct="1"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2800" dirty="0">
                  <a:latin typeface="黑体" pitchFamily="2" charset="-122"/>
                  <a:ea typeface="黑体" pitchFamily="2" charset="-122"/>
                </a:rPr>
                <a:t>生物课</a:t>
              </a:r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上</a:t>
              </a:r>
              <a:r>
                <a:rPr lang="en-US" altLang="zh-CN" sz="2800" dirty="0" smtClean="0">
                  <a:latin typeface="黑体" pitchFamily="2" charset="-122"/>
                  <a:ea typeface="黑体" pitchFamily="2" charset="-122"/>
                </a:rPr>
                <a:t>——</a:t>
              </a:r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被人误解</a:t>
              </a:r>
              <a:endParaRPr lang="zh-CN" altLang="en-US" sz="2800" dirty="0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3" name="左大括号 12"/>
            <p:cNvSpPr/>
            <p:nvPr/>
          </p:nvSpPr>
          <p:spPr>
            <a:xfrm>
              <a:off x="2267868" y="1895211"/>
              <a:ext cx="223557" cy="1702740"/>
            </a:xfrm>
            <a:prstGeom prst="leftBrace">
              <a:avLst>
                <a:gd name="adj1" fmla="val 42725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4" name="左大括号 13"/>
          <p:cNvSpPr/>
          <p:nvPr/>
        </p:nvSpPr>
        <p:spPr>
          <a:xfrm flipH="1">
            <a:off x="7106121" y="1310531"/>
            <a:ext cx="248263" cy="3016508"/>
          </a:xfrm>
          <a:prstGeom prst="leftBrace">
            <a:avLst>
              <a:gd name="adj1" fmla="val 42725"/>
              <a:gd name="adj2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4">
            <a:extLst>
              <a:ext uri="{FF2B5EF4-FFF2-40B4-BE49-F238E27FC236}">
                <a16:creationId xmlns:a16="http://schemas.microsoft.com/office/drawing/2014/main" xmlns="" id="{4A3C3B97-39E1-8A49-BBB7-0945BB059AA6}"/>
              </a:ext>
            </a:extLst>
          </p:cNvPr>
          <p:cNvSpPr txBox="1"/>
          <p:nvPr/>
        </p:nvSpPr>
        <p:spPr>
          <a:xfrm>
            <a:off x="912459" y="569547"/>
            <a:ext cx="203675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主题概括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7D1F651-71EF-204B-84FC-94E7EED15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2224"/>
            <a:ext cx="366860" cy="4563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86892" y="121629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本课作者先概述了自己童年时的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_______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，然后具体叙述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________________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，最后写了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_______________________________________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，反映了儿童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_________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的特点和惊人的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_______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76256" y="13561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发现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95340" y="199568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这项发现的经过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07368" y="2624594"/>
            <a:ext cx="634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这个发现在几年后老师讲课时得到证实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71800" y="3269745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求知若渴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03681" y="326624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想象力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779662"/>
            <a:ext cx="7632848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ea typeface="楷体" panose="02010609060101010101" pitchFamily="49" charset="-122"/>
              </a:rPr>
              <a:t>学者先要会疑。</a:t>
            </a:r>
            <a:r>
              <a:rPr lang="en-US" altLang="zh-CN" sz="3200" b="1" dirty="0" smtClean="0">
                <a:solidFill>
                  <a:srgbClr val="0070C0"/>
                </a:solidFill>
                <a:ea typeface="宋体" panose="02010600030101010101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0070C0"/>
                </a:solidFill>
                <a:ea typeface="宋体" panose="02010600030101010101" pitchFamily="2" charset="-122"/>
              </a:rPr>
              <a:t>程颐</a:t>
            </a:r>
            <a:endParaRPr lang="en-US" altLang="zh-CN" sz="3200" b="1" dirty="0"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ea typeface="楷体" panose="02010609060101010101" pitchFamily="49" charset="-122"/>
              </a:rPr>
              <a:t>敏而好学，不耻下问，是以谓之文也。</a:t>
            </a:r>
            <a:endParaRPr lang="en-US" altLang="zh-CN" sz="3200" b="1" dirty="0" smtClean="0"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ea typeface="宋体" panose="02010600030101010101" pitchFamily="2" charset="-122"/>
              </a:rPr>
              <a:t>——《</a:t>
            </a:r>
            <a:r>
              <a:rPr lang="zh-CN" altLang="en-US" sz="3200" b="1" dirty="0" smtClean="0">
                <a:solidFill>
                  <a:srgbClr val="0070C0"/>
                </a:solidFill>
                <a:ea typeface="宋体" panose="02010600030101010101" pitchFamily="2" charset="-122"/>
              </a:rPr>
              <a:t>论语</a:t>
            </a:r>
            <a:r>
              <a:rPr lang="en-US" altLang="zh-CN" sz="3200" b="1" dirty="0" smtClean="0">
                <a:solidFill>
                  <a:srgbClr val="0070C0"/>
                </a:solidFill>
                <a:ea typeface="宋体" panose="02010600030101010101" pitchFamily="2" charset="-122"/>
              </a:rPr>
              <a:t>》</a:t>
            </a:r>
            <a:endParaRPr lang="zh-CN" altLang="en-US" sz="3200" b="1" dirty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xmlns="" id="{8C3BBCB5-2B2C-484A-A126-C71674BA7BCE}"/>
              </a:ext>
            </a:extLst>
          </p:cNvPr>
          <p:cNvSpPr txBox="1"/>
          <p:nvPr/>
        </p:nvSpPr>
        <p:spPr>
          <a:xfrm>
            <a:off x="768444" y="425882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拓展延伸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E6CD915-17EA-1141-B92C-9C186F2A7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8559"/>
            <a:ext cx="366860" cy="4563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53132" y="107228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名人名言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99792" y="833349"/>
            <a:ext cx="6120680" cy="3485187"/>
            <a:chOff x="2555776" y="1038905"/>
            <a:chExt cx="6120680" cy="3485187"/>
          </a:xfrm>
        </p:grpSpPr>
        <p:sp>
          <p:nvSpPr>
            <p:cNvPr id="2" name="矩形 1"/>
            <p:cNvSpPr/>
            <p:nvPr/>
          </p:nvSpPr>
          <p:spPr>
            <a:xfrm>
              <a:off x="2555776" y="1050170"/>
              <a:ext cx="612068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2400" b="1" dirty="0" smtClean="0">
                  <a:ea typeface="楷体" pitchFamily="49" charset="-122"/>
                </a:rPr>
                <a:t>       在古代，人们由于眼界狭小，认为地球是宇宙的中心，宇宙是有限的，太阳、月亮和众星都围绕地球运行。</a:t>
              </a:r>
              <a:r>
                <a:rPr lang="en-US" altLang="zh-CN" sz="2400" b="1" dirty="0" smtClean="0">
                  <a:ea typeface="楷体" pitchFamily="49" charset="-122"/>
                </a:rPr>
                <a:t>16</a:t>
              </a:r>
              <a:r>
                <a:rPr lang="zh-CN" altLang="en-US" sz="2400" b="1" dirty="0" smtClean="0">
                  <a:ea typeface="楷体" pitchFamily="49" charset="-122"/>
                </a:rPr>
                <a:t>世纪波兰天文学家哥白尼，根据</a:t>
              </a:r>
              <a:r>
                <a:rPr lang="en-US" altLang="zh-CN" sz="2400" b="1" dirty="0" smtClean="0">
                  <a:ea typeface="楷体" pitchFamily="49" charset="-122"/>
                </a:rPr>
                <a:t>30</a:t>
              </a:r>
              <a:r>
                <a:rPr lang="zh-CN" altLang="en-US" sz="2400" b="1" dirty="0" smtClean="0">
                  <a:ea typeface="楷体" pitchFamily="49" charset="-122"/>
                </a:rPr>
                <a:t>年的天文观察和推算，认为地球和其他行星一样，在每时每刻地围绕太阳运转。但那时欧洲的封建教会不支持这样的观点，不然就会遭到教会审判异端教徒的法庭的迫害。所以，哥白尼直到临死前，才把“太阳中心说”的著作发表。</a:t>
              </a:r>
              <a:endParaRPr lang="zh-CN" altLang="en-US" sz="2400" b="1" dirty="0">
                <a:ea typeface="楷体" pitchFamily="49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55776" y="1038905"/>
              <a:ext cx="6120680" cy="3485187"/>
            </a:xfrm>
            <a:prstGeom prst="roundRect">
              <a:avLst>
                <a:gd name="adj" fmla="val 6245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 descr="https://p1.ssl.qhimg.com/t0184c9cf46d7830f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2" y="915566"/>
            <a:ext cx="2552700" cy="3314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0969" y="949474"/>
            <a:ext cx="6184080" cy="3168352"/>
            <a:chOff x="555588" y="1059582"/>
            <a:chExt cx="6040264" cy="3168352"/>
          </a:xfrm>
        </p:grpSpPr>
        <p:sp>
          <p:nvSpPr>
            <p:cNvPr id="2" name="矩形 1"/>
            <p:cNvSpPr/>
            <p:nvPr/>
          </p:nvSpPr>
          <p:spPr>
            <a:xfrm>
              <a:off x="555588" y="1127988"/>
              <a:ext cx="604026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ea typeface="楷体" pitchFamily="49" charset="-122"/>
                </a:rPr>
                <a:t>        </a:t>
              </a:r>
              <a:r>
                <a:rPr lang="en-US" altLang="zh-CN" sz="2400" b="1" dirty="0" smtClean="0">
                  <a:ea typeface="楷体" pitchFamily="49" charset="-122"/>
                </a:rPr>
                <a:t>17</a:t>
              </a:r>
              <a:r>
                <a:rPr lang="zh-CN" altLang="en-US" sz="2400" b="1" dirty="0" smtClean="0">
                  <a:ea typeface="楷体" pitchFamily="49" charset="-122"/>
                </a:rPr>
                <a:t>世纪意大利的天文学家伽利略，非常赞同哥白尼的观点，他寻找方法，给这种观点以科学的证实。但是他还是遭到了教会的谴责。宗教法庭把他传去，不断地审讯他，折磨他，让他跪下发誓放弃自己的观点。但是当伽利略站起来后，他不禁喃喃自语道：“可是，地球仍然在转动呀！”后来，伽利略被监禁在家中，不许外出。</a:t>
              </a:r>
              <a:endParaRPr lang="zh-CN" altLang="en-US" sz="2400" b="1" dirty="0">
                <a:ea typeface="楷体" pitchFamily="49" charset="-122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585664" y="1059582"/>
              <a:ext cx="5930552" cy="3168352"/>
            </a:xfrm>
            <a:prstGeom prst="roundRect">
              <a:avLst>
                <a:gd name="adj" fmla="val 6264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40" y="1144290"/>
            <a:ext cx="2040282" cy="2676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6122" y="1636800"/>
            <a:ext cx="79083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3584575" algn="l"/>
              </a:tabLst>
            </a:pP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胚胎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péi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pēi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） </a:t>
            </a:r>
            <a:r>
              <a:rPr lang="en-US" altLang="zh-CN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	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灾祸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huò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guō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）  </a:t>
            </a:r>
            <a:endParaRPr lang="en-US" altLang="zh-CN" sz="2800" b="1" dirty="0" smtClean="0">
              <a:solidFill>
                <a:prstClr val="black"/>
              </a:solidFill>
              <a:ea typeface="楷体" panose="02010609060101010101" pitchFamily="49" charset="-122"/>
              <a:cs typeface="汉语拼音" pitchFamily="34" charset="0"/>
            </a:endParaRPr>
          </a:p>
          <a:p>
            <a:pPr lvl="0">
              <a:lnSpc>
                <a:spcPct val="150000"/>
              </a:lnSpc>
              <a:tabLst>
                <a:tab pos="3584575" algn="l"/>
              </a:tabLst>
            </a:pP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患难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huàn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hàn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）</a:t>
            </a:r>
            <a:r>
              <a:rPr lang="en-US" altLang="zh-CN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	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痴呆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zhī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chī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）</a:t>
            </a:r>
          </a:p>
          <a:p>
            <a:pPr lvl="0">
              <a:lnSpc>
                <a:spcPct val="150000"/>
              </a:lnSpc>
              <a:tabLst>
                <a:tab pos="3584575" algn="l"/>
              </a:tabLst>
            </a:pP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天赋（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fù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wǔ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）</a:t>
            </a:r>
            <a:r>
              <a:rPr lang="en-US" altLang="zh-CN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	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伊人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yí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yī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）  </a:t>
            </a:r>
            <a:endParaRPr lang="en-US" altLang="zh-CN" sz="2800" b="1" dirty="0" smtClean="0">
              <a:solidFill>
                <a:prstClr val="black"/>
              </a:solidFill>
              <a:ea typeface="楷体" panose="02010609060101010101" pitchFamily="49" charset="-122"/>
              <a:cs typeface="汉语拼音" pitchFamily="34" charset="0"/>
            </a:endParaRPr>
          </a:p>
          <a:p>
            <a:pPr lvl="0">
              <a:lnSpc>
                <a:spcPct val="150000"/>
              </a:lnSpc>
              <a:tabLst>
                <a:tab pos="3584575" algn="l"/>
              </a:tabLst>
            </a:pP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窘迫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jiǒng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jǒng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）</a:t>
            </a:r>
            <a:r>
              <a:rPr lang="en-US" altLang="zh-CN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	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安娜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（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nuó</a:t>
            </a:r>
            <a:r>
              <a:rPr lang="en-US" altLang="zh-CN" sz="2800" b="1" dirty="0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</a:t>
            </a:r>
            <a:r>
              <a:rPr lang="en-US" altLang="zh-CN" sz="2800" b="1" dirty="0" err="1">
                <a:solidFill>
                  <a:prstClr val="black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nà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）</a:t>
            </a:r>
          </a:p>
        </p:txBody>
      </p:sp>
      <p:sp>
        <p:nvSpPr>
          <p:cNvPr id="3" name="文本框 99"/>
          <p:cNvSpPr txBox="1"/>
          <p:nvPr/>
        </p:nvSpPr>
        <p:spPr>
          <a:xfrm>
            <a:off x="395536" y="1112426"/>
            <a:ext cx="799288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22300" indent="-622300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一、用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“√”给加点字选择正确的读音。</a:t>
            </a:r>
          </a:p>
        </p:txBody>
      </p:sp>
      <p:sp>
        <p:nvSpPr>
          <p:cNvPr id="10" name="文本框 14"/>
          <p:cNvSpPr txBox="1"/>
          <p:nvPr/>
        </p:nvSpPr>
        <p:spPr>
          <a:xfrm>
            <a:off x="925160" y="384886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课堂演练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2" y="437562"/>
            <a:ext cx="366860" cy="45633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27144" y="2082208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•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175968" y="2071542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•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220850" y="2750226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•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831004" y="2725046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•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552304" y="3378452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•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831004" y="3353272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•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1209714" y="4027366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•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176530" y="4002186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楷体" panose="02010609060101010101" pitchFamily="49" charset="-122"/>
                <a:cs typeface="汉语拼音" pitchFamily="34" charset="0"/>
              </a:rPr>
              <a:t>•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785752" y="199568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62864" y="197448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31506" y="254827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75996" y="261732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25550" y="324555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03325" y="324555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98313" y="394282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34052" y="3942827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√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358802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01329" y="2042796"/>
            <a:ext cx="527579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pēi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03971" y="2042796"/>
            <a:ext cx="1355515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huò</a:t>
            </a:r>
            <a:r>
              <a:rPr lang="en-US" altLang="zh-CN" sz="2000" b="1" dirty="0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  </a:t>
            </a:r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huàn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38774" y="2042796"/>
            <a:ext cx="61206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fù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27397" y="2042796"/>
            <a:ext cx="65808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chī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33" name="文本框 14">
            <a:hlinkClick r:id="rId3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朗读课文 扫清障碍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8" y="603851"/>
            <a:ext cx="351070" cy="3801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408959" y="550061"/>
            <a:ext cx="335134" cy="47233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74041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胚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28859" y="233079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祸患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赋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0841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痴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54180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迷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52496" y="3219822"/>
            <a:ext cx="105946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hēi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55894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嘿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418150" y="3219822"/>
            <a:ext cx="47534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yī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5320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伊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15935" y="350782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万诺夫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6778" y="23307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843296" y="3219822"/>
            <a:ext cx="838960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nà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92610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娜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352510" y="3219822"/>
            <a:ext cx="105946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jiǒng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43632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265" y="350782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4447" y="1290596"/>
            <a:ext cx="1159241" cy="438582"/>
            <a:chOff x="467544" y="1510576"/>
            <a:chExt cx="1159241" cy="438582"/>
          </a:xfrm>
        </p:grpSpPr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505294" y="1510576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我会认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54766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67544" y="1563638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908468" y="3200690"/>
            <a:ext cx="639196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 smtClean="0">
                <a:latin typeface="汉语拼音" pitchFamily="34" charset="0"/>
                <a:ea typeface="楷体" pitchFamily="49" charset="-122"/>
                <a:cs typeface="汉语拼音" pitchFamily="34" charset="0"/>
              </a:rPr>
              <a:t>jiǎo</a:t>
            </a:r>
            <a:endParaRPr lang="zh-CN" altLang="en-US" sz="2000" b="1" dirty="0">
              <a:latin typeface="汉语拼音" pitchFamily="34" charset="0"/>
              <a:ea typeface="楷体" pitchFamily="49" charset="-122"/>
              <a:cs typeface="汉语拼音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8468" y="348869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绞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89083" y="348869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尽脑汁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  <p:bldP spid="46" grpId="0"/>
      <p:bldP spid="46" grpId="1"/>
      <p:bldP spid="49" grpId="0"/>
      <p:bldP spid="49" grpId="1"/>
      <p:bldP spid="43" grpId="0"/>
      <p:bldP spid="43" grpId="1"/>
      <p:bldP spid="55" grpId="0"/>
      <p:bldP spid="55" grpId="1"/>
      <p:bldP spid="32" grpId="0"/>
      <p:bldP spid="3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0502" y="1074336"/>
            <a:ext cx="8208912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</a:rPr>
              <a:t>随心所欲  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</a:rPr>
              <a:t>情不自禁   绞尽脑汁  不怀好意</a:t>
            </a:r>
          </a:p>
          <a:p>
            <a:pPr lvl="0">
              <a:lnSpc>
                <a:spcPct val="130000"/>
              </a:lnSpc>
            </a:pP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</a:rPr>
              <a:t>    “梦中的我们为什么总是在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</a:rPr>
              <a:t>（               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</a:rPr>
              <a:t>）地飞？”我（    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</a:rPr>
              <a:t>             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</a:rPr>
              <a:t>）地想，怎么也没有想明白。直到有一次，听到生物课上老师的讲解，我才明白。但是想到自己以前的发现竟然和老师的讲解一样，“我”（    </a:t>
            </a:r>
            <a:r>
              <a:rPr lang="zh-CN" altLang="en-US" sz="2800" b="1" dirty="0" smtClean="0">
                <a:solidFill>
                  <a:prstClr val="black"/>
                </a:solidFill>
                <a:ea typeface="楷体" panose="02010609060101010101" pitchFamily="49" charset="-122"/>
              </a:rPr>
              <a:t>             </a:t>
            </a:r>
            <a:r>
              <a:rPr lang="zh-CN" altLang="en-US" sz="2800" b="1" dirty="0">
                <a:solidFill>
                  <a:prstClr val="black"/>
                </a:solidFill>
                <a:ea typeface="楷体" panose="02010609060101010101" pitchFamily="49" charset="-122"/>
              </a:rPr>
              <a:t>）地笑出声来。</a:t>
            </a:r>
          </a:p>
        </p:txBody>
      </p:sp>
      <p:sp>
        <p:nvSpPr>
          <p:cNvPr id="3" name="文本框 99"/>
          <p:cNvSpPr txBox="1"/>
          <p:nvPr/>
        </p:nvSpPr>
        <p:spPr>
          <a:xfrm>
            <a:off x="467182" y="405022"/>
            <a:ext cx="6728043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a typeface="黑体" pitchFamily="49" charset="-122"/>
              </a:rPr>
              <a:t>二、选择</a:t>
            </a:r>
            <a:r>
              <a:rPr lang="zh-CN" altLang="en-US" sz="2800" b="1" dirty="0">
                <a:ea typeface="黑体" pitchFamily="49" charset="-122"/>
              </a:rPr>
              <a:t>下面的词语填入句子。</a:t>
            </a:r>
          </a:p>
        </p:txBody>
      </p:sp>
      <p:sp>
        <p:nvSpPr>
          <p:cNvPr id="9" name="矩形 8"/>
          <p:cNvSpPr/>
          <p:nvPr/>
        </p:nvSpPr>
        <p:spPr>
          <a:xfrm>
            <a:off x="5522962" y="171464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随心所欲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920049" y="3913515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 情不自禁 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373932" y="225691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绞尽脑汁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430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316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5835" y="1419803"/>
            <a:ext cx="7764780" cy="1106805"/>
          </a:xfrm>
          <a:prstGeom prst="rect">
            <a:avLst/>
          </a:prstGeom>
          <a:noFill/>
          <a:effectLst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</a:p>
        </p:txBody>
      </p:sp>
      <p:grpSp>
        <p:nvGrpSpPr>
          <p:cNvPr id="3" name="组合 32"/>
          <p:cNvGrpSpPr/>
          <p:nvPr/>
        </p:nvGrpSpPr>
        <p:grpSpPr>
          <a:xfrm>
            <a:off x="6967881" y="402"/>
            <a:ext cx="1927071" cy="771472"/>
            <a:chOff x="6968256" y="-1"/>
            <a:chExt cx="1927372" cy="77159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87217" y="509940"/>
              <a:ext cx="1161076" cy="261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100" dirty="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1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1"/>
          <p:cNvSpPr txBox="1">
            <a:spLocks noChangeArrowheads="1"/>
          </p:cNvSpPr>
          <p:nvPr/>
        </p:nvSpPr>
        <p:spPr bwMode="auto">
          <a:xfrm>
            <a:off x="3909317" y="555645"/>
            <a:ext cx="1936685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识字方法</a:t>
            </a:r>
            <a:endParaRPr lang="zh-CN" altLang="en-US" sz="3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419872" y="627534"/>
            <a:ext cx="456833" cy="456366"/>
            <a:chOff x="631825" y="5181600"/>
            <a:chExt cx="1554163" cy="1552575"/>
          </a:xfrm>
        </p:grpSpPr>
        <p:sp>
          <p:nvSpPr>
            <p:cNvPr id="103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26657" y="1601605"/>
            <a:ext cx="4786848" cy="6145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看图识字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胚  胚胎  胚芽</a:t>
            </a:r>
            <a:endParaRPr lang="en-US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6657" y="2826801"/>
            <a:ext cx="17630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字理识字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15369" y="2823123"/>
            <a:ext cx="530531" cy="6145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祸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5560" y="3742928"/>
            <a:ext cx="597666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形声字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，字从示，从呙，呙亦声。本义是祖先神欲陷子孙于漩涡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48" y="1377168"/>
            <a:ext cx="1430281" cy="112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13598"/>
            <a:ext cx="1247537" cy="72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66" y="2813598"/>
            <a:ext cx="1223789" cy="72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箭头 4"/>
          <p:cNvSpPr/>
          <p:nvPr/>
        </p:nvSpPr>
        <p:spPr>
          <a:xfrm>
            <a:off x="4595402" y="2935674"/>
            <a:ext cx="489204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38" y="1295050"/>
            <a:ext cx="973514" cy="1214217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" descr="C:\Users\duyanlin\Documents\Tencent Files\593489595\Image\C2C\@@9%0UC%MEQ4T69SC}C2N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800">
                <a:solidFill>
                  <a:prstClr val="black"/>
                </a:solidFill>
                <a:latin typeface="Arial" charset="0"/>
                <a:ea typeface="宋体" charset="-122"/>
                <a:cs typeface="宋体" charset="-122"/>
              </a:rPr>
              <a:t/>
            </a:r>
            <a:br>
              <a:rPr lang="zh-CN" altLang="zh-CN" sz="1800">
                <a:solidFill>
                  <a:prstClr val="black"/>
                </a:solidFill>
                <a:latin typeface="Arial" charset="0"/>
                <a:ea typeface="宋体" charset="-122"/>
                <a:cs typeface="宋体" charset="-122"/>
              </a:rPr>
            </a:br>
            <a:endParaRPr lang="zh-CN" altLang="zh-CN" sz="1800">
              <a:solidFill>
                <a:prstClr val="black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8" name="AutoShape 3" descr="C:\Users\duyanlin\Documents\Tencent Files\593489595\Image\C2C\@@9%0UC%MEQ4T69SC}C2N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800">
                <a:solidFill>
                  <a:prstClr val="black"/>
                </a:solidFill>
                <a:latin typeface="Arial" charset="0"/>
                <a:ea typeface="宋体" charset="-122"/>
                <a:cs typeface="宋体" charset="-122"/>
              </a:rPr>
              <a:t/>
            </a:r>
            <a:br>
              <a:rPr lang="zh-CN" altLang="zh-CN" sz="1800">
                <a:solidFill>
                  <a:prstClr val="black"/>
                </a:solidFill>
                <a:latin typeface="Arial" charset="0"/>
                <a:ea typeface="宋体" charset="-122"/>
                <a:cs typeface="宋体" charset="-122"/>
              </a:rPr>
            </a:br>
            <a:endParaRPr lang="zh-CN" altLang="zh-CN" sz="1800">
              <a:solidFill>
                <a:prstClr val="black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12" name="AutoShape 5" descr="C:\Users\duyanlin\Documents\Tencent Files\593489595\Image\C2C\@@9%0UC%MEQ4T69SC}C2N.jp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86"/>
          <p:cNvGrpSpPr/>
          <p:nvPr/>
        </p:nvGrpSpPr>
        <p:grpSpPr>
          <a:xfrm>
            <a:off x="3286116" y="142858"/>
            <a:ext cx="2426130" cy="575945"/>
            <a:chOff x="3387260" y="501625"/>
            <a:chExt cx="2426130" cy="575945"/>
          </a:xfrm>
        </p:grpSpPr>
        <p:grpSp>
          <p:nvGrpSpPr>
            <p:cNvPr id="3" name="组合 49">
              <a:extLst>
                <a:ext uri="{FF2B5EF4-FFF2-40B4-BE49-F238E27FC236}">
                  <a16:creationId xmlns="" xmlns:a16="http://schemas.microsoft.com/office/drawing/2014/main" id="{C659F928-1C00-B740-B2D7-F430407590E8}"/>
                </a:ext>
              </a:extLst>
            </p:cNvPr>
            <p:cNvGrpSpPr/>
            <p:nvPr/>
          </p:nvGrpSpPr>
          <p:grpSpPr>
            <a:xfrm>
              <a:off x="3387260" y="573514"/>
              <a:ext cx="456833" cy="456366"/>
              <a:chOff x="631825" y="5181600"/>
              <a:chExt cx="1554163" cy="1552575"/>
            </a:xfrm>
          </p:grpSpPr>
          <p:sp>
            <p:nvSpPr>
              <p:cNvPr id="51" name="Oval 10">
                <a:extLst>
                  <a:ext uri="{FF2B5EF4-FFF2-40B4-BE49-F238E27FC236}">
                    <a16:creationId xmlns="" xmlns:a16="http://schemas.microsoft.com/office/drawing/2014/main" id="{10619C77-ED6E-7546-A95E-47AD9C00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" y="5181600"/>
                <a:ext cx="1554163" cy="1552575"/>
              </a:xfrm>
              <a:prstGeom prst="ellipse">
                <a:avLst/>
              </a:prstGeom>
              <a:solidFill>
                <a:srgbClr val="FF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="" xmlns:a16="http://schemas.microsoft.com/office/drawing/2014/main" id="{0C877AB4-2744-1E42-B98E-F9CE99544E7F}"/>
                  </a:ext>
                </a:extLst>
              </p:cNvPr>
              <p:cNvSpPr/>
              <p:nvPr/>
            </p:nvSpPr>
            <p:spPr bwMode="auto">
              <a:xfrm>
                <a:off x="1468438" y="5353050"/>
                <a:ext cx="34925" cy="87313"/>
              </a:xfrm>
              <a:custGeom>
                <a:avLst/>
                <a:gdLst>
                  <a:gd name="T0" fmla="*/ 4 w 12"/>
                  <a:gd name="T1" fmla="*/ 30 h 31"/>
                  <a:gd name="T2" fmla="*/ 12 w 12"/>
                  <a:gd name="T3" fmla="*/ 3 h 31"/>
                  <a:gd name="T4" fmla="*/ 11 w 12"/>
                  <a:gd name="T5" fmla="*/ 0 h 31"/>
                  <a:gd name="T6" fmla="*/ 0 w 12"/>
                  <a:gd name="T7" fmla="*/ 31 h 31"/>
                  <a:gd name="T8" fmla="*/ 4 w 1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4" y="20"/>
                      <a:pt x="7" y="7"/>
                      <a:pt x="12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6"/>
                      <a:pt x="0" y="21"/>
                      <a:pt x="0" y="31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4F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="" xmlns:a16="http://schemas.microsoft.com/office/drawing/2014/main" id="{567A399A-F512-3144-A69C-923A0336C1CE}"/>
                  </a:ext>
                </a:extLst>
              </p:cNvPr>
              <p:cNvSpPr/>
              <p:nvPr/>
            </p:nvSpPr>
            <p:spPr bwMode="auto">
              <a:xfrm>
                <a:off x="1471613" y="5410200"/>
                <a:ext cx="204788" cy="358775"/>
              </a:xfrm>
              <a:custGeom>
                <a:avLst/>
                <a:gdLst>
                  <a:gd name="T0" fmla="*/ 0 w 72"/>
                  <a:gd name="T1" fmla="*/ 119 h 126"/>
                  <a:gd name="T2" fmla="*/ 66 w 72"/>
                  <a:gd name="T3" fmla="*/ 67 h 126"/>
                  <a:gd name="T4" fmla="*/ 45 w 72"/>
                  <a:gd name="T5" fmla="*/ 7 h 126"/>
                  <a:gd name="T6" fmla="*/ 1 w 72"/>
                  <a:gd name="T7" fmla="*/ 9 h 126"/>
                  <a:gd name="T8" fmla="*/ 0 w 72"/>
                  <a:gd name="T9" fmla="*/ 11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0" y="119"/>
                    </a:moveTo>
                    <a:cubicBezTo>
                      <a:pt x="29" y="126"/>
                      <a:pt x="60" y="101"/>
                      <a:pt x="66" y="67"/>
                    </a:cubicBezTo>
                    <a:cubicBezTo>
                      <a:pt x="72" y="33"/>
                      <a:pt x="61" y="15"/>
                      <a:pt x="45" y="7"/>
                    </a:cubicBezTo>
                    <a:cubicBezTo>
                      <a:pt x="31" y="0"/>
                      <a:pt x="3" y="11"/>
                      <a:pt x="1" y="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C90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="" xmlns:a16="http://schemas.microsoft.com/office/drawing/2014/main" id="{F7BEF744-321D-3147-8592-78A4798B5351}"/>
                  </a:ext>
                </a:extLst>
              </p:cNvPr>
              <p:cNvSpPr/>
              <p:nvPr/>
            </p:nvSpPr>
            <p:spPr bwMode="auto">
              <a:xfrm>
                <a:off x="1274763" y="5410200"/>
                <a:ext cx="200025" cy="355600"/>
              </a:xfrm>
              <a:custGeom>
                <a:avLst/>
                <a:gdLst>
                  <a:gd name="T0" fmla="*/ 70 w 70"/>
                  <a:gd name="T1" fmla="*/ 9 h 125"/>
                  <a:gd name="T2" fmla="*/ 26 w 70"/>
                  <a:gd name="T3" fmla="*/ 8 h 125"/>
                  <a:gd name="T4" fmla="*/ 8 w 70"/>
                  <a:gd name="T5" fmla="*/ 69 h 125"/>
                  <a:gd name="T6" fmla="*/ 69 w 70"/>
                  <a:gd name="T7" fmla="*/ 119 h 125"/>
                  <a:gd name="T8" fmla="*/ 70 w 70"/>
                  <a:gd name="T9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5">
                    <a:moveTo>
                      <a:pt x="70" y="9"/>
                    </a:moveTo>
                    <a:cubicBezTo>
                      <a:pt x="68" y="11"/>
                      <a:pt x="40" y="0"/>
                      <a:pt x="26" y="8"/>
                    </a:cubicBezTo>
                    <a:cubicBezTo>
                      <a:pt x="11" y="17"/>
                      <a:pt x="0" y="35"/>
                      <a:pt x="8" y="69"/>
                    </a:cubicBezTo>
                    <a:cubicBezTo>
                      <a:pt x="16" y="103"/>
                      <a:pt x="38" y="125"/>
                      <a:pt x="69" y="119"/>
                    </a:cubicBez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DB1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="" xmlns:a16="http://schemas.microsoft.com/office/drawing/2014/main" id="{405EDC20-2242-F849-A984-BA0358D3083E}"/>
                  </a:ext>
                </a:extLst>
              </p:cNvPr>
              <p:cNvSpPr/>
              <p:nvPr/>
            </p:nvSpPr>
            <p:spPr bwMode="auto">
              <a:xfrm>
                <a:off x="1374775" y="5313363"/>
                <a:ext cx="125413" cy="53975"/>
              </a:xfrm>
              <a:custGeom>
                <a:avLst/>
                <a:gdLst>
                  <a:gd name="T0" fmla="*/ 44 w 44"/>
                  <a:gd name="T1" fmla="*/ 19 h 19"/>
                  <a:gd name="T2" fmla="*/ 27 w 44"/>
                  <a:gd name="T3" fmla="*/ 4 h 19"/>
                  <a:gd name="T4" fmla="*/ 0 w 44"/>
                  <a:gd name="T5" fmla="*/ 1 h 19"/>
                  <a:gd name="T6" fmla="*/ 0 w 44"/>
                  <a:gd name="T7" fmla="*/ 2 h 19"/>
                  <a:gd name="T8" fmla="*/ 44 w 4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4" y="19"/>
                      <a:pt x="40" y="9"/>
                      <a:pt x="27" y="4"/>
                    </a:cubicBezTo>
                    <a:cubicBezTo>
                      <a:pt x="15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2" y="10"/>
                      <a:pt x="28" y="14"/>
                      <a:pt x="44" y="19"/>
                    </a:cubicBezTo>
                    <a:close/>
                  </a:path>
                </a:pathLst>
              </a:custGeom>
              <a:solidFill>
                <a:srgbClr val="12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="" xmlns:a16="http://schemas.microsoft.com/office/drawing/2014/main" id="{DFEC6EB0-2361-A94C-B043-30F289EEF9B4}"/>
                  </a:ext>
                </a:extLst>
              </p:cNvPr>
              <p:cNvSpPr/>
              <p:nvPr/>
            </p:nvSpPr>
            <p:spPr bwMode="auto">
              <a:xfrm>
                <a:off x="1374775" y="5318125"/>
                <a:ext cx="125413" cy="103188"/>
              </a:xfrm>
              <a:custGeom>
                <a:avLst/>
                <a:gdLst>
                  <a:gd name="T0" fmla="*/ 0 w 44"/>
                  <a:gd name="T1" fmla="*/ 0 h 36"/>
                  <a:gd name="T2" fmla="*/ 6 w 44"/>
                  <a:gd name="T3" fmla="*/ 12 h 36"/>
                  <a:gd name="T4" fmla="*/ 44 w 44"/>
                  <a:gd name="T5" fmla="*/ 17 h 36"/>
                  <a:gd name="T6" fmla="*/ 0 w 4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cubicBezTo>
                      <a:pt x="0" y="2"/>
                      <a:pt x="2" y="7"/>
                      <a:pt x="6" y="12"/>
                    </a:cubicBezTo>
                    <a:cubicBezTo>
                      <a:pt x="30" y="36"/>
                      <a:pt x="43" y="18"/>
                      <a:pt x="44" y="17"/>
                    </a:cubicBezTo>
                    <a:cubicBezTo>
                      <a:pt x="28" y="12"/>
                      <a:pt x="12" y="8"/>
                      <a:pt x="0" y="0"/>
                    </a:cubicBezTo>
                    <a:close/>
                  </a:path>
                </a:pathLst>
              </a:custGeom>
              <a:solidFill>
                <a:srgbClr val="0E7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16">
                <a:extLst>
                  <a:ext uri="{FF2B5EF4-FFF2-40B4-BE49-F238E27FC236}">
                    <a16:creationId xmlns="" xmlns:a16="http://schemas.microsoft.com/office/drawing/2014/main" id="{C710A14D-97FB-3E49-8BB8-E43834827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050" y="6238875"/>
                <a:ext cx="904875" cy="227013"/>
              </a:xfrm>
              <a:prstGeom prst="rect">
                <a:avLst/>
              </a:prstGeom>
              <a:solidFill>
                <a:srgbClr val="FF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17">
                <a:extLst>
                  <a:ext uri="{FF2B5EF4-FFF2-40B4-BE49-F238E27FC236}">
                    <a16:creationId xmlns="" xmlns:a16="http://schemas.microsoft.com/office/drawing/2014/main" id="{1A10A97E-0CF5-B64A-A14C-7AEC686B6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163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18">
                <a:extLst>
                  <a:ext uri="{FF2B5EF4-FFF2-40B4-BE49-F238E27FC236}">
                    <a16:creationId xmlns="" xmlns:a16="http://schemas.microsoft.com/office/drawing/2014/main" id="{6D311555-D67F-F543-AC6E-4EF7D119A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0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19">
                <a:extLst>
                  <a:ext uri="{FF2B5EF4-FFF2-40B4-BE49-F238E27FC236}">
                    <a16:creationId xmlns="" xmlns:a16="http://schemas.microsoft.com/office/drawing/2014/main" id="{FF0E73A4-48AE-A341-9CAE-C1A455E8D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9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20">
                <a:extLst>
                  <a:ext uri="{FF2B5EF4-FFF2-40B4-BE49-F238E27FC236}">
                    <a16:creationId xmlns="" xmlns:a16="http://schemas.microsoft.com/office/drawing/2014/main" id="{60094488-DD1E-7B4B-A6B2-ED2F52C75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solidFill>
                <a:srgbClr val="F9E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21">
                <a:extLst>
                  <a:ext uri="{FF2B5EF4-FFF2-40B4-BE49-F238E27FC236}">
                    <a16:creationId xmlns="" xmlns:a16="http://schemas.microsoft.com/office/drawing/2014/main" id="{AB7FE6EA-D9C3-0F43-A0C4-DC193262E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22">
                <a:extLst>
                  <a:ext uri="{FF2B5EF4-FFF2-40B4-BE49-F238E27FC236}">
                    <a16:creationId xmlns="" xmlns:a16="http://schemas.microsoft.com/office/drawing/2014/main" id="{DE465B80-8AC1-F946-9A91-CF43CFB7D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23">
                <a:extLst>
                  <a:ext uri="{FF2B5EF4-FFF2-40B4-BE49-F238E27FC236}">
                    <a16:creationId xmlns="" xmlns:a16="http://schemas.microsoft.com/office/drawing/2014/main" id="{63244C61-ED75-F04B-9ADB-E2FC11EF1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24">
                <a:extLst>
                  <a:ext uri="{FF2B5EF4-FFF2-40B4-BE49-F238E27FC236}">
                    <a16:creationId xmlns="" xmlns:a16="http://schemas.microsoft.com/office/drawing/2014/main" id="{37B4D497-269C-4343-844C-45A95CCC5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25">
                <a:extLst>
                  <a:ext uri="{FF2B5EF4-FFF2-40B4-BE49-F238E27FC236}">
                    <a16:creationId xmlns="" xmlns:a16="http://schemas.microsoft.com/office/drawing/2014/main" id="{F5C3726C-BAB8-ED46-8F99-9A7885E04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26">
                <a:extLst>
                  <a:ext uri="{FF2B5EF4-FFF2-40B4-BE49-F238E27FC236}">
                    <a16:creationId xmlns="" xmlns:a16="http://schemas.microsoft.com/office/drawing/2014/main" id="{0CBCBDA7-DFE6-DE45-A82D-F00E6B8E3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27">
                <a:extLst>
                  <a:ext uri="{FF2B5EF4-FFF2-40B4-BE49-F238E27FC236}">
                    <a16:creationId xmlns="" xmlns:a16="http://schemas.microsoft.com/office/drawing/2014/main" id="{820F7C9B-9945-2F43-8E72-7D81FFDD6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28">
                <a:extLst>
                  <a:ext uri="{FF2B5EF4-FFF2-40B4-BE49-F238E27FC236}">
                    <a16:creationId xmlns="" xmlns:a16="http://schemas.microsoft.com/office/drawing/2014/main" id="{A72DBDF8-1462-824A-936C-6344C25EB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29">
                <a:extLst>
                  <a:ext uri="{FF2B5EF4-FFF2-40B4-BE49-F238E27FC236}">
                    <a16:creationId xmlns="" xmlns:a16="http://schemas.microsoft.com/office/drawing/2014/main" id="{A1A26EB9-368D-6648-BCC3-CDAD8694D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Rectangle 30">
                <a:extLst>
                  <a:ext uri="{FF2B5EF4-FFF2-40B4-BE49-F238E27FC236}">
                    <a16:creationId xmlns="" xmlns:a16="http://schemas.microsoft.com/office/drawing/2014/main" id="{88B5E7A3-BCA2-8842-9E30-80761243E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Rectangle 31">
                <a:extLst>
                  <a:ext uri="{FF2B5EF4-FFF2-40B4-BE49-F238E27FC236}">
                    <a16:creationId xmlns="" xmlns:a16="http://schemas.microsoft.com/office/drawing/2014/main" id="{7DF8CD43-D646-E04B-A053-1625FC343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32">
                <a:extLst>
                  <a:ext uri="{FF2B5EF4-FFF2-40B4-BE49-F238E27FC236}">
                    <a16:creationId xmlns="" xmlns:a16="http://schemas.microsoft.com/office/drawing/2014/main" id="{5EE05BDF-7D2A-9C4F-ADE4-EF19B160E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33">
                <a:extLst>
                  <a:ext uri="{FF2B5EF4-FFF2-40B4-BE49-F238E27FC236}">
                    <a16:creationId xmlns="" xmlns:a16="http://schemas.microsoft.com/office/drawing/2014/main" id="{C2EFFE06-D399-924B-AA7A-A0FABAFE3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34">
                <a:extLst>
                  <a:ext uri="{FF2B5EF4-FFF2-40B4-BE49-F238E27FC236}">
                    <a16:creationId xmlns="" xmlns:a16="http://schemas.microsoft.com/office/drawing/2014/main" id="{614D46F6-2D41-A048-900E-CA4733216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35">
                <a:extLst>
                  <a:ext uri="{FF2B5EF4-FFF2-40B4-BE49-F238E27FC236}">
                    <a16:creationId xmlns="" xmlns:a16="http://schemas.microsoft.com/office/drawing/2014/main" id="{D3B03976-1F83-724F-BA1C-0DDF61418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36">
                <a:extLst>
                  <a:ext uri="{FF2B5EF4-FFF2-40B4-BE49-F238E27FC236}">
                    <a16:creationId xmlns="" xmlns:a16="http://schemas.microsoft.com/office/drawing/2014/main" id="{C589363D-F621-8D45-8411-0D20A11D4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475" y="6118225"/>
                <a:ext cx="1058863" cy="120650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Rectangle 37">
                <a:extLst>
                  <a:ext uri="{FF2B5EF4-FFF2-40B4-BE49-F238E27FC236}">
                    <a16:creationId xmlns="" xmlns:a16="http://schemas.microsoft.com/office/drawing/2014/main" id="{5EC8CA71-0BA5-AB40-A104-83DA6E8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150" y="6118225"/>
                <a:ext cx="28575" cy="120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Rectangle 38">
                <a:extLst>
                  <a:ext uri="{FF2B5EF4-FFF2-40B4-BE49-F238E27FC236}">
                    <a16:creationId xmlns="" xmlns:a16="http://schemas.microsoft.com/office/drawing/2014/main" id="{60A2932C-16BF-4846-9BFF-C14C201F1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725" y="5751513"/>
                <a:ext cx="588963" cy="150813"/>
              </a:xfrm>
              <a:prstGeom prst="rect">
                <a:avLst/>
              </a:prstGeom>
              <a:solidFill>
                <a:srgbClr val="2B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Rectangle 39">
                <a:extLst>
                  <a:ext uri="{FF2B5EF4-FFF2-40B4-BE49-F238E27FC236}">
                    <a16:creationId xmlns="" xmlns:a16="http://schemas.microsoft.com/office/drawing/2014/main" id="{CAB3636D-FB5B-3D4F-B437-CB3CDF34D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538" y="5751513"/>
                <a:ext cx="14288" cy="150813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0">
                <a:extLst>
                  <a:ext uri="{FF2B5EF4-FFF2-40B4-BE49-F238E27FC236}">
                    <a16:creationId xmlns="" xmlns:a16="http://schemas.microsoft.com/office/drawing/2014/main" id="{7E64C40B-EA08-5444-981A-B6DFF4AA7537}"/>
                  </a:ext>
                </a:extLst>
              </p:cNvPr>
              <p:cNvSpPr/>
              <p:nvPr/>
            </p:nvSpPr>
            <p:spPr bwMode="auto">
              <a:xfrm>
                <a:off x="1012825" y="5902325"/>
                <a:ext cx="530225" cy="215900"/>
              </a:xfrm>
              <a:custGeom>
                <a:avLst/>
                <a:gdLst>
                  <a:gd name="T0" fmla="*/ 186 w 186"/>
                  <a:gd name="T1" fmla="*/ 38 h 76"/>
                  <a:gd name="T2" fmla="*/ 183 w 186"/>
                  <a:gd name="T3" fmla="*/ 0 h 76"/>
                  <a:gd name="T4" fmla="*/ 183 w 186"/>
                  <a:gd name="T5" fmla="*/ 0 h 76"/>
                  <a:gd name="T6" fmla="*/ 182 w 186"/>
                  <a:gd name="T7" fmla="*/ 0 h 76"/>
                  <a:gd name="T8" fmla="*/ 182 w 186"/>
                  <a:gd name="T9" fmla="*/ 0 h 76"/>
                  <a:gd name="T10" fmla="*/ 182 w 186"/>
                  <a:gd name="T11" fmla="*/ 0 h 76"/>
                  <a:gd name="T12" fmla="*/ 0 w 186"/>
                  <a:gd name="T13" fmla="*/ 0 h 76"/>
                  <a:gd name="T14" fmla="*/ 0 w 186"/>
                  <a:gd name="T15" fmla="*/ 8 h 76"/>
                  <a:gd name="T16" fmla="*/ 173 w 186"/>
                  <a:gd name="T17" fmla="*/ 8 h 76"/>
                  <a:gd name="T18" fmla="*/ 173 w 186"/>
                  <a:gd name="T19" fmla="*/ 68 h 76"/>
                  <a:gd name="T20" fmla="*/ 0 w 186"/>
                  <a:gd name="T21" fmla="*/ 68 h 76"/>
                  <a:gd name="T22" fmla="*/ 0 w 186"/>
                  <a:gd name="T23" fmla="*/ 76 h 76"/>
                  <a:gd name="T24" fmla="*/ 183 w 186"/>
                  <a:gd name="T25" fmla="*/ 76 h 76"/>
                  <a:gd name="T26" fmla="*/ 183 w 186"/>
                  <a:gd name="T27" fmla="*/ 76 h 76"/>
                  <a:gd name="T28" fmla="*/ 186 w 186"/>
                  <a:gd name="T2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76">
                    <a:moveTo>
                      <a:pt x="186" y="38"/>
                    </a:moveTo>
                    <a:cubicBezTo>
                      <a:pt x="186" y="19"/>
                      <a:pt x="184" y="3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3"/>
                      <a:pt x="186" y="57"/>
                      <a:pt x="186" y="38"/>
                    </a:cubicBezTo>
                    <a:close/>
                  </a:path>
                </a:pathLst>
              </a:custGeom>
              <a:solidFill>
                <a:srgbClr val="5D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41">
                <a:extLst>
                  <a:ext uri="{FF2B5EF4-FFF2-40B4-BE49-F238E27FC236}">
                    <a16:creationId xmlns="" xmlns:a16="http://schemas.microsoft.com/office/drawing/2014/main" id="{EE778CBB-4A19-1240-B4FF-783FFA117427}"/>
                  </a:ext>
                </a:extLst>
              </p:cNvPr>
              <p:cNvSpPr/>
              <p:nvPr/>
            </p:nvSpPr>
            <p:spPr bwMode="auto">
              <a:xfrm>
                <a:off x="1425575" y="6034088"/>
                <a:ext cx="42863" cy="122238"/>
              </a:xfrm>
              <a:custGeom>
                <a:avLst/>
                <a:gdLst>
                  <a:gd name="T0" fmla="*/ 0 w 27"/>
                  <a:gd name="T1" fmla="*/ 0 h 77"/>
                  <a:gd name="T2" fmla="*/ 0 w 27"/>
                  <a:gd name="T3" fmla="*/ 77 h 77"/>
                  <a:gd name="T4" fmla="*/ 13 w 27"/>
                  <a:gd name="T5" fmla="*/ 64 h 77"/>
                  <a:gd name="T6" fmla="*/ 27 w 27"/>
                  <a:gd name="T7" fmla="*/ 77 h 77"/>
                  <a:gd name="T8" fmla="*/ 27 w 27"/>
                  <a:gd name="T9" fmla="*/ 0 h 77"/>
                  <a:gd name="T10" fmla="*/ 0 w 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7">
                    <a:moveTo>
                      <a:pt x="0" y="0"/>
                    </a:moveTo>
                    <a:lnTo>
                      <a:pt x="0" y="77"/>
                    </a:lnTo>
                    <a:lnTo>
                      <a:pt x="13" y="64"/>
                    </a:lnTo>
                    <a:lnTo>
                      <a:pt x="27" y="77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11"/>
            <p:cNvSpPr txBox="1">
              <a:spLocks noChangeArrowheads="1"/>
            </p:cNvSpPr>
            <p:nvPr/>
          </p:nvSpPr>
          <p:spPr bwMode="auto">
            <a:xfrm>
              <a:off x="3876705" y="501625"/>
              <a:ext cx="1936685" cy="57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3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识字游戏</a:t>
              </a:r>
            </a:p>
          </p:txBody>
        </p:sp>
      </p:grp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357158" y="714362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我要飞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66303" y="1428742"/>
            <a:ext cx="1562836" cy="928676"/>
            <a:chOff x="357158" y="1571618"/>
            <a:chExt cx="1562836" cy="928676"/>
          </a:xfrm>
        </p:grpSpPr>
        <p:pic>
          <p:nvPicPr>
            <p:cNvPr id="84" name="图片 83" descr="u=3912279791,1409058652&amp;fm=26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胚胎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252253" y="2214560"/>
            <a:ext cx="1562836" cy="928676"/>
            <a:chOff x="357158" y="1571618"/>
            <a:chExt cx="1562836" cy="928676"/>
          </a:xfrm>
        </p:grpSpPr>
        <p:pic>
          <p:nvPicPr>
            <p:cNvPr id="92" name="图片 91" descr="u=3912279791,1409058652&amp;fm=26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澄澈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109641" y="1500180"/>
            <a:ext cx="1562836" cy="928676"/>
            <a:chOff x="357158" y="1571618"/>
            <a:chExt cx="1562836" cy="928676"/>
          </a:xfrm>
        </p:grpSpPr>
        <p:pic>
          <p:nvPicPr>
            <p:cNvPr id="101" name="图片 100" descr="u=3912279791,1409058652&amp;fm=26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天赋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66303" y="3429006"/>
            <a:ext cx="1562836" cy="928676"/>
            <a:chOff x="357158" y="1571618"/>
            <a:chExt cx="1562836" cy="928676"/>
          </a:xfrm>
        </p:grpSpPr>
        <p:pic>
          <p:nvPicPr>
            <p:cNvPr id="110" name="图片 109" descr="u=3912279791,1409058652&amp;fm=26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痴迷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667496" y="3286112"/>
            <a:ext cx="2085219" cy="1230994"/>
            <a:chOff x="345757" y="1571618"/>
            <a:chExt cx="1627369" cy="928676"/>
          </a:xfrm>
        </p:grpSpPr>
        <p:pic>
          <p:nvPicPr>
            <p:cNvPr id="113" name="图片 112" descr="u=3912279791,1409058652&amp;fm=26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345757" y="184110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绞尽脑汁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538401" y="2357436"/>
            <a:ext cx="1562836" cy="928676"/>
            <a:chOff x="357158" y="1571618"/>
            <a:chExt cx="1562836" cy="928676"/>
          </a:xfrm>
        </p:grpSpPr>
        <p:pic>
          <p:nvPicPr>
            <p:cNvPr id="116" name="图片 115" descr="u=3912279791,1409058652&amp;fm=26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困窘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181475" y="1571618"/>
            <a:ext cx="1562836" cy="928676"/>
            <a:chOff x="357158" y="1571618"/>
            <a:chExt cx="1562836" cy="928676"/>
          </a:xfrm>
        </p:grpSpPr>
        <p:pic>
          <p:nvPicPr>
            <p:cNvPr id="120" name="图片 119" descr="u=3912279791,1409058652&amp;fm=26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71472" y="178593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祸患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842525" y="3286112"/>
            <a:ext cx="2088232" cy="1230994"/>
            <a:chOff x="357158" y="1571618"/>
            <a:chExt cx="1562836" cy="928676"/>
          </a:xfrm>
        </p:grpSpPr>
        <p:pic>
          <p:nvPicPr>
            <p:cNvPr id="123" name="图片 122" descr="u=3912279791,1409058652&amp;fm=26&amp;gp=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1571618"/>
              <a:ext cx="1562836" cy="928676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469912" y="1905348"/>
              <a:ext cx="1337328" cy="394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latin typeface="楷体" pitchFamily="49" charset="-122"/>
                  <a:ea typeface="楷体" pitchFamily="49" charset="-122"/>
                </a:rPr>
                <a:t>随心所欲</a:t>
              </a:r>
              <a:endParaRPr lang="zh-CN" altLang="en-US" sz="2800" b="1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9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83568" y="1419622"/>
            <a:ext cx="439248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澄澈：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水清见底。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文中指湖水很清，一眼能看到底。</a:t>
            </a:r>
            <a:r>
              <a:rPr lang="zh-CN" altLang="en-US" sz="28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3528" y="483518"/>
            <a:ext cx="1656184" cy="500137"/>
            <a:chOff x="251520" y="483518"/>
            <a:chExt cx="1656184" cy="500137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287528" y="483518"/>
              <a:ext cx="162017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 smtClean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  <a:endPara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51520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2427857" y="3427135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这儿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的河水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澄澈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见底。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43558"/>
            <a:ext cx="3086425" cy="223224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2859782"/>
            <a:ext cx="7350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今天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，爸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妈带我去郊游，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我可以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随心所欲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，想怎么玩儿就怎么玩儿。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915566"/>
            <a:ext cx="468052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随心所欲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指随着自己的心意，想怎样就怎样。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文中指我在梦中想怎飞就怎么飞。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9542"/>
            <a:ext cx="31484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7534"/>
            <a:ext cx="2592288" cy="25350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47664" y="35078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他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绞尽脑汁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终于想出了一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条妙计。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843558"/>
            <a:ext cx="468052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绞尽脑汁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形容费尽心思。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文中指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我认真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思考 “人为什么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九个月才出生？”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这个问题的答案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80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0000"/>
          </a:solidFill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全屏显示(16:9)</PresentationFormat>
  <Paragraphs>176</Paragraphs>
  <Slides>41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《七彩课堂》课件模板（新）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97</cp:revision>
  <dcterms:created xsi:type="dcterms:W3CDTF">2017-03-17T02:28:00Z</dcterms:created>
  <dcterms:modified xsi:type="dcterms:W3CDTF">2019-12-09T09:10:35Z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