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24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259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D27B3C"/>
    <a:srgbClr val="0C83A6"/>
    <a:srgbClr val="01B2AB"/>
    <a:srgbClr val="FFBD7E"/>
    <a:srgbClr val="FFCC66"/>
    <a:srgbClr val="FFFF00"/>
    <a:srgbClr val="FF5E49"/>
    <a:srgbClr val="F4F4F4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幻灯片图像占位符 2049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881063"/>
            <a:ext cx="5040313" cy="38528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" name="文本占位符 2050"/>
          <p:cNvSpPr>
            <a:spLocks noGrp="1"/>
          </p:cNvSpPr>
          <p:nvPr>
            <p:ph type="body" sz="quarter" idx="3"/>
          </p:nvPr>
        </p:nvSpPr>
        <p:spPr>
          <a:xfrm>
            <a:off x="593725" y="5132388"/>
            <a:ext cx="6372225" cy="46212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
第二级
第三级
第四级
第五级</a:t>
            </a:r>
          </a:p>
        </p:txBody>
      </p:sp>
      <p:sp>
        <p:nvSpPr>
          <p:cNvPr id="2052" name="页眉占位符 20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latinLnBrk="0" hangingPunct="1"/>
            <a:endParaRPr lang="zh-CN" altLang="en-US" sz="1200" dirty="0"/>
          </a:p>
        </p:txBody>
      </p:sp>
      <p:sp>
        <p:nvSpPr>
          <p:cNvPr id="2053" name="日期占位符 205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latinLnBrk="0" hangingPunct="1"/>
            <a:endParaRPr lang="zh-CN" altLang="en-US" sz="1200" dirty="0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latinLnBrk="0" hangingPunct="1"/>
            <a:endParaRPr lang="zh-CN" altLang="en-US" sz="1200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latinLnBrk="0" hangingPunct="1"/>
            <a:fld id="{9A0DB2DC-4C9A-4742-B13C-FB6460FD3503}" type="slidenum">
              <a:rPr lang="zh-CN" altLang="en-US" sz="1200" dirty="0"/>
              <a:pPr lvl="0" algn="r" eaLnBrk="1" latinLnBrk="0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4097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  <a:ln w="1"/>
        </p:spPr>
        <p:txBody>
          <a:bodyPr/>
          <a:lstStyle/>
          <a:p>
            <a:endParaRPr lang="zh-CN" altLang="en-US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 w="1"/>
        </p:spPr>
        <p:txBody>
          <a:bodyPr/>
          <a:lstStyle/>
          <a:p>
            <a:pPr lvl="0"/>
            <a:r>
              <a:rPr lang="zh-CN" altLang="en-US" dirty="0"/>
              <a:t>请用相应内容替换文本框中的“X”，例如：“人教版小学语文二年级上册教学课件”，“第三单元”，“第7课”。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193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  <a:ln w="1"/>
        </p:spPr>
        <p:txBody>
          <a:bodyPr/>
          <a:lstStyle/>
          <a:p>
            <a:endParaRPr lang="zh-CN" altLang="en-US"/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 w="1"/>
        </p:spPr>
        <p:txBody>
          <a:bodyPr/>
          <a:lstStyle/>
          <a:p>
            <a:pPr lvl="0"/>
            <a:r>
              <a:rPr lang="zh-CN" altLang="en-US" dirty="0"/>
              <a:t>本页不要添加任何内容。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9913-B550-4A7F-A35C-70645BBFF3B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458788" y="127635"/>
            <a:ext cx="7751762" cy="869950"/>
          </a:xfrm>
        </p:spPr>
        <p:txBody>
          <a:bodyPr lIns="90170" tIns="46990" rIns="90170" bIns="46990" anchor="t"/>
          <a:lstStyle/>
          <a:p>
            <a:pPr algn="l" defTabSz="914400">
              <a:buNone/>
            </a:pPr>
            <a:r>
              <a:rPr lang="zh-CN" altLang="en-US" sz="4000" b="1" kern="1200" baseline="0" dirty="0" smtClean="0">
                <a:solidFill>
                  <a:srgbClr val="CC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苏少版</a:t>
            </a:r>
            <a:r>
              <a:rPr lang="zh-CN" altLang="en-US" sz="4000" b="1" kern="1200" baseline="0" dirty="0">
                <a:solidFill>
                  <a:srgbClr val="CC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小学</a:t>
            </a:r>
            <a:r>
              <a:rPr lang="zh-CN" altLang="en-US" sz="4000" b="1" kern="1200" baseline="0" dirty="0" smtClean="0">
                <a:solidFill>
                  <a:srgbClr val="CC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美术四年级</a:t>
            </a:r>
            <a:r>
              <a:rPr lang="zh-CN" altLang="en-US" sz="4000" b="1" kern="1200" baseline="0" dirty="0">
                <a:solidFill>
                  <a:srgbClr val="CC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上册</a:t>
            </a: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4511040" y="2586990"/>
            <a:ext cx="4476115" cy="996950"/>
          </a:xfrm>
        </p:spPr>
        <p:txBody>
          <a:bodyPr vert="horz" wrap="square" anchor="t"/>
          <a:lstStyle/>
          <a:p>
            <a:pPr>
              <a:lnSpc>
                <a:spcPct val="80000"/>
              </a:lnSpc>
            </a:pPr>
            <a:r>
              <a:rPr lang="zh-CN" altLang="en-US" sz="4000" b="1" dirty="0" smtClean="0">
                <a:solidFill>
                  <a:srgbClr val="CC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水墨改画</a:t>
            </a:r>
            <a:endParaRPr lang="zh-CN" altLang="en-US" sz="4000" b="1" kern="1200" baseline="0" dirty="0">
              <a:solidFill>
                <a:srgbClr val="CC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副标题 3074"/>
          <p:cNvSpPr>
            <a:spLocks noGrp="1"/>
          </p:cNvSpPr>
          <p:nvPr/>
        </p:nvSpPr>
        <p:spPr>
          <a:xfrm>
            <a:off x="4827270" y="1035685"/>
            <a:ext cx="3803650" cy="9969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buNone/>
            </a:pPr>
            <a:r>
              <a:rPr lang="zh-CN" altLang="en-US" sz="7200" kern="1200" baseline="0" dirty="0" smtClean="0">
                <a:solidFill>
                  <a:srgbClr val="CC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7200" kern="1200" baseline="0" dirty="0" smtClean="0">
                <a:solidFill>
                  <a:srgbClr val="CC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r>
              <a:rPr lang="zh-CN" altLang="en-US" sz="7200" kern="1200" baseline="0" dirty="0" smtClean="0">
                <a:solidFill>
                  <a:srgbClr val="CC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</a:t>
            </a:r>
            <a:endParaRPr lang="zh-CN" altLang="en-US" sz="7200" kern="1200" baseline="0" dirty="0">
              <a:solidFill>
                <a:srgbClr val="CC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1116013" y="6381750"/>
            <a:ext cx="2160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000"/>
              <a:t>荷兰  梵高</a:t>
            </a:r>
            <a:r>
              <a:rPr lang="en-US" altLang="zh-CN" sz="1000"/>
              <a:t>《</a:t>
            </a:r>
            <a:r>
              <a:rPr lang="zh-CN" altLang="en-US" sz="1000"/>
              <a:t>星空</a:t>
            </a:r>
            <a:r>
              <a:rPr lang="en-US" altLang="zh-CN" sz="1000"/>
              <a:t>》</a:t>
            </a:r>
          </a:p>
        </p:txBody>
      </p:sp>
      <p:pic>
        <p:nvPicPr>
          <p:cNvPr id="14339" name="Picture 8" descr="图片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88913"/>
            <a:ext cx="244792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图片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789363"/>
            <a:ext cx="18002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图片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16338"/>
            <a:ext cx="20161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图片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765175"/>
            <a:ext cx="23050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图片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836613"/>
            <a:ext cx="21971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 descr="图片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933825"/>
            <a:ext cx="2916238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WordArt 14"/>
          <p:cNvSpPr>
            <a:spLocks noChangeArrowheads="1" noChangeShapeType="1"/>
          </p:cNvSpPr>
          <p:nvPr/>
        </p:nvSpPr>
        <p:spPr bwMode="auto">
          <a:xfrm>
            <a:off x="250825" y="188913"/>
            <a:ext cx="2735263" cy="544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/>
                <a:ea typeface="宋体"/>
              </a:rPr>
              <a:t>水墨变体画创作：</a:t>
            </a: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8172450" y="4941888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000"/>
              <a:t>意大利达芬奇 </a:t>
            </a:r>
            <a:r>
              <a:rPr lang="en-US" altLang="zh-CN" sz="1000"/>
              <a:t>《</a:t>
            </a:r>
            <a:r>
              <a:rPr lang="zh-CN" altLang="en-US" sz="1000"/>
              <a:t>蒙娜丽莎</a:t>
            </a:r>
            <a:r>
              <a:rPr lang="en-US" altLang="zh-CN" sz="1000"/>
              <a:t>》</a:t>
            </a:r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8243888" y="1628775"/>
            <a:ext cx="7191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200"/>
              <a:t>西班牙毕加索</a:t>
            </a:r>
            <a:r>
              <a:rPr lang="en-US" altLang="zh-CN" sz="1200"/>
              <a:t>《</a:t>
            </a:r>
            <a:r>
              <a:rPr lang="zh-CN" altLang="en-US" sz="1200"/>
              <a:t>梦</a:t>
            </a:r>
            <a:r>
              <a:rPr lang="en-US" altLang="zh-CN" sz="1200"/>
              <a:t>》</a:t>
            </a:r>
            <a:r>
              <a:rPr lang="en-US" altLang="zh-CN"/>
              <a:t> </a:t>
            </a:r>
          </a:p>
        </p:txBody>
      </p:sp>
      <p:sp>
        <p:nvSpPr>
          <p:cNvPr id="14348" name="Text Box 17"/>
          <p:cNvSpPr txBox="1">
            <a:spLocks noChangeArrowheads="1"/>
          </p:cNvSpPr>
          <p:nvPr/>
        </p:nvSpPr>
        <p:spPr bwMode="auto">
          <a:xfrm>
            <a:off x="5292725" y="5373688"/>
            <a:ext cx="7397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900"/>
              <a:t>法国马奈</a:t>
            </a:r>
          </a:p>
          <a:p>
            <a:r>
              <a:rPr lang="en-US" altLang="zh-CN" sz="900"/>
              <a:t>《</a:t>
            </a:r>
            <a:r>
              <a:rPr lang="zh-CN" altLang="en-US" sz="900"/>
              <a:t>吹笛子的少年</a:t>
            </a:r>
            <a:r>
              <a:rPr lang="en-US" altLang="zh-CN" sz="900"/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71550" y="4292600"/>
            <a:ext cx="1782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林风眠《瓶花》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64163" y="1268413"/>
            <a:ext cx="1782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张大千《荷花》</a:t>
            </a:r>
          </a:p>
        </p:txBody>
      </p:sp>
      <p:pic>
        <p:nvPicPr>
          <p:cNvPr id="15364" name="Picture 6" descr="图片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33829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图片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05038"/>
            <a:ext cx="5241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00113" y="1700213"/>
            <a:ext cx="70564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3600" b="1"/>
              <a:t>课后同学们也可以把自己喜欢的水墨名画改画成水粉画、油画棒画。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9156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1026"/>
          <p:cNvSpPr>
            <a:spLocks noChangeArrowheads="1" noChangeShapeType="1"/>
          </p:cNvSpPr>
          <p:nvPr/>
        </p:nvSpPr>
        <p:spPr bwMode="auto">
          <a:xfrm>
            <a:off x="539750" y="404813"/>
            <a:ext cx="1439863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/>
                <a:ea typeface="宋体"/>
              </a:rPr>
              <a:t>欣赏</a:t>
            </a:r>
          </a:p>
        </p:txBody>
      </p:sp>
      <p:sp>
        <p:nvSpPr>
          <p:cNvPr id="7171" name="Text Box 1028"/>
          <p:cNvSpPr txBox="1">
            <a:spLocks noChangeArrowheads="1"/>
          </p:cNvSpPr>
          <p:nvPr/>
        </p:nvSpPr>
        <p:spPr bwMode="auto">
          <a:xfrm>
            <a:off x="323850" y="3644900"/>
            <a:ext cx="2305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r>
              <a:rPr lang="en-US" altLang="zh-CN" sz="2400" b="1"/>
              <a:t>《</a:t>
            </a:r>
            <a:r>
              <a:rPr lang="zh-CN" altLang="en-US" sz="2400" b="1"/>
              <a:t>故乡的梦</a:t>
            </a:r>
            <a:r>
              <a:rPr lang="en-US" altLang="zh-CN" sz="2400" b="1"/>
              <a:t>》</a:t>
            </a:r>
          </a:p>
          <a:p>
            <a:r>
              <a:rPr lang="zh-CN" altLang="en-US" sz="2400" b="1"/>
              <a:t>     </a:t>
            </a:r>
            <a:r>
              <a:rPr lang="zh-CN" altLang="en-US" sz="2400"/>
              <a:t>夏加尔</a:t>
            </a:r>
          </a:p>
          <a:p>
            <a:r>
              <a:rPr lang="zh-CN" altLang="en-US" sz="2400"/>
              <a:t>（</a:t>
            </a:r>
            <a:r>
              <a:rPr lang="en-US" altLang="zh-CN" sz="2400"/>
              <a:t>1887-1985</a:t>
            </a:r>
            <a:r>
              <a:rPr lang="zh-CN" altLang="en-US" sz="2400"/>
              <a:t>）</a:t>
            </a:r>
          </a:p>
          <a:p>
            <a:r>
              <a:rPr lang="zh-CN" altLang="en-US" sz="2400"/>
              <a:t>   俄罗斯画家 </a:t>
            </a:r>
          </a:p>
        </p:txBody>
      </p:sp>
      <p:pic>
        <p:nvPicPr>
          <p:cNvPr id="7172" name="Picture 1029" descr="图片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69863"/>
            <a:ext cx="5773738" cy="66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图片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59118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图片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28606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图片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图片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2459038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7667625" y="2636838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梵高</a:t>
            </a:r>
            <a:r>
              <a:rPr lang="en-US" altLang="zh-CN"/>
              <a:t>(1853-1890)</a:t>
            </a:r>
          </a:p>
          <a:p>
            <a:r>
              <a:rPr lang="zh-CN" altLang="en-US"/>
              <a:t>荷兰 画家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7451725" y="1916113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b="1"/>
              <a:t>《</a:t>
            </a:r>
            <a:r>
              <a:rPr lang="zh-CN" altLang="en-US" sz="2400" b="1"/>
              <a:t>星空</a:t>
            </a:r>
            <a:r>
              <a:rPr lang="en-US" altLang="zh-CN" sz="2400" b="1"/>
              <a:t>》</a:t>
            </a:r>
          </a:p>
        </p:txBody>
      </p:sp>
      <p:pic>
        <p:nvPicPr>
          <p:cNvPr id="10244" name="Picture 6" descr="图片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7418388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/>
          </p:cNvSpPr>
          <p:nvPr/>
        </p:nvSpPr>
        <p:spPr bwMode="auto">
          <a:xfrm>
            <a:off x="395288" y="188913"/>
            <a:ext cx="1512887" cy="544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/>
                <a:ea typeface="宋体"/>
              </a:rPr>
              <a:t>小组讨论：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124075" y="260350"/>
            <a:ext cx="341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你最喜欢什么画，</a:t>
            </a:r>
          </a:p>
          <a:p>
            <a:r>
              <a:rPr lang="zh-CN" altLang="en-US"/>
              <a:t>你想怎么变，为什么要这样变？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276600" y="638175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法国  马奈</a:t>
            </a:r>
            <a:r>
              <a:rPr lang="en-US" altLang="zh-CN"/>
              <a:t>《</a:t>
            </a:r>
            <a:r>
              <a:rPr lang="zh-CN" altLang="en-US"/>
              <a:t>吹笛子的少年</a:t>
            </a:r>
            <a:r>
              <a:rPr lang="en-US" altLang="zh-CN"/>
              <a:t>》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6156325" y="6381750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意大利  达芬奇 </a:t>
            </a:r>
            <a:r>
              <a:rPr lang="en-US" altLang="zh-CN"/>
              <a:t>《</a:t>
            </a:r>
            <a:r>
              <a:rPr lang="zh-CN" altLang="en-US"/>
              <a:t>蒙娜丽莎</a:t>
            </a:r>
            <a:r>
              <a:rPr lang="en-US" altLang="zh-CN"/>
              <a:t>》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6011863" y="3357563"/>
            <a:ext cx="241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西班牙  毕加索</a:t>
            </a:r>
            <a:r>
              <a:rPr lang="en-US" altLang="zh-CN"/>
              <a:t>《</a:t>
            </a:r>
            <a:r>
              <a:rPr lang="zh-CN" altLang="en-US"/>
              <a:t>梦</a:t>
            </a:r>
            <a:r>
              <a:rPr lang="en-US" altLang="zh-CN"/>
              <a:t>》 </a:t>
            </a:r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1116013" y="6381750"/>
            <a:ext cx="216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荷兰  梵高</a:t>
            </a:r>
            <a:r>
              <a:rPr lang="en-US" altLang="zh-CN"/>
              <a:t>《</a:t>
            </a:r>
            <a:r>
              <a:rPr lang="zh-CN" altLang="en-US"/>
              <a:t>星空</a:t>
            </a:r>
            <a:r>
              <a:rPr lang="en-US" altLang="zh-CN"/>
              <a:t>》</a:t>
            </a:r>
          </a:p>
        </p:txBody>
      </p:sp>
      <p:pic>
        <p:nvPicPr>
          <p:cNvPr id="11272" name="Picture 14" descr="图片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052513"/>
            <a:ext cx="14509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5" descr="图片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933825"/>
            <a:ext cx="14509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6" descr="图片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933825"/>
            <a:ext cx="1536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7" descr="图片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981075"/>
            <a:ext cx="18462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8" descr="图片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268413"/>
            <a:ext cx="1689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9" descr="图片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933825"/>
            <a:ext cx="2916238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879475" y="2347913"/>
            <a:ext cx="201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/>
              <a:t>《高更你早》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592138" y="301625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高更（</a:t>
            </a:r>
            <a:r>
              <a:rPr lang="en-US" altLang="zh-CN"/>
              <a:t>1848-1903</a:t>
            </a:r>
            <a:r>
              <a:rPr lang="zh-CN" altLang="en-US"/>
              <a:t>年）</a:t>
            </a:r>
          </a:p>
          <a:p>
            <a:r>
              <a:rPr lang="zh-CN" altLang="en-US"/>
              <a:t>法国画家</a:t>
            </a:r>
          </a:p>
        </p:txBody>
      </p:sp>
      <p:pic>
        <p:nvPicPr>
          <p:cNvPr id="12292" name="Picture 5" descr="图片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4719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"/>
          <p:cNvSpPr>
            <a:spLocks noChangeShapeType="1"/>
          </p:cNvSpPr>
          <p:nvPr/>
        </p:nvSpPr>
        <p:spPr bwMode="auto">
          <a:xfrm>
            <a:off x="8748713" y="22780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315" name="Line 7"/>
          <p:cNvSpPr>
            <a:spLocks noChangeShapeType="1"/>
          </p:cNvSpPr>
          <p:nvPr/>
        </p:nvSpPr>
        <p:spPr bwMode="auto">
          <a:xfrm flipH="1">
            <a:off x="8461375" y="28543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8316913" y="2349500"/>
            <a:ext cx="309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①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8748713" y="2349500"/>
            <a:ext cx="309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②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8582025" y="2990850"/>
            <a:ext cx="31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/>
              <a:t>③</a:t>
            </a:r>
            <a:endParaRPr lang="en-US" altLang="zh-CN"/>
          </a:p>
        </p:txBody>
      </p:sp>
      <p:pic>
        <p:nvPicPr>
          <p:cNvPr id="13319" name="Picture 11" descr="高更您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367188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图片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60350"/>
            <a:ext cx="1838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 descr="图片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60350"/>
            <a:ext cx="18049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 descr="图片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616325"/>
            <a:ext cx="39020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184</Words>
  <Application>Microsoft Office PowerPoint</Application>
  <PresentationFormat>全屏显示(4:3)</PresentationFormat>
  <Paragraphs>35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苏少版小学美术四年级上册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人教版小学美术一年级上册</dc:title>
  <dc:creator>Administrator</dc:creator>
  <cp:lastModifiedBy>Microsoft</cp:lastModifiedBy>
  <cp:revision>82</cp:revision>
  <dcterms:created xsi:type="dcterms:W3CDTF">2015-03-15T11:16:00Z</dcterms:created>
  <dcterms:modified xsi:type="dcterms:W3CDTF">2016-09-12T07:28:40Z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