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7"/>
  </p:notesMasterIdLst>
  <p:sldIdLst>
    <p:sldId id="326" r:id="rId2"/>
    <p:sldId id="340" r:id="rId3"/>
    <p:sldId id="425" r:id="rId4"/>
    <p:sldId id="426" r:id="rId5"/>
    <p:sldId id="427" r:id="rId6"/>
    <p:sldId id="428" r:id="rId7"/>
    <p:sldId id="429" r:id="rId8"/>
    <p:sldId id="430" r:id="rId9"/>
    <p:sldId id="431" r:id="rId10"/>
    <p:sldId id="432" r:id="rId11"/>
    <p:sldId id="433" r:id="rId12"/>
    <p:sldId id="434" r:id="rId13"/>
    <p:sldId id="435" r:id="rId14"/>
    <p:sldId id="436" r:id="rId15"/>
    <p:sldId id="301" r:id="rId1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</a:defRPr>
    </a:lvl9pPr>
  </p:defaultTextStyle>
  <p:extLst>
    <p:ext uri="{EFAFB233-063F-42B5-8137-9DF3F51BA10A}">
      <p15:sldGuideLst xmlns:p15="http://schemas.microsoft.com/office/powerpoint/2012/main">
        <p15:guide id="1" orient="horz" pos="213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00CC"/>
    <a:srgbClr val="339933"/>
    <a:srgbClr val="D1FD23"/>
    <a:srgbClr val="23FD28"/>
    <a:srgbClr val="CC00CC"/>
    <a:srgbClr val="003366"/>
    <a:srgbClr val="00CC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2"/>
  </p:normalViewPr>
  <p:slideViewPr>
    <p:cSldViewPr showGuides="1">
      <p:cViewPr varScale="1">
        <p:scale>
          <a:sx n="109" d="100"/>
          <a:sy n="109" d="100"/>
        </p:scale>
        <p:origin x="1674" y="96"/>
      </p:cViewPr>
      <p:guideLst>
        <p:guide orient="horz" pos="213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4580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noFill/>
          </a:ln>
        </p:spPr>
      </p:sp>
      <p:sp>
        <p:nvSpPr>
          <p:cNvPr id="2053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/>
              <a:t>‹#›</a:t>
            </a:fld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36250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85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299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49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02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35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318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10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01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16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93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6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algn="r" eaLnBrk="1" hangingPunct="1"/>
            <a:fld id="{9A0DB2DC-4C9A-4742-B13C-FB6460FD3503}" type="slidenum">
              <a:rPr lang="zh-CN" altLang="en-US" sz="1200" smtClean="0">
                <a:solidFill>
                  <a:srgbClr val="898989"/>
                </a:solidFill>
              </a:rPr>
              <a:t>‹#›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5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50" y="1025525"/>
            <a:ext cx="8166100" cy="52292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50875" y="3725545"/>
            <a:ext cx="421259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rgbClr val="FF0000"/>
                </a:solidFill>
                <a:latin typeface="+mn-ea"/>
              </a:rPr>
              <a:t> 竹节人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梳理脉络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878840" y="2249170"/>
            <a:ext cx="7647305" cy="3192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竹节人给人们带来的乐趣：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（1）利用破课桌玩竹节人，破课桌变成了古战场。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（2）玩出种种花样：一个竹节人独自表演；两个在一起搏斗；线被卡住，竹节人变成呆子；制作成孙悟空；装扮成窦尔敦；佩戴偃月刀，手持蛇矛枪的武士。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（3）课下玩，课上也玩。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（4）老师也会玩得津津有味。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" name="图片 1" descr="图片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988" y="1873017"/>
            <a:ext cx="8087995" cy="408368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重点讲解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318510" y="1332865"/>
            <a:ext cx="4556463" cy="703813"/>
          </a:xfrm>
          <a:prstGeom prst="cloudCallou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老师与竹节人的故事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2925" y="2425065"/>
            <a:ext cx="5010045" cy="537105"/>
          </a:xfrm>
          <a:prstGeom prst="snip2Diag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（1）起因：“我”课上玩竹节人。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42925" y="3655060"/>
            <a:ext cx="8214360" cy="968271"/>
          </a:xfrm>
          <a:prstGeom prst="snip2DiagRect">
            <a:avLst/>
          </a:prstGeom>
          <a:solidFill>
            <a:srgbClr val="339933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（2）经过：老师发现后，没收了竹节人。同学们在老师办公室窗外寻找老师扔掉的竹节人。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925" y="5347335"/>
            <a:ext cx="8058045" cy="537105"/>
          </a:xfrm>
          <a:prstGeom prst="snip2Diag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（3）结果：我们意外发现老师也在全神贯注地玩竹节人。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5" grpId="0" bldLvl="0" animBg="1"/>
      <p:bldP spid="6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401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重点讲解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910590" y="1960880"/>
            <a:ext cx="7533640" cy="1138654"/>
          </a:xfrm>
          <a:prstGeom prst="snip2DiagRect">
            <a:avLst/>
          </a:prstGeom>
          <a:solidFill>
            <a:srgbClr val="339933"/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2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“那一段时间，妈妈怪我总是把毛笔弄丢，而校门口卖毛笔的老头则生意</a:t>
            </a:r>
            <a:r>
              <a:rPr 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特别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好</a:t>
            </a:r>
            <a:r>
              <a:rPr 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r>
              <a:rPr lang="zh-CN" sz="28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12545" y="3835400"/>
            <a:ext cx="6302375" cy="849241"/>
          </a:xfrm>
          <a:prstGeom prst="cloudCallout">
            <a:avLst>
              <a:gd name="adj1" fmla="val 10616"/>
              <a:gd name="adj2" fmla="val -117576"/>
            </a:avLst>
          </a:prstGeom>
          <a:noFill/>
          <a:ln w="57150">
            <a:solidFill>
              <a:srgbClr val="339933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zh-CN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你认为这句话有什么特点？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277360" y="4526915"/>
            <a:ext cx="3783330" cy="1446530"/>
            <a:chOff x="6736" y="7129"/>
            <a:chExt cx="5958" cy="2278"/>
          </a:xfrm>
        </p:grpSpPr>
        <p:pic>
          <p:nvPicPr>
            <p:cNvPr id="6" name="图片 5" descr="图片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36" y="7129"/>
              <a:ext cx="5958" cy="2278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7110" y="7857"/>
              <a:ext cx="3088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sz="2800"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含蓄而幽默</a:t>
              </a:r>
              <a:endPara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重点讲解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894715" y="2017395"/>
            <a:ext cx="7466965" cy="2557976"/>
          </a:xfrm>
          <a:prstGeom prst="roundRect">
            <a:avLst/>
          </a:prstGeom>
          <a:noFill/>
          <a:ln w="38100">
            <a:solidFill>
              <a:srgbClr val="00B05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339933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</a:rPr>
              <a:t>下课时，教室里摆开场子，吸引了一圈黑脑袋，攒着观战，还跺脚拍手，咋咋呼呼，好不热闹。常要等老师进来，才知道已经上课，便一哄作鸟兽散。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07440" y="5062855"/>
            <a:ext cx="7253605" cy="644603"/>
          </a:xfrm>
          <a:prstGeom prst="doubleWave">
            <a:avLst/>
          </a:prstGeom>
          <a:solidFill>
            <a:srgbClr val="92D050"/>
          </a:solidFill>
          <a:ln w="952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</a:rPr>
              <a:t>玩竹节人真有趣，竹节人给我们带来了无穷的乐趣。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94080" y="2017395"/>
            <a:ext cx="7466965" cy="2582590"/>
          </a:xfrm>
          <a:prstGeom prst="roundRect">
            <a:avLst/>
          </a:prstGeom>
          <a:noFill/>
          <a:ln w="38100">
            <a:solidFill>
              <a:srgbClr val="00B05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rgbClr val="339933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</a:rPr>
              <a:t>   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</a:rPr>
              <a:t>下课时，教室里摆开场子，吸引了</a:t>
            </a:r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一圈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</a:rPr>
              <a:t>黑脑袋，攒着观战，还</a:t>
            </a:r>
            <a:r>
              <a:rPr lang="zh-CN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跺脚拍手，咋咋呼呼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</a:rPr>
              <a:t>，好不热闹。常要等老师进来，才知道已经上课，便一哄作鸟兽散。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重点讲解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920115" y="1838960"/>
            <a:ext cx="7677785" cy="2794398"/>
          </a:xfrm>
          <a:prstGeom prst="snip2DiagRect">
            <a:avLst/>
          </a:prstGeom>
          <a:noFill/>
          <a:ln w="38100">
            <a:solidFill>
              <a:srgbClr val="00B0F0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       </a:t>
            </a:r>
            <a:r>
              <a:rPr lang="zh-CN" sz="2800" dirty="0">
                <a:latin typeface="微软雅黑" panose="020B0503020204020204" charset="-122"/>
                <a:ea typeface="微软雅黑" panose="020B0503020204020204" charset="-122"/>
              </a:rPr>
              <a:t>只见老师在他自己的办公桌上，玩着刚才收去</a:t>
            </a:r>
            <a:r>
              <a:rPr lang="zh-CN" sz="2800" dirty="0" smtClean="0">
                <a:latin typeface="微软雅黑" panose="020B0503020204020204" charset="-122"/>
                <a:ea typeface="微软雅黑" panose="020B0503020204020204" charset="-122"/>
              </a:rPr>
              <a:t>的</a:t>
            </a:r>
            <a:r>
              <a:rPr lang="zh-CN" altLang="en-US" sz="2800" dirty="0" smtClean="0">
                <a:latin typeface="微软雅黑" panose="020B0503020204020204" charset="-122"/>
                <a:ea typeface="微软雅黑" panose="020B0503020204020204" charset="-122"/>
              </a:rPr>
              <a:t>那</a:t>
            </a:r>
            <a:r>
              <a:rPr lang="zh-CN" sz="2800" dirty="0" smtClean="0">
                <a:latin typeface="微软雅黑" panose="020B0503020204020204" charset="-122"/>
                <a:ea typeface="微软雅黑" panose="020B0503020204020204" charset="-122"/>
              </a:rPr>
              <a:t>竹节</a:t>
            </a:r>
            <a:r>
              <a:rPr lang="zh-CN" sz="2800" dirty="0">
                <a:latin typeface="微软雅黑" panose="020B0503020204020204" charset="-122"/>
                <a:ea typeface="微软雅黑" panose="020B0503020204020204" charset="-122"/>
              </a:rPr>
              <a:t>人。双手在抽屉里扯着线，嘴里念念有词，全神贯注，忘乎所以，一点儿也没注意到我们在偷看。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626360" y="4633595"/>
            <a:ext cx="5822950" cy="1399540"/>
            <a:chOff x="1449" y="6989"/>
            <a:chExt cx="9170" cy="2204"/>
          </a:xfrm>
        </p:grpSpPr>
        <p:sp>
          <p:nvSpPr>
            <p:cNvPr id="2" name="文本框 1"/>
            <p:cNvSpPr txBox="1"/>
            <p:nvPr/>
          </p:nvSpPr>
          <p:spPr>
            <a:xfrm>
              <a:off x="3533" y="7973"/>
              <a:ext cx="5900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r>
                <a:rPr lang="zh-CN" sz="2800">
                  <a:solidFill>
                    <a:schemeClr val="tx1"/>
                  </a:solidFill>
                  <a:latin typeface="微软雅黑" panose="020B0503020204020204" charset="-122"/>
                  <a:ea typeface="微软雅黑" panose="020B0503020204020204" charset="-122"/>
                </a:rPr>
                <a:t>老师也很喜欢玩竹节人。</a:t>
              </a:r>
              <a:endParaRPr lang="zh-CN" altLang="en-US"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" name="图片 2" descr="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49" y="6989"/>
              <a:ext cx="9171" cy="2204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564904"/>
            <a:ext cx="3810000" cy="3810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2339752" y="2253913"/>
            <a:ext cx="3724096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13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再见</a:t>
            </a:r>
            <a:endParaRPr lang="zh-CN" altLang="en-US" sz="13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8785" y="1086485"/>
            <a:ext cx="1910715" cy="64670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新课导入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438785" y="2413635"/>
            <a:ext cx="3893820" cy="2965423"/>
          </a:xfrm>
          <a:prstGeom prst="wedgeRoundRectCallout">
            <a:avLst>
              <a:gd name="adj1" fmla="val 26532"/>
              <a:gd name="adj2" fmla="val 50488"/>
              <a:gd name="adj3" fmla="val 16667"/>
            </a:avLst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今天我们就来认识一件玩具，请同学们大声读出来，什么玩具呀？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rcRect b="10383"/>
          <a:stretch>
            <a:fillRect/>
          </a:stretch>
        </p:blipFill>
        <p:spPr>
          <a:xfrm>
            <a:off x="4529455" y="2171700"/>
            <a:ext cx="4340225" cy="3201035"/>
          </a:xfrm>
          <a:prstGeom prst="roundRect">
            <a:avLst/>
          </a:prstGeom>
          <a:effectLst>
            <a:softEdge rad="1270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04850" y="2593340"/>
            <a:ext cx="809752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豁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凛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疙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瘩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卡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棍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悟</a:t>
            </a:r>
          </a:p>
          <a:p>
            <a:endParaRPr lang="zh-CN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裁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筹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橡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雕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磕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跺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颓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沮</a:t>
            </a:r>
            <a:r>
              <a:rPr 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趴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字词讲解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2270" y="3576955"/>
            <a:ext cx="84201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</a:rPr>
              <a:t>   cái     chóu  </a:t>
            </a:r>
            <a:r>
              <a:rPr lang="en-US" altLang="zh-CN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</a:rPr>
              <a:t>xiàng  </a:t>
            </a:r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</a:rPr>
              <a:t>diāo   kē    duò    </a:t>
            </a:r>
            <a:r>
              <a:rPr lang="en-US" altLang="zh-CN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</a:rPr>
              <a:t>tuí      </a:t>
            </a:r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</a:rPr>
              <a:t>jǔ     pā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17550" y="1965960"/>
            <a:ext cx="67106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huō</a:t>
            </a:r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    lǐn     gē     d</a:t>
            </a:r>
            <a:r>
              <a:rPr lang="en-US" altLang="zh-CN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a</a:t>
            </a:r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      </a:t>
            </a:r>
            <a:r>
              <a:rPr lang="en-US" altLang="zh-CN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kǎ     </a:t>
            </a:r>
            <a:r>
              <a:rPr lang="zh-CN" altLang="en-US" sz="2800" b="1">
                <a:solidFill>
                  <a:srgbClr val="FF6600"/>
                </a:solidFill>
                <a:latin typeface="方正舒体" panose="02010601030101010101" charset="-122"/>
                <a:ea typeface="方正舒体" panose="02010601030101010101" charset="-122"/>
                <a:sym typeface="+mn-ea"/>
              </a:rPr>
              <a:t>gùn   wù</a:t>
            </a:r>
            <a:endParaRPr lang="zh-CN" altLang="en-US" sz="2800" b="1">
              <a:solidFill>
                <a:srgbClr val="FF6600"/>
              </a:solidFill>
              <a:latin typeface="方正舒体" panose="02010601030101010101" charset="-122"/>
              <a:ea typeface="方正舒体" panose="0201060103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850515" y="5029835"/>
            <a:ext cx="3632835" cy="920069"/>
          </a:xfrm>
          <a:prstGeom prst="wedgeRoundRectCallout">
            <a:avLst>
              <a:gd name="adj1" fmla="val -66011"/>
              <a:gd name="adj2" fmla="val -22004"/>
              <a:gd name="adj3" fmla="val 16667"/>
            </a:avLst>
          </a:prstGeom>
          <a:solidFill>
            <a:srgbClr val="00B0F0"/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谁能说一说自己识记生字字音字形的好方法？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8" name="图片 7" descr="图片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825" y="4812665"/>
            <a:ext cx="1209675" cy="1035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771650" y="2675890"/>
            <a:ext cx="618490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风靡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嵌入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威风凛凛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别出心裁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</a:p>
          <a:p>
            <a:endParaRPr 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技高一筹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鏖战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沮丧</a:t>
            </a:r>
            <a:r>
              <a:rPr lang="en-US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悻悻</a:t>
            </a:r>
            <a:endParaRPr lang="zh-CN" altLang="en-US" sz="32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字词讲解</a:t>
            </a:r>
          </a:p>
        </p:txBody>
      </p:sp>
      <p:pic>
        <p:nvPicPr>
          <p:cNvPr id="5" name="图片 4" descr="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220" y="1980565"/>
            <a:ext cx="5897880" cy="3451860"/>
          </a:xfrm>
          <a:prstGeom prst="rect">
            <a:avLst/>
          </a:prstGeom>
        </p:spPr>
      </p:pic>
      <p:pic>
        <p:nvPicPr>
          <p:cNvPr id="6" name="图片 5" descr="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500000" flipH="1">
            <a:off x="6377305" y="920750"/>
            <a:ext cx="2266950" cy="18694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字词讲解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84120" y="1511300"/>
            <a:ext cx="6355610" cy="537105"/>
          </a:xfrm>
          <a:prstGeom prst="snip2Diag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风靡：形容事物很风行，像风吹倒草木一样。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8785" y="2250440"/>
            <a:ext cx="8401050" cy="552027"/>
          </a:xfrm>
          <a:prstGeom prst="snip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嵌入：紧紧地埋入。课文中指鞋线紧紧地拉进桌上的裂缝里。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27150" y="2990215"/>
            <a:ext cx="6355610" cy="537105"/>
          </a:xfrm>
          <a:prstGeom prst="snip2Diag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威风凛凛：形容声势或气派使人敬畏、恐惧。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505585" y="3640455"/>
            <a:ext cx="4847749" cy="550962"/>
          </a:xfrm>
          <a:prstGeom prst="snip2DiagRect">
            <a:avLst/>
          </a:prstGeom>
          <a:solidFill>
            <a:srgbClr val="23FD28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别出心裁</a:t>
            </a:r>
            <a:r>
              <a:rPr 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独创一格，与众不同</a:t>
            </a:r>
            <a:r>
              <a:rPr 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en-US" sz="2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73710" y="4452620"/>
            <a:ext cx="4831610" cy="537105"/>
          </a:xfrm>
          <a:prstGeom prst="snip2DiagRect">
            <a:avLst/>
          </a:prstGeom>
          <a:solidFill>
            <a:srgbClr val="FF99FF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技高一筹：技艺比别人高出一截。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746750" y="4452620"/>
            <a:ext cx="3092980" cy="537105"/>
          </a:xfrm>
          <a:prstGeom prst="snip2Diag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鏖战：激烈的战斗。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3710" y="5099050"/>
            <a:ext cx="3134403" cy="550962"/>
          </a:xfrm>
          <a:prstGeom prst="snip2DiagRect">
            <a:avLst/>
          </a:prstGeom>
          <a:solidFill>
            <a:srgbClr val="FF66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沮丧：灰心，</a:t>
            </a:r>
            <a:r>
              <a:rPr 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失望。</a:t>
            </a:r>
            <a:endParaRPr lang="zh-CN" altLang="en-US" sz="2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37660" y="5099685"/>
            <a:ext cx="4847749" cy="550962"/>
          </a:xfrm>
          <a:prstGeom prst="snip2Diag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悻悻：形容怨恨</a:t>
            </a:r>
            <a:r>
              <a:rPr 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失</a:t>
            </a:r>
            <a:r>
              <a:rPr lang="zh-CN" altLang="en-US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愤怒</a:t>
            </a:r>
            <a:r>
              <a:rPr lang="zh-CN" sz="2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落</a:t>
            </a:r>
            <a:r>
              <a:rPr lang="zh-CN"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的样子。</a:t>
            </a:r>
            <a:endParaRPr lang="zh-CN" altLang="en-US" sz="24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95350" y="1732915"/>
            <a:ext cx="735330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根据下列划分标准，写出各部分的主要内容。（用小标题表示）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1——4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5——19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sz="28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</a:t>
            </a:r>
            <a:endParaRPr 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20——29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lang="zh-CN" altLang="en-US" sz="2800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sz="2800" u="sng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梳理脉络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7640" y="5444490"/>
            <a:ext cx="8585246" cy="737686"/>
          </a:xfrm>
          <a:prstGeom prst="flowChartTerminator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课文中哪一部分内容给你的印象最深？为什么？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94025" y="3168015"/>
            <a:ext cx="1960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制作竹节人</a:t>
            </a:r>
            <a:endParaRPr lang="zh-CN" altLang="en-US" sz="2800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896870" y="3811270"/>
            <a:ext cx="17106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8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斗竹节人</a:t>
            </a:r>
            <a:endParaRPr lang="zh-CN" altLang="en-US" sz="2800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94025" y="4453890"/>
            <a:ext cx="3383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sz="2800">
                <a:solidFill>
                  <a:srgbClr val="00B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老师也喜欢斗竹节人</a:t>
            </a:r>
            <a:endParaRPr lang="zh-CN" altLang="en-US" sz="2800">
              <a:solidFill>
                <a:srgbClr val="00B0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rcRect b="24593"/>
          <a:stretch>
            <a:fillRect/>
          </a:stretch>
        </p:blipFill>
        <p:spPr>
          <a:xfrm>
            <a:off x="272415" y="996315"/>
            <a:ext cx="8312785" cy="5313680"/>
          </a:xfrm>
          <a:prstGeom prst="round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959100" y="1266825"/>
            <a:ext cx="341947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>
                <a:solidFill>
                  <a:srgbClr val="FFFF00"/>
                </a:solidFill>
                <a:latin typeface="微软雅黑" panose="020B0503020204020204" charset="-122"/>
                <a:ea typeface="微软雅黑" panose="020B0503020204020204" charset="-122"/>
              </a:rPr>
              <a:t>第二课时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探究学习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36600" y="2405380"/>
            <a:ext cx="8093076" cy="608966"/>
          </a:xfrm>
          <a:prstGeom prst="snip2Diag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l"/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一组：写出竹节人制作指南，教别人玩这种玩具。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64845" y="3591560"/>
            <a:ext cx="8317230" cy="625882"/>
          </a:xfrm>
          <a:prstGeom prst="snip2Diag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l"/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二组：体会竹节人给人们带来的快乐，说给大家听。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6600" y="4843145"/>
            <a:ext cx="6776086" cy="608966"/>
          </a:xfrm>
          <a:prstGeom prst="snip2Diag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三组：讲一个有关老师和竹节人的故事。</a:t>
            </a:r>
            <a:endParaRPr lang="zh-CN" altLang="en-US" sz="28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图片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5" y="1572895"/>
            <a:ext cx="9051290" cy="452374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38785" y="1086485"/>
            <a:ext cx="1910715" cy="64670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</a:rPr>
              <a:t>重点讲解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829310" y="2016760"/>
            <a:ext cx="7810500" cy="36360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竹节人制作之南：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（1）把毛笔杆（细竹竿）锯成约一寸长的一截，作为竹节人的脑袋和身躯。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（2）在这一截上端留出脑袋，接下来的地方钻一对小眼，预备装手臂。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（3）锯出八截短的，作为竹节人的四肢。</a:t>
            </a:r>
          </a:p>
          <a:p>
            <a:pPr>
              <a:lnSpc>
                <a:spcPct val="120000"/>
              </a:lnSpc>
            </a:pPr>
            <a:r>
              <a:rPr lang="zh-CN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（4）把这些截按人体的形状摆好，然后用一根结实的线绳依次穿起来。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775</Words>
  <Application>Microsoft Office PowerPoint</Application>
  <PresentationFormat>全屏显示(4:3)</PresentationFormat>
  <Paragraphs>69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1" baseType="lpstr">
      <vt:lpstr>方正舒体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雨林木风</dc:creator>
  <cp:lastModifiedBy>钱静芳</cp:lastModifiedBy>
  <cp:revision>399</cp:revision>
  <dcterms:created xsi:type="dcterms:W3CDTF">2013-11-14T01:26:00Z</dcterms:created>
  <dcterms:modified xsi:type="dcterms:W3CDTF">2022-01-20T05:42:35Z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</Properties>
</file>