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73" r:id="rId6"/>
    <p:sldId id="300" r:id="rId7"/>
    <p:sldId id="301" r:id="rId8"/>
    <p:sldId id="292" r:id="rId9"/>
    <p:sldId id="302" r:id="rId10"/>
    <p:sldId id="303" r:id="rId11"/>
    <p:sldId id="261" r:id="rId12"/>
    <p:sldId id="274" r:id="rId13"/>
    <p:sldId id="262" r:id="rId14"/>
    <p:sldId id="294" r:id="rId15"/>
    <p:sldId id="307" r:id="rId16"/>
    <p:sldId id="308" r:id="rId17"/>
    <p:sldId id="266" r:id="rId18"/>
    <p:sldId id="296" r:id="rId19"/>
    <p:sldId id="297" r:id="rId20"/>
    <p:sldId id="298" r:id="rId21"/>
    <p:sldId id="299" r:id="rId22"/>
    <p:sldId id="286" r:id="rId23"/>
    <p:sldId id="284" r:id="rId24"/>
    <p:sldId id="275" r:id="rId25"/>
    <p:sldId id="276" r:id="rId26"/>
    <p:sldId id="287" r:id="rId27"/>
    <p:sldId id="277" r:id="rId28"/>
    <p:sldId id="278" r:id="rId2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D3DB"/>
    <a:srgbClr val="FF0000"/>
    <a:srgbClr val="0066CC"/>
    <a:srgbClr val="87CBED"/>
    <a:srgbClr val="AEBEC6"/>
    <a:srgbClr val="9BB7D9"/>
    <a:srgbClr val="F81B16"/>
    <a:srgbClr val="0099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5" autoAdjust="0"/>
    <p:restoredTop sz="94660"/>
  </p:normalViewPr>
  <p:slideViewPr>
    <p:cSldViewPr>
      <p:cViewPr varScale="1">
        <p:scale>
          <a:sx n="65" d="100"/>
          <a:sy n="65" d="100"/>
        </p:scale>
        <p:origin x="-91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769A9-DA51-4012-82FE-518F4405FC5B}" type="datetimeFigureOut">
              <a:rPr lang="zh-CN" altLang="en-US"/>
              <a:pPr>
                <a:defRPr/>
              </a:pPr>
              <a:t>2021/4/26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56987-964E-48CA-8A64-9BA2068954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320E3-E0B8-4747-9CF6-08446D42AD6D}" type="datetimeFigureOut">
              <a:rPr lang="zh-CN" altLang="en-US"/>
              <a:pPr>
                <a:defRPr/>
              </a:pPr>
              <a:t>2021/4/26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875DF-A27B-427B-8EF2-5635878F2E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7C142-5B10-4C22-B9F4-00BD8F03B3C9}" type="datetimeFigureOut">
              <a:rPr lang="zh-CN" altLang="en-US"/>
              <a:pPr>
                <a:defRPr/>
              </a:pPr>
              <a:t>2021/4/26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DC632-38BE-42AE-9399-6C5C64D613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8D68B-4669-41B0-8CE5-D659E9A827F9}" type="datetimeFigureOut">
              <a:rPr lang="zh-CN" altLang="en-US"/>
              <a:pPr>
                <a:defRPr/>
              </a:pPr>
              <a:t>2021/4/26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A053F-262E-4F11-AE20-632793581B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BCEE2-EB39-47B9-9F9F-3D2BBBE5AB40}" type="datetimeFigureOut">
              <a:rPr lang="zh-CN" altLang="en-US"/>
              <a:pPr>
                <a:defRPr/>
              </a:pPr>
              <a:t>2021/4/26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4C8C8-D015-435D-9E4A-695622E5DB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BF940-6EE0-4882-AB86-11A9AC4E3C34}" type="datetimeFigureOut">
              <a:rPr lang="zh-CN" altLang="en-US"/>
              <a:pPr>
                <a:defRPr/>
              </a:pPr>
              <a:t>2021/4/26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86558-F86F-4CD6-A517-DD12613E1F1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0AEB6-4C12-4126-A4EA-E78F4F07B394}" type="datetimeFigureOut">
              <a:rPr lang="zh-CN" altLang="en-US"/>
              <a:pPr>
                <a:defRPr/>
              </a:pPr>
              <a:t>2021/4/26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CED84-4C7F-4DE3-9EC0-40CEF939D4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63EC5-F2C9-4656-BFD1-448C94C99CF0}" type="datetimeFigureOut">
              <a:rPr lang="zh-CN" altLang="en-US"/>
              <a:pPr>
                <a:defRPr/>
              </a:pPr>
              <a:t>2021/4/26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95ED6-2B44-4DA8-8C2E-896EA9EBAC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907A2-F0E8-422E-8606-56869552B65E}" type="datetimeFigureOut">
              <a:rPr lang="zh-CN" altLang="en-US"/>
              <a:pPr>
                <a:defRPr/>
              </a:pPr>
              <a:t>2021/4/26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3D0E0-913A-4CE8-94FB-11AED332F5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9E224-EC35-4493-9F86-C0912FA888B4}" type="datetimeFigureOut">
              <a:rPr lang="zh-CN" altLang="en-US"/>
              <a:pPr>
                <a:defRPr/>
              </a:pPr>
              <a:t>2021/4/26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38E2F-DBB4-4FA9-8CDB-1C80F8C5AAF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76647-F95E-4F39-BD62-711B8633B718}" type="datetimeFigureOut">
              <a:rPr lang="zh-CN" altLang="en-US"/>
              <a:pPr>
                <a:defRPr/>
              </a:pPr>
              <a:t>2021/4/26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48370-C11F-41B9-806E-187F417E61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969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CD01B64-C9AB-491B-84F7-CC8B17D4A1A7}" type="datetimeFigureOut">
              <a:rPr lang="zh-CN" altLang="en-US"/>
              <a:pPr>
                <a:defRPr/>
              </a:pPr>
              <a:t>2021/4/26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BF03C4B-C9A0-4313-82AE-BFD362FBEE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25968;&#29420;\&#22825;&#31354;&#20043;&#22478;_r.mp3" TargetMode="Externa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&#25968;&#29420;\&#25968;&#29420;&#20171;&#32461;..mp4" TargetMode="Externa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椭圆 3"/>
          <p:cNvSpPr/>
          <p:nvPr/>
        </p:nvSpPr>
        <p:spPr>
          <a:xfrm>
            <a:off x="1784326" y="1665883"/>
            <a:ext cx="5688000" cy="1298377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数字游戏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716463" y="5084763"/>
            <a:ext cx="4103687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/>
              <a:t>河塘中心小学    徐金娟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9147175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 2"/>
          <p:cNvSpPr/>
          <p:nvPr/>
        </p:nvSpPr>
        <p:spPr>
          <a:xfrm>
            <a:off x="539552" y="44624"/>
            <a:ext cx="1667527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游戏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1673225" y="1773238"/>
            <a:ext cx="5688013" cy="1079500"/>
          </a:xfrm>
          <a:prstGeom prst="wedgeRoundRectCallout">
            <a:avLst>
              <a:gd name="adj1" fmla="val -41460"/>
              <a:gd name="adj2" fmla="val -77375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1692275" y="1897063"/>
            <a:ext cx="5688013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Calibri" panose="020F0502020204030204" pitchFamily="34" charset="0"/>
              </a:rPr>
              <a:t>规则：每行每列都有</a:t>
            </a:r>
            <a:r>
              <a:rPr lang="en-US" altLang="zh-CN" sz="2400" b="1">
                <a:latin typeface="Calibri" panose="020F0502020204030204" pitchFamily="34" charset="0"/>
              </a:rPr>
              <a:t>1—4</a:t>
            </a:r>
            <a:r>
              <a:rPr lang="zh-CN" altLang="en-US" sz="2400" b="1">
                <a:latin typeface="Calibri" panose="020F0502020204030204" pitchFamily="34" charset="0"/>
              </a:rPr>
              <a:t>这四个数，并且每个数在每行、每列都只出现一次。</a:t>
            </a:r>
          </a:p>
        </p:txBody>
      </p:sp>
      <p:grpSp>
        <p:nvGrpSpPr>
          <p:cNvPr id="2" name="组合 64"/>
          <p:cNvGrpSpPr/>
          <p:nvPr/>
        </p:nvGrpSpPr>
        <p:grpSpPr bwMode="auto">
          <a:xfrm>
            <a:off x="3241675" y="3767138"/>
            <a:ext cx="1995489" cy="503238"/>
            <a:chOff x="1187624" y="3284984"/>
            <a:chExt cx="1995080" cy="504057"/>
          </a:xfrm>
          <a:solidFill>
            <a:srgbClr val="FFFF00"/>
          </a:solidFill>
        </p:grpSpPr>
        <p:sp>
          <p:nvSpPr>
            <p:cNvPr id="66" name="矩形 65"/>
            <p:cNvSpPr/>
            <p:nvPr/>
          </p:nvSpPr>
          <p:spPr>
            <a:xfrm>
              <a:off x="1187624" y="3284984"/>
              <a:ext cx="504722" cy="504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1670125" y="3284984"/>
              <a:ext cx="503135" cy="504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2173260" y="3284984"/>
              <a:ext cx="504722" cy="504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2677982" y="3284985"/>
              <a:ext cx="504722" cy="504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4270375" y="3716338"/>
            <a:ext cx="36036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</a:rPr>
              <a:t>2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grpSp>
        <p:nvGrpSpPr>
          <p:cNvPr id="4" name="组合 36"/>
          <p:cNvGrpSpPr/>
          <p:nvPr/>
        </p:nvGrpSpPr>
        <p:grpSpPr bwMode="auto">
          <a:xfrm rot="5400000">
            <a:off x="2489994" y="4029869"/>
            <a:ext cx="1995487" cy="504825"/>
            <a:chOff x="1187624" y="3284984"/>
            <a:chExt cx="1995079" cy="504056"/>
          </a:xfrm>
        </p:grpSpPr>
        <p:sp>
          <p:nvSpPr>
            <p:cNvPr id="38" name="矩形 37"/>
            <p:cNvSpPr/>
            <p:nvPr/>
          </p:nvSpPr>
          <p:spPr>
            <a:xfrm>
              <a:off x="1187624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1670125" y="3284984"/>
              <a:ext cx="503134" cy="50405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2173259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2677981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308350" y="4724400"/>
            <a:ext cx="36036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1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308350" y="3213100"/>
            <a:ext cx="36036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4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3275856" y="3718992"/>
            <a:ext cx="36036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endParaRPr lang="zh-CN" altLang="en-US" sz="3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74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3" y="1087438"/>
            <a:ext cx="1444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9147175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 2"/>
          <p:cNvSpPr/>
          <p:nvPr/>
        </p:nvSpPr>
        <p:spPr>
          <a:xfrm>
            <a:off x="539552" y="44624"/>
            <a:ext cx="1667527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游戏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1673225" y="1773238"/>
            <a:ext cx="5688013" cy="1079500"/>
          </a:xfrm>
          <a:prstGeom prst="wedgeRoundRectCallout">
            <a:avLst>
              <a:gd name="adj1" fmla="val -41460"/>
              <a:gd name="adj2" fmla="val -77375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1692275" y="1897063"/>
            <a:ext cx="5688013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Calibri" panose="020F0502020204030204" pitchFamily="34" charset="0"/>
              </a:rPr>
              <a:t>规则：每行每列都有</a:t>
            </a:r>
            <a:r>
              <a:rPr lang="en-US" altLang="zh-CN" sz="2400" b="1">
                <a:latin typeface="Calibri" panose="020F0502020204030204" pitchFamily="34" charset="0"/>
              </a:rPr>
              <a:t>1—4</a:t>
            </a:r>
            <a:r>
              <a:rPr lang="zh-CN" altLang="en-US" sz="2400" b="1">
                <a:latin typeface="Calibri" panose="020F0502020204030204" pitchFamily="34" charset="0"/>
              </a:rPr>
              <a:t>这四个数，并且每个数在每行、每列都只出现一次。</a:t>
            </a:r>
          </a:p>
        </p:txBody>
      </p:sp>
      <p:grpSp>
        <p:nvGrpSpPr>
          <p:cNvPr id="21509" name="组合 64"/>
          <p:cNvGrpSpPr/>
          <p:nvPr/>
        </p:nvGrpSpPr>
        <p:grpSpPr bwMode="auto">
          <a:xfrm>
            <a:off x="3241675" y="3767138"/>
            <a:ext cx="1995488" cy="503237"/>
            <a:chOff x="1187624" y="3284984"/>
            <a:chExt cx="1995079" cy="504056"/>
          </a:xfrm>
        </p:grpSpPr>
        <p:sp>
          <p:nvSpPr>
            <p:cNvPr id="66" name="矩形 65"/>
            <p:cNvSpPr/>
            <p:nvPr/>
          </p:nvSpPr>
          <p:spPr>
            <a:xfrm>
              <a:off x="1187624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1670125" y="3284984"/>
              <a:ext cx="503135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2173260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2677981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1510" name="TextBox 71"/>
          <p:cNvSpPr txBox="1">
            <a:spLocks noChangeArrowheads="1"/>
          </p:cNvSpPr>
          <p:nvPr/>
        </p:nvSpPr>
        <p:spPr bwMode="auto">
          <a:xfrm>
            <a:off x="4270375" y="3716338"/>
            <a:ext cx="36036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2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grpSp>
        <p:nvGrpSpPr>
          <p:cNvPr id="21511" name="组合 36"/>
          <p:cNvGrpSpPr/>
          <p:nvPr/>
        </p:nvGrpSpPr>
        <p:grpSpPr bwMode="auto">
          <a:xfrm rot="5400000">
            <a:off x="2494138" y="3994250"/>
            <a:ext cx="1995487" cy="576066"/>
            <a:chOff x="1187624" y="3284984"/>
            <a:chExt cx="1995079" cy="504056"/>
          </a:xfrm>
        </p:grpSpPr>
        <p:sp>
          <p:nvSpPr>
            <p:cNvPr id="38" name="矩形 37"/>
            <p:cNvSpPr>
              <a:spLocks noChangeArrowheads="1"/>
            </p:cNvSpPr>
            <p:nvPr/>
          </p:nvSpPr>
          <p:spPr bwMode="auto">
            <a:xfrm>
              <a:off x="1187624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矩形 38"/>
            <p:cNvSpPr>
              <a:spLocks noChangeArrowheads="1"/>
            </p:cNvSpPr>
            <p:nvPr/>
          </p:nvSpPr>
          <p:spPr bwMode="auto">
            <a:xfrm>
              <a:off x="1670125" y="3284984"/>
              <a:ext cx="503134" cy="504056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0" name="矩形 39"/>
            <p:cNvSpPr>
              <a:spLocks noChangeArrowheads="1"/>
            </p:cNvSpPr>
            <p:nvPr/>
          </p:nvSpPr>
          <p:spPr bwMode="auto">
            <a:xfrm>
              <a:off x="2173259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矩形 40"/>
            <p:cNvSpPr>
              <a:spLocks noChangeArrowheads="1"/>
            </p:cNvSpPr>
            <p:nvPr/>
          </p:nvSpPr>
          <p:spPr bwMode="auto">
            <a:xfrm>
              <a:off x="2677981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512" name="TextBox 43"/>
          <p:cNvSpPr txBox="1">
            <a:spLocks noChangeArrowheads="1"/>
          </p:cNvSpPr>
          <p:nvPr/>
        </p:nvSpPr>
        <p:spPr bwMode="auto">
          <a:xfrm>
            <a:off x="3276600" y="4724400"/>
            <a:ext cx="360363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</a:rPr>
              <a:t>1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sp>
        <p:nvSpPr>
          <p:cNvPr id="21513" name="TextBox 44"/>
          <p:cNvSpPr txBox="1">
            <a:spLocks noChangeArrowheads="1"/>
          </p:cNvSpPr>
          <p:nvPr/>
        </p:nvSpPr>
        <p:spPr bwMode="auto">
          <a:xfrm>
            <a:off x="3276600" y="3213100"/>
            <a:ext cx="360363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</a:rPr>
              <a:t>4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sp>
        <p:nvSpPr>
          <p:cNvPr id="21514" name="TextBox 72"/>
          <p:cNvSpPr txBox="1">
            <a:spLocks noChangeArrowheads="1"/>
          </p:cNvSpPr>
          <p:nvPr/>
        </p:nvSpPr>
        <p:spPr bwMode="auto">
          <a:xfrm>
            <a:off x="3276600" y="3716338"/>
            <a:ext cx="360363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  <a:endParaRPr lang="zh-CN" altLang="en-US" sz="3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276600" y="4221163"/>
            <a:ext cx="360363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0066CC"/>
                </a:solidFill>
                <a:latin typeface="Calibri" panose="020F0502020204030204" pitchFamily="34" charset="0"/>
              </a:rPr>
              <a:t>2</a:t>
            </a:r>
            <a:endParaRPr lang="zh-CN" altLang="en-US" sz="3600" b="1" dirty="0">
              <a:solidFill>
                <a:srgbClr val="0066CC"/>
              </a:solidFill>
              <a:latin typeface="Calibri" panose="020F0502020204030204" pitchFamily="34" charset="0"/>
            </a:endParaRPr>
          </a:p>
        </p:txBody>
      </p:sp>
      <p:pic>
        <p:nvPicPr>
          <p:cNvPr id="215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3" y="1087438"/>
            <a:ext cx="1444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9147175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 2"/>
          <p:cNvSpPr/>
          <p:nvPr/>
        </p:nvSpPr>
        <p:spPr>
          <a:xfrm>
            <a:off x="719561" y="188640"/>
            <a:ext cx="1667527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游戏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1692275" y="1773238"/>
            <a:ext cx="5759450" cy="1079500"/>
          </a:xfrm>
          <a:prstGeom prst="wedgeRoundRectCallout">
            <a:avLst>
              <a:gd name="adj1" fmla="val -41460"/>
              <a:gd name="adj2" fmla="val -77375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1692275" y="1897063"/>
            <a:ext cx="5903913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Calibri" panose="020F0502020204030204" pitchFamily="34" charset="0"/>
              </a:rPr>
              <a:t>规则：每行每列都有</a:t>
            </a:r>
            <a:r>
              <a:rPr lang="en-US" altLang="zh-CN" sz="2400" b="1">
                <a:latin typeface="Calibri" panose="020F0502020204030204" pitchFamily="34" charset="0"/>
              </a:rPr>
              <a:t>1—4</a:t>
            </a:r>
            <a:r>
              <a:rPr lang="zh-CN" altLang="en-US" sz="2400" b="1">
                <a:latin typeface="Calibri" panose="020F0502020204030204" pitchFamily="34" charset="0"/>
              </a:rPr>
              <a:t>这四个数，并且每个数在每行、每列都只出现一次。</a:t>
            </a:r>
          </a:p>
        </p:txBody>
      </p:sp>
      <p:grpSp>
        <p:nvGrpSpPr>
          <p:cNvPr id="22533" name="组合 64"/>
          <p:cNvGrpSpPr/>
          <p:nvPr/>
        </p:nvGrpSpPr>
        <p:grpSpPr bwMode="auto">
          <a:xfrm>
            <a:off x="2360613" y="4271963"/>
            <a:ext cx="1995487" cy="504825"/>
            <a:chOff x="1187624" y="3284984"/>
            <a:chExt cx="1995079" cy="504056"/>
          </a:xfrm>
        </p:grpSpPr>
        <p:sp>
          <p:nvSpPr>
            <p:cNvPr id="66" name="矩形 65"/>
            <p:cNvSpPr/>
            <p:nvPr/>
          </p:nvSpPr>
          <p:spPr>
            <a:xfrm>
              <a:off x="1187624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1670125" y="3284984"/>
              <a:ext cx="50313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2173259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2677981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2534" name="TextBox 69"/>
          <p:cNvSpPr txBox="1">
            <a:spLocks noChangeArrowheads="1"/>
          </p:cNvSpPr>
          <p:nvPr/>
        </p:nvSpPr>
        <p:spPr bwMode="auto">
          <a:xfrm>
            <a:off x="3375025" y="3649663"/>
            <a:ext cx="358775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2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sp>
        <p:nvSpPr>
          <p:cNvPr id="22535" name="TextBox 35"/>
          <p:cNvSpPr txBox="1">
            <a:spLocks noChangeArrowheads="1"/>
          </p:cNvSpPr>
          <p:nvPr/>
        </p:nvSpPr>
        <p:spPr bwMode="auto">
          <a:xfrm>
            <a:off x="3419475" y="3697288"/>
            <a:ext cx="36036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3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grpSp>
        <p:nvGrpSpPr>
          <p:cNvPr id="22536" name="组合 36"/>
          <p:cNvGrpSpPr/>
          <p:nvPr/>
        </p:nvGrpSpPr>
        <p:grpSpPr bwMode="auto">
          <a:xfrm rot="5400000">
            <a:off x="2601913" y="4032250"/>
            <a:ext cx="1995488" cy="503237"/>
            <a:chOff x="1187624" y="3284984"/>
            <a:chExt cx="1995079" cy="504056"/>
          </a:xfrm>
        </p:grpSpPr>
        <p:sp>
          <p:nvSpPr>
            <p:cNvPr id="38" name="矩形 37"/>
            <p:cNvSpPr/>
            <p:nvPr/>
          </p:nvSpPr>
          <p:spPr>
            <a:xfrm>
              <a:off x="1187624" y="3284985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1670125" y="3284984"/>
              <a:ext cx="503135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2173260" y="3284985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2677982" y="3284985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2537" name="TextBox 43"/>
          <p:cNvSpPr txBox="1">
            <a:spLocks noChangeArrowheads="1"/>
          </p:cNvSpPr>
          <p:nvPr/>
        </p:nvSpPr>
        <p:spPr bwMode="auto">
          <a:xfrm>
            <a:off x="3419872" y="3212976"/>
            <a:ext cx="358775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</a:rPr>
              <a:t>1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sp>
        <p:nvSpPr>
          <p:cNvPr id="22538" name="TextBox 44"/>
          <p:cNvSpPr txBox="1">
            <a:spLocks noChangeArrowheads="1"/>
          </p:cNvSpPr>
          <p:nvPr/>
        </p:nvSpPr>
        <p:spPr bwMode="auto">
          <a:xfrm>
            <a:off x="3923928" y="4221088"/>
            <a:ext cx="36036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</a:rPr>
              <a:t>4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sp>
        <p:nvSpPr>
          <p:cNvPr id="22539" name="TextBox 72"/>
          <p:cNvSpPr txBox="1">
            <a:spLocks noChangeArrowheads="1"/>
          </p:cNvSpPr>
          <p:nvPr/>
        </p:nvSpPr>
        <p:spPr bwMode="auto">
          <a:xfrm>
            <a:off x="2411760" y="4223048"/>
            <a:ext cx="35877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</a:rPr>
              <a:t>3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sp>
        <p:nvSpPr>
          <p:cNvPr id="22540" name="TextBox 23"/>
          <p:cNvSpPr txBox="1">
            <a:spLocks noChangeArrowheads="1"/>
          </p:cNvSpPr>
          <p:nvPr/>
        </p:nvSpPr>
        <p:spPr bwMode="auto">
          <a:xfrm>
            <a:off x="3347864" y="4202113"/>
            <a:ext cx="35877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endParaRPr lang="zh-CN" altLang="en-US" sz="3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225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255713"/>
            <a:ext cx="14430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9147175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 2"/>
          <p:cNvSpPr/>
          <p:nvPr/>
        </p:nvSpPr>
        <p:spPr>
          <a:xfrm>
            <a:off x="719561" y="188640"/>
            <a:ext cx="1667527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游戏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1692275" y="1773238"/>
            <a:ext cx="5759450" cy="1079500"/>
          </a:xfrm>
          <a:prstGeom prst="wedgeRoundRectCallout">
            <a:avLst>
              <a:gd name="adj1" fmla="val -41460"/>
              <a:gd name="adj2" fmla="val -77375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1692275" y="1897063"/>
            <a:ext cx="5903913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Calibri" panose="020F0502020204030204" pitchFamily="34" charset="0"/>
              </a:rPr>
              <a:t>规则：每行每列都有</a:t>
            </a:r>
            <a:r>
              <a:rPr lang="en-US" altLang="zh-CN" sz="2400" b="1">
                <a:latin typeface="Calibri" panose="020F0502020204030204" pitchFamily="34" charset="0"/>
              </a:rPr>
              <a:t>1—4</a:t>
            </a:r>
            <a:r>
              <a:rPr lang="zh-CN" altLang="en-US" sz="2400" b="1">
                <a:latin typeface="Calibri" panose="020F0502020204030204" pitchFamily="34" charset="0"/>
              </a:rPr>
              <a:t>这四个数，并且每个数在每行、每列都只出现一次。</a:t>
            </a:r>
          </a:p>
        </p:txBody>
      </p:sp>
      <p:grpSp>
        <p:nvGrpSpPr>
          <p:cNvPr id="23557" name="组合 64"/>
          <p:cNvGrpSpPr/>
          <p:nvPr/>
        </p:nvGrpSpPr>
        <p:grpSpPr bwMode="auto">
          <a:xfrm>
            <a:off x="2360613" y="4271963"/>
            <a:ext cx="1995487" cy="504825"/>
            <a:chOff x="1187624" y="3284984"/>
            <a:chExt cx="1995079" cy="504056"/>
          </a:xfrm>
        </p:grpSpPr>
        <p:sp>
          <p:nvSpPr>
            <p:cNvPr id="66" name="矩形 65"/>
            <p:cNvSpPr/>
            <p:nvPr/>
          </p:nvSpPr>
          <p:spPr>
            <a:xfrm>
              <a:off x="1187624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1670125" y="3284984"/>
              <a:ext cx="50313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2173259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2677981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3558" name="TextBox 69"/>
          <p:cNvSpPr txBox="1">
            <a:spLocks noChangeArrowheads="1"/>
          </p:cNvSpPr>
          <p:nvPr/>
        </p:nvSpPr>
        <p:spPr bwMode="auto">
          <a:xfrm>
            <a:off x="3375025" y="3649663"/>
            <a:ext cx="358775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2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sp>
        <p:nvSpPr>
          <p:cNvPr id="23559" name="TextBox 35"/>
          <p:cNvSpPr txBox="1">
            <a:spLocks noChangeArrowheads="1"/>
          </p:cNvSpPr>
          <p:nvPr/>
        </p:nvSpPr>
        <p:spPr bwMode="auto">
          <a:xfrm>
            <a:off x="3419475" y="3697288"/>
            <a:ext cx="36036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3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grpSp>
        <p:nvGrpSpPr>
          <p:cNvPr id="23560" name="组合 36"/>
          <p:cNvGrpSpPr/>
          <p:nvPr/>
        </p:nvGrpSpPr>
        <p:grpSpPr bwMode="auto">
          <a:xfrm rot="5400000">
            <a:off x="2601913" y="4032250"/>
            <a:ext cx="1995488" cy="503237"/>
            <a:chOff x="1187624" y="3284984"/>
            <a:chExt cx="1995079" cy="504056"/>
          </a:xfrm>
        </p:grpSpPr>
        <p:sp>
          <p:nvSpPr>
            <p:cNvPr id="38" name="矩形 37"/>
            <p:cNvSpPr/>
            <p:nvPr/>
          </p:nvSpPr>
          <p:spPr>
            <a:xfrm>
              <a:off x="1187624" y="3284985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1670125" y="3284984"/>
              <a:ext cx="503135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2173260" y="3284985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2677982" y="3284985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3561" name="TextBox 43"/>
          <p:cNvSpPr txBox="1">
            <a:spLocks noChangeArrowheads="1"/>
          </p:cNvSpPr>
          <p:nvPr/>
        </p:nvSpPr>
        <p:spPr bwMode="auto">
          <a:xfrm>
            <a:off x="3419872" y="3212976"/>
            <a:ext cx="358775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</a:rPr>
              <a:t>1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sp>
        <p:nvSpPr>
          <p:cNvPr id="23562" name="TextBox 44"/>
          <p:cNvSpPr txBox="1">
            <a:spLocks noChangeArrowheads="1"/>
          </p:cNvSpPr>
          <p:nvPr/>
        </p:nvSpPr>
        <p:spPr bwMode="auto">
          <a:xfrm>
            <a:off x="3923928" y="4221088"/>
            <a:ext cx="36036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</a:rPr>
              <a:t>4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sp>
        <p:nvSpPr>
          <p:cNvPr id="23563" name="TextBox 72"/>
          <p:cNvSpPr txBox="1">
            <a:spLocks noChangeArrowheads="1"/>
          </p:cNvSpPr>
          <p:nvPr/>
        </p:nvSpPr>
        <p:spPr bwMode="auto">
          <a:xfrm>
            <a:off x="2411760" y="4223048"/>
            <a:ext cx="35877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</a:rPr>
              <a:t>3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433763" y="4202113"/>
            <a:ext cx="35877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endParaRPr lang="zh-CN" altLang="en-US" sz="3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915816" y="4221088"/>
            <a:ext cx="360363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0066CC"/>
                </a:solidFill>
                <a:latin typeface="Calibri" panose="020F0502020204030204" pitchFamily="34" charset="0"/>
              </a:rPr>
              <a:t>1</a:t>
            </a:r>
            <a:endParaRPr lang="zh-CN" altLang="en-US" sz="3600" b="1" dirty="0">
              <a:solidFill>
                <a:srgbClr val="0066CC"/>
              </a:solidFill>
              <a:latin typeface="Calibri" panose="020F0502020204030204" pitchFamily="34" charset="0"/>
            </a:endParaRPr>
          </a:p>
        </p:txBody>
      </p:sp>
      <p:pic>
        <p:nvPicPr>
          <p:cNvPr id="235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255713"/>
            <a:ext cx="14430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9147175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 2"/>
          <p:cNvSpPr/>
          <p:nvPr/>
        </p:nvSpPr>
        <p:spPr>
          <a:xfrm>
            <a:off x="539552" y="44624"/>
            <a:ext cx="1667527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游戏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1673225" y="1773238"/>
            <a:ext cx="5688013" cy="1079500"/>
          </a:xfrm>
          <a:prstGeom prst="wedgeRoundRectCallout">
            <a:avLst>
              <a:gd name="adj1" fmla="val -41460"/>
              <a:gd name="adj2" fmla="val -77375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1692275" y="1897063"/>
            <a:ext cx="5688013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Calibri" panose="020F0502020204030204" pitchFamily="34" charset="0"/>
              </a:rPr>
              <a:t>规则：每行每列都有</a:t>
            </a:r>
            <a:r>
              <a:rPr lang="en-US" altLang="zh-CN" sz="2400" b="1">
                <a:latin typeface="Calibri" panose="020F0502020204030204" pitchFamily="34" charset="0"/>
              </a:rPr>
              <a:t>1—4</a:t>
            </a:r>
            <a:r>
              <a:rPr lang="zh-CN" altLang="en-US" sz="2400" b="1">
                <a:latin typeface="Calibri" panose="020F0502020204030204" pitchFamily="34" charset="0"/>
              </a:rPr>
              <a:t>这四个数，并且每个数在每行、每列都只出现一次。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619672" y="3213100"/>
            <a:ext cx="2001838" cy="2157413"/>
            <a:chOff x="3235325" y="3213100"/>
            <a:chExt cx="2001838" cy="2157413"/>
          </a:xfrm>
        </p:grpSpPr>
        <p:grpSp>
          <p:nvGrpSpPr>
            <p:cNvPr id="2" name="组合 64"/>
            <p:cNvGrpSpPr/>
            <p:nvPr/>
          </p:nvGrpSpPr>
          <p:grpSpPr bwMode="auto">
            <a:xfrm>
              <a:off x="3241675" y="3767138"/>
              <a:ext cx="1995488" cy="503237"/>
              <a:chOff x="1187624" y="3284984"/>
              <a:chExt cx="1995079" cy="504056"/>
            </a:xfrm>
          </p:grpSpPr>
          <p:sp>
            <p:nvSpPr>
              <p:cNvPr id="66" name="矩形 65"/>
              <p:cNvSpPr/>
              <p:nvPr/>
            </p:nvSpPr>
            <p:spPr>
              <a:xfrm>
                <a:off x="1187624" y="3284984"/>
                <a:ext cx="504722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1670125" y="3284984"/>
                <a:ext cx="503135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2173260" y="3284984"/>
                <a:ext cx="504722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2677981" y="3284984"/>
                <a:ext cx="504722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72" name="TextBox 71"/>
            <p:cNvSpPr txBox="1">
              <a:spLocks noChangeArrowheads="1"/>
            </p:cNvSpPr>
            <p:nvPr/>
          </p:nvSpPr>
          <p:spPr bwMode="auto">
            <a:xfrm>
              <a:off x="4270375" y="3716338"/>
              <a:ext cx="360363" cy="6461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3600">
                  <a:latin typeface="Calibri" panose="020F0502020204030204" pitchFamily="34" charset="0"/>
                </a:rPr>
                <a:t>2</a:t>
              </a:r>
              <a:endParaRPr lang="zh-CN" altLang="en-US" sz="3600">
                <a:latin typeface="Calibri" panose="020F0502020204030204" pitchFamily="34" charset="0"/>
              </a:endParaRPr>
            </a:p>
          </p:txBody>
        </p:sp>
        <p:grpSp>
          <p:nvGrpSpPr>
            <p:cNvPr id="4" name="组合 36"/>
            <p:cNvGrpSpPr/>
            <p:nvPr/>
          </p:nvGrpSpPr>
          <p:grpSpPr bwMode="auto">
            <a:xfrm rot="5400000">
              <a:off x="2489994" y="4029869"/>
              <a:ext cx="1995487" cy="504825"/>
              <a:chOff x="1187624" y="3284984"/>
              <a:chExt cx="1995079" cy="504056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1187624" y="3284984"/>
                <a:ext cx="504722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1670125" y="3284984"/>
                <a:ext cx="503134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2173259" y="3284984"/>
                <a:ext cx="504722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2677981" y="3284984"/>
                <a:ext cx="504722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44" name="TextBox 43"/>
            <p:cNvSpPr txBox="1">
              <a:spLocks noChangeArrowheads="1"/>
            </p:cNvSpPr>
            <p:nvPr/>
          </p:nvSpPr>
          <p:spPr bwMode="auto">
            <a:xfrm>
              <a:off x="3308350" y="4724400"/>
              <a:ext cx="360363" cy="6461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3600">
                  <a:latin typeface="Calibri" panose="020F0502020204030204" pitchFamily="34" charset="0"/>
                </a:rPr>
                <a:t>1</a:t>
              </a:r>
              <a:endParaRPr lang="zh-CN" altLang="en-US" sz="3600">
                <a:latin typeface="Calibri" panose="020F0502020204030204" pitchFamily="34" charset="0"/>
              </a:endParaRPr>
            </a:p>
          </p:txBody>
        </p:sp>
        <p:sp>
          <p:nvSpPr>
            <p:cNvPr id="45" name="TextBox 44"/>
            <p:cNvSpPr txBox="1">
              <a:spLocks noChangeArrowheads="1"/>
            </p:cNvSpPr>
            <p:nvPr/>
          </p:nvSpPr>
          <p:spPr bwMode="auto">
            <a:xfrm>
              <a:off x="3308350" y="3213100"/>
              <a:ext cx="360363" cy="6461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3600" dirty="0">
                  <a:latin typeface="Calibri" panose="020F0502020204030204" pitchFamily="34" charset="0"/>
                </a:rPr>
                <a:t>4</a:t>
              </a:r>
              <a:endParaRPr lang="zh-CN" altLang="en-US" sz="3600" dirty="0">
                <a:latin typeface="Calibri" panose="020F0502020204030204" pitchFamily="34" charset="0"/>
              </a:endParaRPr>
            </a:p>
          </p:txBody>
        </p:sp>
        <p:sp>
          <p:nvSpPr>
            <p:cNvPr id="73" name="TextBox 72"/>
            <p:cNvSpPr txBox="1">
              <a:spLocks noChangeArrowheads="1"/>
            </p:cNvSpPr>
            <p:nvPr/>
          </p:nvSpPr>
          <p:spPr bwMode="auto">
            <a:xfrm>
              <a:off x="3292475" y="3694113"/>
              <a:ext cx="360363" cy="6461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A</a:t>
              </a:r>
              <a:endParaRPr lang="zh-CN" altLang="en-US" sz="3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74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3" y="1087438"/>
            <a:ext cx="1444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组合 24"/>
          <p:cNvGrpSpPr/>
          <p:nvPr/>
        </p:nvGrpSpPr>
        <p:grpSpPr>
          <a:xfrm>
            <a:off x="5004048" y="3212976"/>
            <a:ext cx="1995487" cy="2068637"/>
            <a:chOff x="2360613" y="3212976"/>
            <a:chExt cx="1995487" cy="2068637"/>
          </a:xfrm>
        </p:grpSpPr>
        <p:grpSp>
          <p:nvGrpSpPr>
            <p:cNvPr id="26" name="组合 64"/>
            <p:cNvGrpSpPr/>
            <p:nvPr/>
          </p:nvGrpSpPr>
          <p:grpSpPr bwMode="auto">
            <a:xfrm>
              <a:off x="2360613" y="4271963"/>
              <a:ext cx="1995487" cy="504825"/>
              <a:chOff x="1187624" y="3284984"/>
              <a:chExt cx="1995079" cy="504056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1187624" y="3284984"/>
                <a:ext cx="504722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1670125" y="3284984"/>
                <a:ext cx="503134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2173259" y="3284984"/>
                <a:ext cx="504722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2677981" y="3284984"/>
                <a:ext cx="504722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27" name="组合 36"/>
            <p:cNvGrpSpPr/>
            <p:nvPr/>
          </p:nvGrpSpPr>
          <p:grpSpPr bwMode="auto">
            <a:xfrm rot="5400000">
              <a:off x="2601913" y="4032250"/>
              <a:ext cx="1995488" cy="503237"/>
              <a:chOff x="1187624" y="3284984"/>
              <a:chExt cx="1995079" cy="504056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1187624" y="3284985"/>
                <a:ext cx="504722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1670125" y="3284984"/>
                <a:ext cx="503135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2173260" y="3284985"/>
                <a:ext cx="504722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2677982" y="3284985"/>
                <a:ext cx="504722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28" name="TextBox 43"/>
            <p:cNvSpPr txBox="1">
              <a:spLocks noChangeArrowheads="1"/>
            </p:cNvSpPr>
            <p:nvPr/>
          </p:nvSpPr>
          <p:spPr bwMode="auto">
            <a:xfrm>
              <a:off x="3419872" y="3212976"/>
              <a:ext cx="358775" cy="6461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3600" dirty="0">
                  <a:latin typeface="Calibri" panose="020F0502020204030204" pitchFamily="34" charset="0"/>
                </a:rPr>
                <a:t>1</a:t>
              </a:r>
              <a:endParaRPr lang="zh-CN" altLang="en-US" sz="3600" dirty="0">
                <a:latin typeface="Calibri" panose="020F0502020204030204" pitchFamily="34" charset="0"/>
              </a:endParaRPr>
            </a:p>
          </p:txBody>
        </p:sp>
        <p:sp>
          <p:nvSpPr>
            <p:cNvPr id="29" name="TextBox 44"/>
            <p:cNvSpPr txBox="1">
              <a:spLocks noChangeArrowheads="1"/>
            </p:cNvSpPr>
            <p:nvPr/>
          </p:nvSpPr>
          <p:spPr bwMode="auto">
            <a:xfrm>
              <a:off x="3923928" y="4221088"/>
              <a:ext cx="360363" cy="6461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3600" dirty="0">
                  <a:latin typeface="Calibri" panose="020F0502020204030204" pitchFamily="34" charset="0"/>
                </a:rPr>
                <a:t>4</a:t>
              </a:r>
              <a:endParaRPr lang="zh-CN" altLang="en-US" sz="3600" dirty="0">
                <a:latin typeface="Calibri" panose="020F0502020204030204" pitchFamily="34" charset="0"/>
              </a:endParaRPr>
            </a:p>
          </p:txBody>
        </p:sp>
        <p:sp>
          <p:nvSpPr>
            <p:cNvPr id="30" name="TextBox 72"/>
            <p:cNvSpPr txBox="1">
              <a:spLocks noChangeArrowheads="1"/>
            </p:cNvSpPr>
            <p:nvPr/>
          </p:nvSpPr>
          <p:spPr bwMode="auto">
            <a:xfrm>
              <a:off x="2411760" y="4223048"/>
              <a:ext cx="358775" cy="6461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3600" dirty="0">
                  <a:latin typeface="Calibri" panose="020F0502020204030204" pitchFamily="34" charset="0"/>
                </a:rPr>
                <a:t>3</a:t>
              </a:r>
              <a:endParaRPr lang="zh-CN" altLang="en-US" sz="3600" dirty="0">
                <a:latin typeface="Calibri" panose="020F0502020204030204" pitchFamily="34" charset="0"/>
              </a:endParaRPr>
            </a:p>
          </p:txBody>
        </p:sp>
        <p:sp>
          <p:nvSpPr>
            <p:cNvPr id="31" name="TextBox 23"/>
            <p:cNvSpPr txBox="1">
              <a:spLocks noChangeArrowheads="1"/>
            </p:cNvSpPr>
            <p:nvPr/>
          </p:nvSpPr>
          <p:spPr bwMode="auto">
            <a:xfrm>
              <a:off x="3368725" y="4202113"/>
              <a:ext cx="358775" cy="6461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A</a:t>
              </a:r>
              <a:endParaRPr lang="zh-CN" altLang="en-US" sz="3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9147175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 2"/>
          <p:cNvSpPr/>
          <p:nvPr/>
        </p:nvSpPr>
        <p:spPr>
          <a:xfrm>
            <a:off x="539552" y="44624"/>
            <a:ext cx="1667527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游戏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1673225" y="1773238"/>
            <a:ext cx="5688013" cy="1079500"/>
          </a:xfrm>
          <a:prstGeom prst="wedgeRoundRectCallout">
            <a:avLst>
              <a:gd name="adj1" fmla="val -41460"/>
              <a:gd name="adj2" fmla="val -77375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1692275" y="1897063"/>
            <a:ext cx="5688013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Calibri" panose="020F0502020204030204" pitchFamily="34" charset="0"/>
              </a:rPr>
              <a:t>规则：每行每列都有</a:t>
            </a:r>
            <a:r>
              <a:rPr lang="en-US" altLang="zh-CN" sz="2400" b="1">
                <a:latin typeface="Calibri" panose="020F0502020204030204" pitchFamily="34" charset="0"/>
              </a:rPr>
              <a:t>1—4</a:t>
            </a:r>
            <a:r>
              <a:rPr lang="zh-CN" altLang="en-US" sz="2400" b="1">
                <a:latin typeface="Calibri" panose="020F0502020204030204" pitchFamily="34" charset="0"/>
              </a:rPr>
              <a:t>这四个数，并且每个数在每行、每列都只出现一次。</a:t>
            </a:r>
          </a:p>
        </p:txBody>
      </p:sp>
      <p:grpSp>
        <p:nvGrpSpPr>
          <p:cNvPr id="4" name="组合 64"/>
          <p:cNvGrpSpPr/>
          <p:nvPr/>
        </p:nvGrpSpPr>
        <p:grpSpPr bwMode="auto">
          <a:xfrm>
            <a:off x="1626022" y="3767138"/>
            <a:ext cx="1995488" cy="503237"/>
            <a:chOff x="1187624" y="3284984"/>
            <a:chExt cx="1995079" cy="504056"/>
          </a:xfrm>
        </p:grpSpPr>
        <p:sp>
          <p:nvSpPr>
            <p:cNvPr id="66" name="矩形 65"/>
            <p:cNvSpPr/>
            <p:nvPr/>
          </p:nvSpPr>
          <p:spPr>
            <a:xfrm>
              <a:off x="1187624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1670125" y="3284984"/>
              <a:ext cx="503135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2173260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2677981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2654722" y="3716338"/>
            <a:ext cx="36036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2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grpSp>
        <p:nvGrpSpPr>
          <p:cNvPr id="5" name="组合 36"/>
          <p:cNvGrpSpPr/>
          <p:nvPr/>
        </p:nvGrpSpPr>
        <p:grpSpPr bwMode="auto">
          <a:xfrm rot="5400000">
            <a:off x="874341" y="4029869"/>
            <a:ext cx="1995487" cy="504825"/>
            <a:chOff x="1187624" y="3284984"/>
            <a:chExt cx="1995079" cy="504056"/>
          </a:xfrm>
          <a:solidFill>
            <a:srgbClr val="FFFF00"/>
          </a:solidFill>
        </p:grpSpPr>
        <p:sp>
          <p:nvSpPr>
            <p:cNvPr id="38" name="矩形 37"/>
            <p:cNvSpPr/>
            <p:nvPr/>
          </p:nvSpPr>
          <p:spPr>
            <a:xfrm>
              <a:off x="1187624" y="3284984"/>
              <a:ext cx="504722" cy="504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1670125" y="3284984"/>
              <a:ext cx="503134" cy="504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2173259" y="3284984"/>
              <a:ext cx="504722" cy="504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2677981" y="3284984"/>
              <a:ext cx="504722" cy="504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692697" y="4724400"/>
            <a:ext cx="36036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1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692697" y="3213100"/>
            <a:ext cx="36036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</a:rPr>
              <a:t>4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1676822" y="3694113"/>
            <a:ext cx="36036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endParaRPr lang="zh-CN" altLang="en-US" sz="3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74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3" y="1087438"/>
            <a:ext cx="1444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组合 36"/>
          <p:cNvGrpSpPr/>
          <p:nvPr/>
        </p:nvGrpSpPr>
        <p:grpSpPr bwMode="auto">
          <a:xfrm rot="5400000">
            <a:off x="5245348" y="4032250"/>
            <a:ext cx="1995488" cy="503237"/>
            <a:chOff x="1187624" y="3284984"/>
            <a:chExt cx="1995079" cy="504056"/>
          </a:xfrm>
        </p:grpSpPr>
        <p:sp>
          <p:nvSpPr>
            <p:cNvPr id="32" name="矩形 31"/>
            <p:cNvSpPr/>
            <p:nvPr/>
          </p:nvSpPr>
          <p:spPr>
            <a:xfrm>
              <a:off x="1187624" y="3284985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1670125" y="3284984"/>
              <a:ext cx="503135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2173260" y="3284985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2677982" y="3284985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8" name="TextBox 43"/>
          <p:cNvSpPr txBox="1">
            <a:spLocks noChangeArrowheads="1"/>
          </p:cNvSpPr>
          <p:nvPr/>
        </p:nvSpPr>
        <p:spPr bwMode="auto">
          <a:xfrm>
            <a:off x="6063307" y="3212976"/>
            <a:ext cx="358775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</a:rPr>
              <a:t>1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grpSp>
        <p:nvGrpSpPr>
          <p:cNvPr id="8" name="组合 64"/>
          <p:cNvGrpSpPr/>
          <p:nvPr/>
        </p:nvGrpSpPr>
        <p:grpSpPr bwMode="auto">
          <a:xfrm>
            <a:off x="5004048" y="4271963"/>
            <a:ext cx="1995487" cy="504825"/>
            <a:chOff x="1187624" y="3284984"/>
            <a:chExt cx="1995079" cy="504056"/>
          </a:xfrm>
          <a:solidFill>
            <a:srgbClr val="FFFF00"/>
          </a:solidFill>
        </p:grpSpPr>
        <p:sp>
          <p:nvSpPr>
            <p:cNvPr id="36" name="矩形 35"/>
            <p:cNvSpPr/>
            <p:nvPr/>
          </p:nvSpPr>
          <p:spPr>
            <a:xfrm>
              <a:off x="1187624" y="3284984"/>
              <a:ext cx="504722" cy="504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1670125" y="3284984"/>
              <a:ext cx="503134" cy="504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2173259" y="3284984"/>
              <a:ext cx="504722" cy="504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2677981" y="3284984"/>
              <a:ext cx="504722" cy="504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0" name="TextBox 72"/>
          <p:cNvSpPr txBox="1">
            <a:spLocks noChangeArrowheads="1"/>
          </p:cNvSpPr>
          <p:nvPr/>
        </p:nvSpPr>
        <p:spPr bwMode="auto">
          <a:xfrm>
            <a:off x="5004048" y="4223048"/>
            <a:ext cx="35877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</a:rPr>
              <a:t>3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sp>
        <p:nvSpPr>
          <p:cNvPr id="31" name="TextBox 23"/>
          <p:cNvSpPr txBox="1">
            <a:spLocks noChangeArrowheads="1"/>
          </p:cNvSpPr>
          <p:nvPr/>
        </p:nvSpPr>
        <p:spPr bwMode="auto">
          <a:xfrm>
            <a:off x="6012160" y="4223048"/>
            <a:ext cx="35877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endParaRPr lang="zh-CN" altLang="en-US" sz="3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44"/>
          <p:cNvSpPr txBox="1">
            <a:spLocks noChangeArrowheads="1"/>
          </p:cNvSpPr>
          <p:nvPr/>
        </p:nvSpPr>
        <p:spPr bwMode="auto">
          <a:xfrm>
            <a:off x="6587901" y="4221088"/>
            <a:ext cx="36036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</a:rPr>
              <a:t>4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9147175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 2"/>
          <p:cNvSpPr/>
          <p:nvPr/>
        </p:nvSpPr>
        <p:spPr>
          <a:xfrm>
            <a:off x="539552" y="44624"/>
            <a:ext cx="1667527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游戏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1673225" y="1773238"/>
            <a:ext cx="5688013" cy="1079500"/>
          </a:xfrm>
          <a:prstGeom prst="wedgeRoundRectCallout">
            <a:avLst>
              <a:gd name="adj1" fmla="val -41460"/>
              <a:gd name="adj2" fmla="val -77375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1692275" y="1897063"/>
            <a:ext cx="5688013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Calibri" panose="020F0502020204030204" pitchFamily="34" charset="0"/>
              </a:rPr>
              <a:t>规则：每行每列都有</a:t>
            </a:r>
            <a:r>
              <a:rPr lang="en-US" altLang="zh-CN" sz="2400" b="1">
                <a:latin typeface="Calibri" panose="020F0502020204030204" pitchFamily="34" charset="0"/>
              </a:rPr>
              <a:t>1—4</a:t>
            </a:r>
            <a:r>
              <a:rPr lang="zh-CN" altLang="en-US" sz="2400" b="1">
                <a:latin typeface="Calibri" panose="020F0502020204030204" pitchFamily="34" charset="0"/>
              </a:rPr>
              <a:t>这四个数，并且每个数在每行、每列都只出现一次。</a:t>
            </a:r>
          </a:p>
        </p:txBody>
      </p:sp>
      <p:grpSp>
        <p:nvGrpSpPr>
          <p:cNvPr id="5" name="组合 36"/>
          <p:cNvGrpSpPr/>
          <p:nvPr/>
        </p:nvGrpSpPr>
        <p:grpSpPr bwMode="auto">
          <a:xfrm rot="5400000">
            <a:off x="874341" y="4029869"/>
            <a:ext cx="1995487" cy="504825"/>
            <a:chOff x="1187624" y="3284984"/>
            <a:chExt cx="1995079" cy="504056"/>
          </a:xfrm>
          <a:solidFill>
            <a:srgbClr val="FFFF00"/>
          </a:solidFill>
        </p:grpSpPr>
        <p:sp>
          <p:nvSpPr>
            <p:cNvPr id="38" name="矩形 37"/>
            <p:cNvSpPr/>
            <p:nvPr/>
          </p:nvSpPr>
          <p:spPr>
            <a:xfrm>
              <a:off x="1187624" y="3284984"/>
              <a:ext cx="504722" cy="504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1670125" y="3284984"/>
              <a:ext cx="503134" cy="504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2173259" y="3284984"/>
              <a:ext cx="504722" cy="504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2677981" y="3284984"/>
              <a:ext cx="504722" cy="504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692697" y="4724400"/>
            <a:ext cx="36036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</a:rPr>
              <a:t>1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692697" y="3213100"/>
            <a:ext cx="36036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</a:rPr>
              <a:t>4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pic>
        <p:nvPicPr>
          <p:cNvPr id="174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3" y="1087438"/>
            <a:ext cx="1444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组合 64"/>
          <p:cNvGrpSpPr/>
          <p:nvPr/>
        </p:nvGrpSpPr>
        <p:grpSpPr bwMode="auto">
          <a:xfrm>
            <a:off x="5004048" y="4271963"/>
            <a:ext cx="1995487" cy="504825"/>
            <a:chOff x="1187624" y="3284984"/>
            <a:chExt cx="1995079" cy="504056"/>
          </a:xfrm>
          <a:solidFill>
            <a:srgbClr val="FFFF00"/>
          </a:solidFill>
        </p:grpSpPr>
        <p:sp>
          <p:nvSpPr>
            <p:cNvPr id="36" name="矩形 35"/>
            <p:cNvSpPr/>
            <p:nvPr/>
          </p:nvSpPr>
          <p:spPr>
            <a:xfrm>
              <a:off x="1187624" y="3284984"/>
              <a:ext cx="504722" cy="504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1670125" y="3284984"/>
              <a:ext cx="503134" cy="504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2173259" y="3284984"/>
              <a:ext cx="504722" cy="504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2677981" y="3284984"/>
              <a:ext cx="504722" cy="504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9" name="组合 36"/>
          <p:cNvGrpSpPr/>
          <p:nvPr/>
        </p:nvGrpSpPr>
        <p:grpSpPr bwMode="auto">
          <a:xfrm rot="5400000">
            <a:off x="5245348" y="4032250"/>
            <a:ext cx="1995488" cy="503237"/>
            <a:chOff x="1187624" y="3284984"/>
            <a:chExt cx="1995079" cy="504056"/>
          </a:xfrm>
          <a:solidFill>
            <a:srgbClr val="FFFF00"/>
          </a:solidFill>
        </p:grpSpPr>
        <p:sp>
          <p:nvSpPr>
            <p:cNvPr id="32" name="矩形 31"/>
            <p:cNvSpPr/>
            <p:nvPr/>
          </p:nvSpPr>
          <p:spPr>
            <a:xfrm>
              <a:off x="1187624" y="3284985"/>
              <a:ext cx="504722" cy="504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1670125" y="3284984"/>
              <a:ext cx="503135" cy="504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2173260" y="3284985"/>
              <a:ext cx="504722" cy="504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2677982" y="3284985"/>
              <a:ext cx="504722" cy="504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9" name="TextBox 44"/>
          <p:cNvSpPr txBox="1">
            <a:spLocks noChangeArrowheads="1"/>
          </p:cNvSpPr>
          <p:nvPr/>
        </p:nvSpPr>
        <p:spPr bwMode="auto">
          <a:xfrm>
            <a:off x="6567363" y="4221088"/>
            <a:ext cx="36036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</a:rPr>
              <a:t>4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sp>
        <p:nvSpPr>
          <p:cNvPr id="30" name="TextBox 72"/>
          <p:cNvSpPr txBox="1">
            <a:spLocks noChangeArrowheads="1"/>
          </p:cNvSpPr>
          <p:nvPr/>
        </p:nvSpPr>
        <p:spPr bwMode="auto">
          <a:xfrm>
            <a:off x="5055195" y="4223048"/>
            <a:ext cx="35877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</a:rPr>
              <a:t>3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grpSp>
        <p:nvGrpSpPr>
          <p:cNvPr id="4" name="组合 64"/>
          <p:cNvGrpSpPr/>
          <p:nvPr/>
        </p:nvGrpSpPr>
        <p:grpSpPr bwMode="auto">
          <a:xfrm>
            <a:off x="1626022" y="3767138"/>
            <a:ext cx="1995488" cy="503237"/>
            <a:chOff x="1187624" y="3284984"/>
            <a:chExt cx="1995079" cy="504056"/>
          </a:xfrm>
          <a:solidFill>
            <a:srgbClr val="FFFF00"/>
          </a:solidFill>
        </p:grpSpPr>
        <p:sp>
          <p:nvSpPr>
            <p:cNvPr id="66" name="矩形 65"/>
            <p:cNvSpPr/>
            <p:nvPr/>
          </p:nvSpPr>
          <p:spPr>
            <a:xfrm>
              <a:off x="1187624" y="3284984"/>
              <a:ext cx="504722" cy="504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1670125" y="3284984"/>
              <a:ext cx="503135" cy="504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2173260" y="3284984"/>
              <a:ext cx="504722" cy="504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2677981" y="3284984"/>
              <a:ext cx="504722" cy="504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2654723" y="3718773"/>
            <a:ext cx="33310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</a:rPr>
              <a:t>2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1691357" y="3718992"/>
            <a:ext cx="36036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endParaRPr lang="zh-CN" altLang="en-US" sz="3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43"/>
          <p:cNvSpPr txBox="1">
            <a:spLocks noChangeArrowheads="1"/>
          </p:cNvSpPr>
          <p:nvPr/>
        </p:nvSpPr>
        <p:spPr bwMode="auto">
          <a:xfrm>
            <a:off x="6063307" y="3212976"/>
            <a:ext cx="358775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</a:rPr>
              <a:t>1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sp>
        <p:nvSpPr>
          <p:cNvPr id="31" name="TextBox 23"/>
          <p:cNvSpPr txBox="1">
            <a:spLocks noChangeArrowheads="1"/>
          </p:cNvSpPr>
          <p:nvPr/>
        </p:nvSpPr>
        <p:spPr bwMode="auto">
          <a:xfrm>
            <a:off x="6012160" y="4221088"/>
            <a:ext cx="35877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endParaRPr lang="zh-CN" altLang="en-US" sz="3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9147175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矩形 2"/>
          <p:cNvSpPr>
            <a:spLocks noChangeArrowheads="1"/>
          </p:cNvSpPr>
          <p:nvPr/>
        </p:nvSpPr>
        <p:spPr bwMode="auto">
          <a:xfrm>
            <a:off x="755650" y="1268413"/>
            <a:ext cx="7272338" cy="1373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</a:rPr>
              <a:t>    在下面的方格中，每行、每列都有</a:t>
            </a:r>
            <a:r>
              <a:rPr lang="en-US" altLang="zh-CN" sz="2800" b="1" dirty="0"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</a:rPr>
              <a:t>～</a:t>
            </a:r>
            <a:r>
              <a:rPr lang="en-US" altLang="zh-CN" sz="2800" b="1" dirty="0">
                <a:latin typeface="宋体" panose="02010600030101010101" pitchFamily="2" charset="-122"/>
              </a:rPr>
              <a:t>4</a:t>
            </a:r>
            <a:r>
              <a:rPr lang="zh-CN" altLang="en-US" sz="2800" b="1" dirty="0">
                <a:latin typeface="宋体" panose="02010600030101010101" pitchFamily="2" charset="-122"/>
              </a:rPr>
              <a:t>这四个数，并且每个数在每行、每列都只出现一次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。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A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应该是几？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016553" y="260648"/>
            <a:ext cx="1667527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游戏</a:t>
            </a:r>
          </a:p>
        </p:txBody>
      </p:sp>
      <p:sp>
        <p:nvSpPr>
          <p:cNvPr id="24580" name="TextBox 24"/>
          <p:cNvSpPr txBox="1">
            <a:spLocks noChangeArrowheads="1"/>
          </p:cNvSpPr>
          <p:nvPr/>
        </p:nvSpPr>
        <p:spPr bwMode="auto">
          <a:xfrm>
            <a:off x="5065713" y="3846513"/>
            <a:ext cx="35877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2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grpSp>
        <p:nvGrpSpPr>
          <p:cNvPr id="24581" name="组合 73"/>
          <p:cNvGrpSpPr/>
          <p:nvPr/>
        </p:nvGrpSpPr>
        <p:grpSpPr bwMode="auto">
          <a:xfrm>
            <a:off x="3167063" y="2817813"/>
            <a:ext cx="3205162" cy="3460750"/>
            <a:chOff x="1187624" y="2708920"/>
            <a:chExt cx="3204356" cy="3460849"/>
          </a:xfrm>
        </p:grpSpPr>
        <p:grpSp>
          <p:nvGrpSpPr>
            <p:cNvPr id="24589" name="组合 4"/>
            <p:cNvGrpSpPr/>
            <p:nvPr/>
          </p:nvGrpSpPr>
          <p:grpSpPr bwMode="auto">
            <a:xfrm>
              <a:off x="1187624" y="2708920"/>
              <a:ext cx="3204356" cy="864098"/>
              <a:chOff x="1187624" y="3284983"/>
              <a:chExt cx="1995079" cy="504057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187624" y="3284983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669842" y="3284983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173800" y="3284983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678745" y="3284983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24590" name="组合 58"/>
            <p:cNvGrpSpPr/>
            <p:nvPr/>
          </p:nvGrpSpPr>
          <p:grpSpPr bwMode="auto">
            <a:xfrm>
              <a:off x="1187624" y="5305673"/>
              <a:ext cx="3204356" cy="864096"/>
              <a:chOff x="1187624" y="3284984"/>
              <a:chExt cx="1995079" cy="504056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1187624" y="3285259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669842" y="3285259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2173800" y="3285259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2678745" y="3285259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24591" name="组合 63"/>
            <p:cNvGrpSpPr/>
            <p:nvPr/>
          </p:nvGrpSpPr>
          <p:grpSpPr bwMode="auto">
            <a:xfrm>
              <a:off x="1187624" y="4437112"/>
              <a:ext cx="3204356" cy="864096"/>
              <a:chOff x="1187624" y="3284984"/>
              <a:chExt cx="1995079" cy="504056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1187624" y="3285360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669842" y="3285360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2173800" y="3285360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2678745" y="3285360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24592" name="组合 68"/>
            <p:cNvGrpSpPr/>
            <p:nvPr/>
          </p:nvGrpSpPr>
          <p:grpSpPr bwMode="auto">
            <a:xfrm>
              <a:off x="1187624" y="3573016"/>
              <a:ext cx="3204356" cy="864096"/>
              <a:chOff x="1187624" y="3284984"/>
              <a:chExt cx="1995079" cy="504056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1187624" y="3284709"/>
                <a:ext cx="503958" cy="504707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1669842" y="3284709"/>
                <a:ext cx="503958" cy="504707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2173800" y="3284709"/>
                <a:ext cx="503958" cy="504707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2678745" y="3284709"/>
                <a:ext cx="503958" cy="504707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sp>
        <p:nvSpPr>
          <p:cNvPr id="24582" name="TextBox 33"/>
          <p:cNvSpPr txBox="1">
            <a:spLocks noChangeArrowheads="1"/>
          </p:cNvSpPr>
          <p:nvPr/>
        </p:nvSpPr>
        <p:spPr bwMode="auto">
          <a:xfrm>
            <a:off x="3336925" y="2852738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3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24583" name="TextBox 34"/>
          <p:cNvSpPr txBox="1">
            <a:spLocks noChangeArrowheads="1"/>
          </p:cNvSpPr>
          <p:nvPr/>
        </p:nvSpPr>
        <p:spPr bwMode="auto">
          <a:xfrm>
            <a:off x="3336925" y="3789363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endParaRPr lang="zh-CN" altLang="en-US" sz="4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4584" name="TextBox 26"/>
          <p:cNvSpPr txBox="1">
            <a:spLocks noChangeArrowheads="1"/>
          </p:cNvSpPr>
          <p:nvPr/>
        </p:nvSpPr>
        <p:spPr bwMode="auto">
          <a:xfrm>
            <a:off x="3336925" y="5516563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1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24585" name="TextBox 9"/>
          <p:cNvSpPr txBox="1">
            <a:spLocks noChangeArrowheads="1"/>
          </p:cNvSpPr>
          <p:nvPr/>
        </p:nvSpPr>
        <p:spPr bwMode="auto">
          <a:xfrm>
            <a:off x="4167188" y="2852738"/>
            <a:ext cx="3587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2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24586" name="TextBox 10"/>
          <p:cNvSpPr txBox="1">
            <a:spLocks noChangeArrowheads="1"/>
          </p:cNvSpPr>
          <p:nvPr/>
        </p:nvSpPr>
        <p:spPr bwMode="auto">
          <a:xfrm>
            <a:off x="4921250" y="3789363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  <a:endParaRPr lang="zh-CN" altLang="en-US" sz="4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4587" name="TextBox 27"/>
          <p:cNvSpPr txBox="1">
            <a:spLocks noChangeArrowheads="1"/>
          </p:cNvSpPr>
          <p:nvPr/>
        </p:nvSpPr>
        <p:spPr bwMode="auto">
          <a:xfrm>
            <a:off x="4992688" y="4652963"/>
            <a:ext cx="36036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3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24588" name="TextBox 16"/>
          <p:cNvSpPr txBox="1">
            <a:spLocks noChangeArrowheads="1"/>
          </p:cNvSpPr>
          <p:nvPr/>
        </p:nvSpPr>
        <p:spPr bwMode="auto">
          <a:xfrm>
            <a:off x="5788025" y="3800475"/>
            <a:ext cx="3587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2</a:t>
            </a:r>
            <a:endParaRPr lang="zh-CN" altLang="en-US" sz="40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9147175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矩形 2"/>
          <p:cNvSpPr>
            <a:spLocks noChangeArrowheads="1"/>
          </p:cNvSpPr>
          <p:nvPr/>
        </p:nvSpPr>
        <p:spPr bwMode="auto">
          <a:xfrm>
            <a:off x="755650" y="1268413"/>
            <a:ext cx="7272338" cy="1385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</a:rPr>
              <a:t>    在下面的方格中，每行、每列都有</a:t>
            </a:r>
            <a:r>
              <a:rPr lang="en-US" altLang="zh-CN" sz="2800" b="1" dirty="0"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</a:rPr>
              <a:t>～</a:t>
            </a:r>
            <a:r>
              <a:rPr lang="en-US" altLang="zh-CN" sz="2800" b="1" dirty="0">
                <a:latin typeface="宋体" panose="02010600030101010101" pitchFamily="2" charset="-122"/>
              </a:rPr>
              <a:t>4</a:t>
            </a:r>
            <a:r>
              <a:rPr lang="zh-CN" altLang="en-US" sz="2800" b="1" dirty="0">
                <a:latin typeface="宋体" panose="02010600030101010101" pitchFamily="2" charset="-122"/>
              </a:rPr>
              <a:t>这四个数，并且每个数在每行、每列都只出现一次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。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A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B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应该是几？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016553" y="260648"/>
            <a:ext cx="1667527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游戏</a:t>
            </a:r>
          </a:p>
        </p:txBody>
      </p:sp>
      <p:sp>
        <p:nvSpPr>
          <p:cNvPr id="27652" name="TextBox 24"/>
          <p:cNvSpPr txBox="1">
            <a:spLocks noChangeArrowheads="1"/>
          </p:cNvSpPr>
          <p:nvPr/>
        </p:nvSpPr>
        <p:spPr bwMode="auto">
          <a:xfrm>
            <a:off x="5065713" y="3846513"/>
            <a:ext cx="35877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2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grpSp>
        <p:nvGrpSpPr>
          <p:cNvPr id="2" name="组合 73"/>
          <p:cNvGrpSpPr/>
          <p:nvPr/>
        </p:nvGrpSpPr>
        <p:grpSpPr bwMode="auto">
          <a:xfrm>
            <a:off x="3167063" y="2817813"/>
            <a:ext cx="3205162" cy="3460750"/>
            <a:chOff x="1187624" y="2708920"/>
            <a:chExt cx="3204356" cy="3460849"/>
          </a:xfrm>
        </p:grpSpPr>
        <p:grpSp>
          <p:nvGrpSpPr>
            <p:cNvPr id="3" name="组合 4"/>
            <p:cNvGrpSpPr/>
            <p:nvPr/>
          </p:nvGrpSpPr>
          <p:grpSpPr bwMode="auto">
            <a:xfrm>
              <a:off x="1187624" y="2708920"/>
              <a:ext cx="3204356" cy="864098"/>
              <a:chOff x="1187624" y="3284983"/>
              <a:chExt cx="1995079" cy="504057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187624" y="3284983"/>
                <a:ext cx="503958" cy="503781"/>
              </a:xfrm>
              <a:prstGeom prst="rect">
                <a:avLst/>
              </a:prstGeom>
              <a:solidFill>
                <a:srgbClr val="FFC000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669842" y="3284983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173800" y="3284983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678745" y="3284983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5" name="组合 58"/>
            <p:cNvGrpSpPr/>
            <p:nvPr/>
          </p:nvGrpSpPr>
          <p:grpSpPr bwMode="auto">
            <a:xfrm>
              <a:off x="1187624" y="5305673"/>
              <a:ext cx="3204356" cy="864096"/>
              <a:chOff x="1187624" y="3284984"/>
              <a:chExt cx="1995079" cy="504056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1187624" y="3285259"/>
                <a:ext cx="503958" cy="503781"/>
              </a:xfrm>
              <a:prstGeom prst="rect">
                <a:avLst/>
              </a:prstGeom>
              <a:solidFill>
                <a:srgbClr val="FFC000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669842" y="3285259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2173800" y="3285259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2678745" y="3285259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10" name="组合 63"/>
            <p:cNvGrpSpPr/>
            <p:nvPr/>
          </p:nvGrpSpPr>
          <p:grpSpPr bwMode="auto">
            <a:xfrm>
              <a:off x="1187624" y="4437112"/>
              <a:ext cx="3204356" cy="864096"/>
              <a:chOff x="1187624" y="3284984"/>
              <a:chExt cx="1995079" cy="504056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1187624" y="3285360"/>
                <a:ext cx="503958" cy="503781"/>
              </a:xfrm>
              <a:prstGeom prst="rect">
                <a:avLst/>
              </a:prstGeom>
              <a:solidFill>
                <a:srgbClr val="FFC000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669842" y="3285360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2173800" y="3285360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2678745" y="3285360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11" name="组合 68"/>
            <p:cNvGrpSpPr/>
            <p:nvPr/>
          </p:nvGrpSpPr>
          <p:grpSpPr bwMode="auto">
            <a:xfrm>
              <a:off x="1187624" y="3573016"/>
              <a:ext cx="3204356" cy="864096"/>
              <a:chOff x="1187624" y="3284984"/>
              <a:chExt cx="1995079" cy="504056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1187624" y="3284709"/>
                <a:ext cx="503958" cy="504707"/>
              </a:xfrm>
              <a:prstGeom prst="rect">
                <a:avLst/>
              </a:prstGeom>
              <a:solidFill>
                <a:srgbClr val="FFC000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1669842" y="3284709"/>
                <a:ext cx="503958" cy="5047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2173800" y="3284709"/>
                <a:ext cx="503958" cy="5047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2678745" y="3284709"/>
                <a:ext cx="503958" cy="5047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sp>
        <p:nvSpPr>
          <p:cNvPr id="27654" name="TextBox 33"/>
          <p:cNvSpPr txBox="1">
            <a:spLocks noChangeArrowheads="1"/>
          </p:cNvSpPr>
          <p:nvPr/>
        </p:nvSpPr>
        <p:spPr bwMode="auto">
          <a:xfrm>
            <a:off x="3336925" y="2852738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3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27655" name="TextBox 34"/>
          <p:cNvSpPr txBox="1">
            <a:spLocks noChangeArrowheads="1"/>
          </p:cNvSpPr>
          <p:nvPr/>
        </p:nvSpPr>
        <p:spPr bwMode="auto">
          <a:xfrm>
            <a:off x="3336925" y="3789363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endParaRPr lang="zh-CN" altLang="en-US" sz="4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7656" name="TextBox 26"/>
          <p:cNvSpPr txBox="1">
            <a:spLocks noChangeArrowheads="1"/>
          </p:cNvSpPr>
          <p:nvPr/>
        </p:nvSpPr>
        <p:spPr bwMode="auto">
          <a:xfrm>
            <a:off x="3336925" y="5516563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1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27657" name="TextBox 9"/>
          <p:cNvSpPr txBox="1">
            <a:spLocks noChangeArrowheads="1"/>
          </p:cNvSpPr>
          <p:nvPr/>
        </p:nvSpPr>
        <p:spPr bwMode="auto">
          <a:xfrm>
            <a:off x="4167188" y="2852738"/>
            <a:ext cx="3587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2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27658" name="TextBox 10"/>
          <p:cNvSpPr txBox="1">
            <a:spLocks noChangeArrowheads="1"/>
          </p:cNvSpPr>
          <p:nvPr/>
        </p:nvSpPr>
        <p:spPr bwMode="auto">
          <a:xfrm>
            <a:off x="4921250" y="3789363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  <a:endParaRPr lang="zh-CN" altLang="en-US" sz="4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7659" name="TextBox 27"/>
          <p:cNvSpPr txBox="1">
            <a:spLocks noChangeArrowheads="1"/>
          </p:cNvSpPr>
          <p:nvPr/>
        </p:nvSpPr>
        <p:spPr bwMode="auto">
          <a:xfrm>
            <a:off x="4992688" y="4652963"/>
            <a:ext cx="36036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3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27660" name="TextBox 16"/>
          <p:cNvSpPr txBox="1">
            <a:spLocks noChangeArrowheads="1"/>
          </p:cNvSpPr>
          <p:nvPr/>
        </p:nvSpPr>
        <p:spPr bwMode="auto">
          <a:xfrm>
            <a:off x="5788025" y="3800475"/>
            <a:ext cx="358775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2</a:t>
            </a:r>
            <a:endParaRPr lang="zh-CN" altLang="en-US" sz="40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9147175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矩形 2"/>
          <p:cNvSpPr>
            <a:spLocks noChangeArrowheads="1"/>
          </p:cNvSpPr>
          <p:nvPr/>
        </p:nvSpPr>
        <p:spPr bwMode="auto">
          <a:xfrm>
            <a:off x="755650" y="1268413"/>
            <a:ext cx="7272338" cy="1373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</a:rPr>
              <a:t>    在下面的方格中，每行、每列都有</a:t>
            </a:r>
            <a:r>
              <a:rPr lang="en-US" altLang="zh-CN" sz="2800" b="1" dirty="0"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</a:rPr>
              <a:t>～</a:t>
            </a:r>
            <a:r>
              <a:rPr lang="en-US" altLang="zh-CN" sz="2800" b="1" dirty="0">
                <a:latin typeface="宋体" panose="02010600030101010101" pitchFamily="2" charset="-122"/>
              </a:rPr>
              <a:t>4</a:t>
            </a:r>
            <a:r>
              <a:rPr lang="zh-CN" altLang="en-US" sz="2800" b="1" dirty="0">
                <a:latin typeface="宋体" panose="02010600030101010101" pitchFamily="2" charset="-122"/>
              </a:rPr>
              <a:t>这四个数，并且每个数在每行、每列都只出现一次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。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A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应该是几？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016553" y="260648"/>
            <a:ext cx="1667527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游戏</a:t>
            </a:r>
          </a:p>
        </p:txBody>
      </p:sp>
      <p:sp>
        <p:nvSpPr>
          <p:cNvPr id="24580" name="TextBox 24"/>
          <p:cNvSpPr txBox="1">
            <a:spLocks noChangeArrowheads="1"/>
          </p:cNvSpPr>
          <p:nvPr/>
        </p:nvSpPr>
        <p:spPr bwMode="auto">
          <a:xfrm>
            <a:off x="5065713" y="3846513"/>
            <a:ext cx="35877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2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grpSp>
        <p:nvGrpSpPr>
          <p:cNvPr id="2" name="组合 73"/>
          <p:cNvGrpSpPr/>
          <p:nvPr/>
        </p:nvGrpSpPr>
        <p:grpSpPr bwMode="auto">
          <a:xfrm>
            <a:off x="3167063" y="2817813"/>
            <a:ext cx="3205162" cy="3460750"/>
            <a:chOff x="1187624" y="2708920"/>
            <a:chExt cx="3204356" cy="3460849"/>
          </a:xfrm>
        </p:grpSpPr>
        <p:grpSp>
          <p:nvGrpSpPr>
            <p:cNvPr id="3" name="组合 4"/>
            <p:cNvGrpSpPr/>
            <p:nvPr/>
          </p:nvGrpSpPr>
          <p:grpSpPr bwMode="auto">
            <a:xfrm>
              <a:off x="1187624" y="2708920"/>
              <a:ext cx="3204356" cy="864098"/>
              <a:chOff x="1187624" y="3284983"/>
              <a:chExt cx="1995079" cy="504057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187624" y="3284983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669842" y="3284983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173800" y="3284983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678745" y="3284983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5" name="组合 58"/>
            <p:cNvGrpSpPr/>
            <p:nvPr/>
          </p:nvGrpSpPr>
          <p:grpSpPr bwMode="auto">
            <a:xfrm>
              <a:off x="1187624" y="5305673"/>
              <a:ext cx="3204356" cy="864096"/>
              <a:chOff x="1187624" y="3284984"/>
              <a:chExt cx="1995079" cy="504056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1187624" y="3285259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669842" y="3285259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2173800" y="3285259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2678745" y="3285259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10" name="组合 63"/>
            <p:cNvGrpSpPr/>
            <p:nvPr/>
          </p:nvGrpSpPr>
          <p:grpSpPr bwMode="auto">
            <a:xfrm>
              <a:off x="1187624" y="4437112"/>
              <a:ext cx="3204356" cy="864096"/>
              <a:chOff x="1187624" y="3284984"/>
              <a:chExt cx="1995079" cy="504056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1187624" y="3285360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669842" y="3285360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2173800" y="3285360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2678745" y="3285360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11" name="组合 68"/>
            <p:cNvGrpSpPr/>
            <p:nvPr/>
          </p:nvGrpSpPr>
          <p:grpSpPr bwMode="auto">
            <a:xfrm>
              <a:off x="1187624" y="3573016"/>
              <a:ext cx="3204356" cy="864096"/>
              <a:chOff x="1187624" y="3284984"/>
              <a:chExt cx="1995079" cy="504056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1187624" y="3284709"/>
                <a:ext cx="503958" cy="504707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1669842" y="3284709"/>
                <a:ext cx="503958" cy="504707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2173800" y="3284709"/>
                <a:ext cx="503958" cy="504707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2678745" y="3284709"/>
                <a:ext cx="503958" cy="504707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sp>
        <p:nvSpPr>
          <p:cNvPr id="24582" name="TextBox 33"/>
          <p:cNvSpPr txBox="1">
            <a:spLocks noChangeArrowheads="1"/>
          </p:cNvSpPr>
          <p:nvPr/>
        </p:nvSpPr>
        <p:spPr bwMode="auto">
          <a:xfrm>
            <a:off x="3336925" y="2852738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3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24583" name="TextBox 34"/>
          <p:cNvSpPr txBox="1">
            <a:spLocks noChangeArrowheads="1"/>
          </p:cNvSpPr>
          <p:nvPr/>
        </p:nvSpPr>
        <p:spPr bwMode="auto">
          <a:xfrm>
            <a:off x="3336925" y="3789363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4</a:t>
            </a:r>
            <a:endParaRPr lang="zh-CN" altLang="en-US" sz="4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4584" name="TextBox 26"/>
          <p:cNvSpPr txBox="1">
            <a:spLocks noChangeArrowheads="1"/>
          </p:cNvSpPr>
          <p:nvPr/>
        </p:nvSpPr>
        <p:spPr bwMode="auto">
          <a:xfrm>
            <a:off x="3336925" y="5516563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1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24585" name="TextBox 9"/>
          <p:cNvSpPr txBox="1">
            <a:spLocks noChangeArrowheads="1"/>
          </p:cNvSpPr>
          <p:nvPr/>
        </p:nvSpPr>
        <p:spPr bwMode="auto">
          <a:xfrm>
            <a:off x="4167188" y="2852738"/>
            <a:ext cx="3587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2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24586" name="TextBox 10"/>
          <p:cNvSpPr txBox="1">
            <a:spLocks noChangeArrowheads="1"/>
          </p:cNvSpPr>
          <p:nvPr/>
        </p:nvSpPr>
        <p:spPr bwMode="auto">
          <a:xfrm>
            <a:off x="4921250" y="3789363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  <a:endParaRPr lang="zh-CN" altLang="en-US" sz="4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4587" name="TextBox 27"/>
          <p:cNvSpPr txBox="1">
            <a:spLocks noChangeArrowheads="1"/>
          </p:cNvSpPr>
          <p:nvPr/>
        </p:nvSpPr>
        <p:spPr bwMode="auto">
          <a:xfrm>
            <a:off x="4992688" y="4652963"/>
            <a:ext cx="36036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3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24588" name="TextBox 16"/>
          <p:cNvSpPr txBox="1">
            <a:spLocks noChangeArrowheads="1"/>
          </p:cNvSpPr>
          <p:nvPr/>
        </p:nvSpPr>
        <p:spPr bwMode="auto">
          <a:xfrm>
            <a:off x="5788025" y="3800475"/>
            <a:ext cx="3587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2</a:t>
            </a:r>
            <a:endParaRPr lang="zh-CN" altLang="en-US" sz="40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9147175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 2"/>
          <p:cNvSpPr/>
          <p:nvPr/>
        </p:nvSpPr>
        <p:spPr>
          <a:xfrm>
            <a:off x="1016553" y="44624"/>
            <a:ext cx="1667527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游戏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1692275" y="1773238"/>
            <a:ext cx="5832475" cy="1079500"/>
          </a:xfrm>
          <a:prstGeom prst="wedgeRoundRectCallout">
            <a:avLst>
              <a:gd name="adj1" fmla="val -46655"/>
              <a:gd name="adj2" fmla="val -70118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1692275" y="1897063"/>
            <a:ext cx="5688013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Calibri" panose="020F0502020204030204" pitchFamily="34" charset="0"/>
              </a:rPr>
              <a:t>规则：每行每列都有</a:t>
            </a:r>
            <a:r>
              <a:rPr lang="en-US" altLang="zh-CN" sz="2400" b="1" dirty="0">
                <a:latin typeface="Calibri" panose="020F0502020204030204" pitchFamily="34" charset="0"/>
              </a:rPr>
              <a:t>1—4</a:t>
            </a:r>
            <a:r>
              <a:rPr lang="zh-CN" altLang="en-US" sz="2400" b="1" dirty="0">
                <a:latin typeface="Calibri" panose="020F0502020204030204" pitchFamily="34" charset="0"/>
              </a:rPr>
              <a:t>这四个数，并且每个数在每行、每列都只出现一次。</a:t>
            </a:r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1763713" y="2308225"/>
            <a:ext cx="4608512" cy="420688"/>
            <a:chOff x="1763688" y="2759046"/>
            <a:chExt cx="4608512" cy="420831"/>
          </a:xfrm>
        </p:grpSpPr>
        <p:cxnSp>
          <p:nvCxnSpPr>
            <p:cNvPr id="10" name="直接连接符 9"/>
            <p:cNvCxnSpPr/>
            <p:nvPr/>
          </p:nvCxnSpPr>
          <p:spPr>
            <a:xfrm flipV="1">
              <a:off x="1763688" y="2759046"/>
              <a:ext cx="4608512" cy="47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1763688" y="3175112"/>
              <a:ext cx="4608512" cy="47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763688" y="2763811"/>
              <a:ext cx="0" cy="4160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6372200" y="2759046"/>
              <a:ext cx="0" cy="4160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8" name="组合 1027"/>
          <p:cNvGrpSpPr/>
          <p:nvPr/>
        </p:nvGrpSpPr>
        <p:grpSpPr bwMode="auto">
          <a:xfrm>
            <a:off x="1187450" y="3284538"/>
            <a:ext cx="1995488" cy="504825"/>
            <a:chOff x="1187624" y="3284984"/>
            <a:chExt cx="1995079" cy="504056"/>
          </a:xfrm>
        </p:grpSpPr>
        <p:sp>
          <p:nvSpPr>
            <p:cNvPr id="1027" name="矩形 1026"/>
            <p:cNvSpPr/>
            <p:nvPr/>
          </p:nvSpPr>
          <p:spPr>
            <a:xfrm>
              <a:off x="1187624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1670125" y="3284984"/>
              <a:ext cx="503135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2173260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2677981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029" name="TextBox 1028"/>
          <p:cNvSpPr txBox="1">
            <a:spLocks noChangeArrowheads="1"/>
          </p:cNvSpPr>
          <p:nvPr/>
        </p:nvSpPr>
        <p:spPr bwMode="auto">
          <a:xfrm>
            <a:off x="1187450" y="3214688"/>
            <a:ext cx="36036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2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2700338" y="3214688"/>
            <a:ext cx="35877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endParaRPr lang="zh-CN" altLang="en-US" sz="3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57" name="组合 56"/>
          <p:cNvGrpSpPr/>
          <p:nvPr/>
        </p:nvGrpSpPr>
        <p:grpSpPr bwMode="auto">
          <a:xfrm>
            <a:off x="1187450" y="4149725"/>
            <a:ext cx="1995488" cy="503238"/>
            <a:chOff x="1187624" y="3284984"/>
            <a:chExt cx="1995079" cy="504056"/>
          </a:xfrm>
        </p:grpSpPr>
        <p:sp>
          <p:nvSpPr>
            <p:cNvPr id="58" name="矩形 57"/>
            <p:cNvSpPr/>
            <p:nvPr/>
          </p:nvSpPr>
          <p:spPr>
            <a:xfrm>
              <a:off x="1187624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670125" y="3284984"/>
              <a:ext cx="503135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2173260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2677981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1187450" y="4078288"/>
            <a:ext cx="36036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2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2700338" y="4078288"/>
            <a:ext cx="35877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endParaRPr lang="zh-CN" altLang="en-US" sz="3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2195513" y="4078288"/>
            <a:ext cx="36036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</a:rPr>
              <a:t>1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grpSp>
        <p:nvGrpSpPr>
          <p:cNvPr id="65" name="组合 64"/>
          <p:cNvGrpSpPr/>
          <p:nvPr/>
        </p:nvGrpSpPr>
        <p:grpSpPr bwMode="auto">
          <a:xfrm>
            <a:off x="1157288" y="5083175"/>
            <a:ext cx="1995487" cy="504825"/>
            <a:chOff x="1187624" y="3284984"/>
            <a:chExt cx="1995079" cy="504056"/>
          </a:xfrm>
        </p:grpSpPr>
        <p:sp>
          <p:nvSpPr>
            <p:cNvPr id="66" name="矩形 65"/>
            <p:cNvSpPr/>
            <p:nvPr/>
          </p:nvSpPr>
          <p:spPr>
            <a:xfrm>
              <a:off x="1187624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1670125" y="3284984"/>
              <a:ext cx="50313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2173259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2677981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157288" y="5013325"/>
            <a:ext cx="360362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2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2670175" y="5013325"/>
            <a:ext cx="358775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endParaRPr lang="zh-CN" altLang="en-US" sz="3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2165350" y="5013325"/>
            <a:ext cx="36036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1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1711325" y="5013325"/>
            <a:ext cx="36036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3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sp>
        <p:nvSpPr>
          <p:cNvPr id="1031" name="TextBox 1030"/>
          <p:cNvSpPr txBox="1">
            <a:spLocks noChangeArrowheads="1"/>
          </p:cNvSpPr>
          <p:nvPr/>
        </p:nvSpPr>
        <p:spPr bwMode="auto">
          <a:xfrm>
            <a:off x="3779838" y="5013325"/>
            <a:ext cx="1296987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00B050"/>
                </a:solidFill>
                <a:latin typeface="Calibri" panose="020F0502020204030204" pitchFamily="34" charset="0"/>
              </a:rPr>
              <a:t>A</a:t>
            </a:r>
            <a:r>
              <a:rPr lang="zh-CN" altLang="en-US" sz="3600" b="1" dirty="0">
                <a:solidFill>
                  <a:srgbClr val="00B050"/>
                </a:solidFill>
                <a:latin typeface="Calibri" panose="020F0502020204030204" pitchFamily="34" charset="0"/>
              </a:rPr>
              <a:t>是</a:t>
            </a:r>
            <a:r>
              <a:rPr lang="en-US" altLang="zh-CN" sz="3600" b="1" dirty="0">
                <a:solidFill>
                  <a:srgbClr val="00B050"/>
                </a:solidFill>
                <a:latin typeface="Calibri" panose="020F0502020204030204" pitchFamily="34" charset="0"/>
              </a:rPr>
              <a:t>4</a:t>
            </a:r>
            <a:endParaRPr lang="zh-CN" altLang="en-US" sz="36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143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3" y="1087438"/>
            <a:ext cx="1444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56" grpId="0"/>
      <p:bldP spid="62" grpId="0"/>
      <p:bldP spid="63" grpId="0"/>
      <p:bldP spid="64" grpId="0"/>
      <p:bldP spid="70" grpId="0"/>
      <p:bldP spid="71" grpId="0"/>
      <p:bldP spid="72" grpId="0"/>
      <p:bldP spid="73" grpId="0"/>
      <p:bldP spid="10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9147175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矩形 2"/>
          <p:cNvSpPr>
            <a:spLocks noChangeArrowheads="1"/>
          </p:cNvSpPr>
          <p:nvPr/>
        </p:nvSpPr>
        <p:spPr bwMode="auto">
          <a:xfrm>
            <a:off x="755650" y="1268413"/>
            <a:ext cx="7272338" cy="1385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</a:rPr>
              <a:t>    在下面的方格中，每行、每列都有</a:t>
            </a:r>
            <a:r>
              <a:rPr lang="en-US" altLang="zh-CN" sz="2800" b="1" dirty="0"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</a:rPr>
              <a:t>～</a:t>
            </a:r>
            <a:r>
              <a:rPr lang="en-US" altLang="zh-CN" sz="2800" b="1" dirty="0">
                <a:latin typeface="宋体" panose="02010600030101010101" pitchFamily="2" charset="-122"/>
              </a:rPr>
              <a:t>4</a:t>
            </a:r>
            <a:r>
              <a:rPr lang="zh-CN" altLang="en-US" sz="2800" b="1" dirty="0">
                <a:latin typeface="宋体" panose="02010600030101010101" pitchFamily="2" charset="-122"/>
              </a:rPr>
              <a:t>这四个数，并且每个数在每行、每列都只出现一次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。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A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应该是几？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016553" y="260648"/>
            <a:ext cx="1667527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游戏</a:t>
            </a:r>
          </a:p>
        </p:txBody>
      </p:sp>
      <p:sp>
        <p:nvSpPr>
          <p:cNvPr id="31748" name="TextBox 24"/>
          <p:cNvSpPr txBox="1">
            <a:spLocks noChangeArrowheads="1"/>
          </p:cNvSpPr>
          <p:nvPr/>
        </p:nvSpPr>
        <p:spPr bwMode="auto">
          <a:xfrm>
            <a:off x="5065713" y="3846513"/>
            <a:ext cx="35877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2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grpSp>
        <p:nvGrpSpPr>
          <p:cNvPr id="2" name="组合 73"/>
          <p:cNvGrpSpPr/>
          <p:nvPr/>
        </p:nvGrpSpPr>
        <p:grpSpPr bwMode="auto">
          <a:xfrm>
            <a:off x="3167063" y="2817813"/>
            <a:ext cx="3205162" cy="3460750"/>
            <a:chOff x="1187624" y="2708920"/>
            <a:chExt cx="3204356" cy="3460849"/>
          </a:xfrm>
        </p:grpSpPr>
        <p:grpSp>
          <p:nvGrpSpPr>
            <p:cNvPr id="3" name="组合 4"/>
            <p:cNvGrpSpPr/>
            <p:nvPr/>
          </p:nvGrpSpPr>
          <p:grpSpPr bwMode="auto">
            <a:xfrm>
              <a:off x="1187624" y="2708920"/>
              <a:ext cx="3204356" cy="864098"/>
              <a:chOff x="1187624" y="3284983"/>
              <a:chExt cx="1995079" cy="504057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187624" y="3284983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669842" y="3284983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173800" y="3284983"/>
                <a:ext cx="503958" cy="50378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678745" y="3284983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5" name="组合 58"/>
            <p:cNvGrpSpPr/>
            <p:nvPr/>
          </p:nvGrpSpPr>
          <p:grpSpPr bwMode="auto">
            <a:xfrm>
              <a:off x="1187624" y="5305673"/>
              <a:ext cx="3204356" cy="864096"/>
              <a:chOff x="1187624" y="3284984"/>
              <a:chExt cx="1995079" cy="504056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1187624" y="3285259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669842" y="3285259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2173800" y="3285259"/>
                <a:ext cx="503958" cy="50378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2678745" y="3285259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10" name="组合 63"/>
            <p:cNvGrpSpPr/>
            <p:nvPr/>
          </p:nvGrpSpPr>
          <p:grpSpPr bwMode="auto">
            <a:xfrm>
              <a:off x="1187624" y="4437112"/>
              <a:ext cx="3204356" cy="864096"/>
              <a:chOff x="1187624" y="3284984"/>
              <a:chExt cx="1995079" cy="504056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1187624" y="3285360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669842" y="3285360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2173800" y="3285360"/>
                <a:ext cx="503958" cy="50378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2678745" y="3285360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11" name="组合 68"/>
            <p:cNvGrpSpPr/>
            <p:nvPr/>
          </p:nvGrpSpPr>
          <p:grpSpPr bwMode="auto">
            <a:xfrm>
              <a:off x="1187624" y="3573016"/>
              <a:ext cx="3204356" cy="864096"/>
              <a:chOff x="1187624" y="3284984"/>
              <a:chExt cx="1995079" cy="504056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1187624" y="3284709"/>
                <a:ext cx="503958" cy="504707"/>
              </a:xfrm>
              <a:prstGeom prst="rect">
                <a:avLst/>
              </a:prstGeom>
              <a:solidFill>
                <a:srgbClr val="00B050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1669842" y="3284709"/>
                <a:ext cx="503958" cy="504707"/>
              </a:xfrm>
              <a:prstGeom prst="rect">
                <a:avLst/>
              </a:prstGeom>
              <a:solidFill>
                <a:srgbClr val="00B050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2173800" y="3284709"/>
                <a:ext cx="503958" cy="50470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2678745" y="3284709"/>
                <a:ext cx="503958" cy="504707"/>
              </a:xfrm>
              <a:prstGeom prst="rect">
                <a:avLst/>
              </a:prstGeom>
              <a:solidFill>
                <a:srgbClr val="00B050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sp>
        <p:nvSpPr>
          <p:cNvPr id="31750" name="TextBox 33"/>
          <p:cNvSpPr txBox="1">
            <a:spLocks noChangeArrowheads="1"/>
          </p:cNvSpPr>
          <p:nvPr/>
        </p:nvSpPr>
        <p:spPr bwMode="auto">
          <a:xfrm>
            <a:off x="3336925" y="2852738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3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31751" name="TextBox 34"/>
          <p:cNvSpPr txBox="1">
            <a:spLocks noChangeArrowheads="1"/>
          </p:cNvSpPr>
          <p:nvPr/>
        </p:nvSpPr>
        <p:spPr bwMode="auto">
          <a:xfrm>
            <a:off x="3336925" y="3789363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Calibri" panose="020F0502020204030204" pitchFamily="34" charset="0"/>
              </a:rPr>
              <a:t>4</a:t>
            </a:r>
            <a:endParaRPr lang="zh-CN" altLang="en-US" sz="40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1752" name="TextBox 26"/>
          <p:cNvSpPr txBox="1">
            <a:spLocks noChangeArrowheads="1"/>
          </p:cNvSpPr>
          <p:nvPr/>
        </p:nvSpPr>
        <p:spPr bwMode="auto">
          <a:xfrm>
            <a:off x="3336925" y="5516563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1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31753" name="TextBox 9"/>
          <p:cNvSpPr txBox="1">
            <a:spLocks noChangeArrowheads="1"/>
          </p:cNvSpPr>
          <p:nvPr/>
        </p:nvSpPr>
        <p:spPr bwMode="auto">
          <a:xfrm>
            <a:off x="4167188" y="2852738"/>
            <a:ext cx="3587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2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31754" name="TextBox 10"/>
          <p:cNvSpPr txBox="1">
            <a:spLocks noChangeArrowheads="1"/>
          </p:cNvSpPr>
          <p:nvPr/>
        </p:nvSpPr>
        <p:spPr bwMode="auto">
          <a:xfrm>
            <a:off x="4921250" y="3789363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B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31755" name="TextBox 27"/>
          <p:cNvSpPr txBox="1">
            <a:spLocks noChangeArrowheads="1"/>
          </p:cNvSpPr>
          <p:nvPr/>
        </p:nvSpPr>
        <p:spPr bwMode="auto">
          <a:xfrm>
            <a:off x="4992688" y="4652963"/>
            <a:ext cx="36036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3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31756" name="TextBox 16"/>
          <p:cNvSpPr txBox="1">
            <a:spLocks noChangeArrowheads="1"/>
          </p:cNvSpPr>
          <p:nvPr/>
        </p:nvSpPr>
        <p:spPr bwMode="auto">
          <a:xfrm>
            <a:off x="5788025" y="3800475"/>
            <a:ext cx="3587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2</a:t>
            </a:r>
            <a:endParaRPr lang="zh-CN" altLang="en-US" sz="40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9147175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矩形 2"/>
          <p:cNvSpPr>
            <a:spLocks noChangeArrowheads="1"/>
          </p:cNvSpPr>
          <p:nvPr/>
        </p:nvSpPr>
        <p:spPr bwMode="auto">
          <a:xfrm>
            <a:off x="755650" y="1268413"/>
            <a:ext cx="7272338" cy="1373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</a:rPr>
              <a:t>    在下面的方格中，每行、每列都有</a:t>
            </a:r>
            <a:r>
              <a:rPr lang="en-US" altLang="zh-CN" sz="2800" b="1" dirty="0"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</a:rPr>
              <a:t>～</a:t>
            </a:r>
            <a:r>
              <a:rPr lang="en-US" altLang="zh-CN" sz="2800" b="1" dirty="0">
                <a:latin typeface="宋体" panose="02010600030101010101" pitchFamily="2" charset="-122"/>
              </a:rPr>
              <a:t>4</a:t>
            </a:r>
            <a:r>
              <a:rPr lang="zh-CN" altLang="en-US" sz="2800" b="1" dirty="0">
                <a:latin typeface="宋体" panose="02010600030101010101" pitchFamily="2" charset="-122"/>
              </a:rPr>
              <a:t>这四个数，并且每个数在每行、每列都只出现一次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。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A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应该是几？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016553" y="260648"/>
            <a:ext cx="1667527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游戏</a:t>
            </a:r>
          </a:p>
        </p:txBody>
      </p:sp>
      <p:sp>
        <p:nvSpPr>
          <p:cNvPr id="24580" name="TextBox 24"/>
          <p:cNvSpPr txBox="1">
            <a:spLocks noChangeArrowheads="1"/>
          </p:cNvSpPr>
          <p:nvPr/>
        </p:nvSpPr>
        <p:spPr bwMode="auto">
          <a:xfrm>
            <a:off x="5065713" y="3846513"/>
            <a:ext cx="35877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2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grpSp>
        <p:nvGrpSpPr>
          <p:cNvPr id="2" name="组合 73"/>
          <p:cNvGrpSpPr/>
          <p:nvPr/>
        </p:nvGrpSpPr>
        <p:grpSpPr bwMode="auto">
          <a:xfrm>
            <a:off x="3167063" y="2817813"/>
            <a:ext cx="3205162" cy="3460750"/>
            <a:chOff x="1187624" y="2708920"/>
            <a:chExt cx="3204356" cy="3460849"/>
          </a:xfrm>
        </p:grpSpPr>
        <p:grpSp>
          <p:nvGrpSpPr>
            <p:cNvPr id="3" name="组合 4"/>
            <p:cNvGrpSpPr/>
            <p:nvPr/>
          </p:nvGrpSpPr>
          <p:grpSpPr bwMode="auto">
            <a:xfrm>
              <a:off x="1187624" y="2708920"/>
              <a:ext cx="3204356" cy="864098"/>
              <a:chOff x="1187624" y="3284983"/>
              <a:chExt cx="1995079" cy="504057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187624" y="3284983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669842" y="3284983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173800" y="3284983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678745" y="3284983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5" name="组合 58"/>
            <p:cNvGrpSpPr/>
            <p:nvPr/>
          </p:nvGrpSpPr>
          <p:grpSpPr bwMode="auto">
            <a:xfrm>
              <a:off x="1187624" y="5305673"/>
              <a:ext cx="3204356" cy="864096"/>
              <a:chOff x="1187624" y="3284984"/>
              <a:chExt cx="1995079" cy="504056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1187624" y="3285259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669842" y="3285259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2173800" y="3285259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2678745" y="3285259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10" name="组合 63"/>
            <p:cNvGrpSpPr/>
            <p:nvPr/>
          </p:nvGrpSpPr>
          <p:grpSpPr bwMode="auto">
            <a:xfrm>
              <a:off x="1187624" y="4437112"/>
              <a:ext cx="3204356" cy="864096"/>
              <a:chOff x="1187624" y="3284984"/>
              <a:chExt cx="1995079" cy="504056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1187624" y="3285360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669842" y="3285360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2173800" y="3285360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2678745" y="3285360"/>
                <a:ext cx="503958" cy="5037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11" name="组合 68"/>
            <p:cNvGrpSpPr/>
            <p:nvPr/>
          </p:nvGrpSpPr>
          <p:grpSpPr bwMode="auto">
            <a:xfrm>
              <a:off x="1187624" y="3573016"/>
              <a:ext cx="3204356" cy="864096"/>
              <a:chOff x="1187624" y="3284984"/>
              <a:chExt cx="1995079" cy="504056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1187624" y="3284709"/>
                <a:ext cx="503958" cy="504707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1669842" y="3284709"/>
                <a:ext cx="503958" cy="504707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2173800" y="3284709"/>
                <a:ext cx="503958" cy="504707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2678745" y="3284709"/>
                <a:ext cx="503958" cy="504707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sp>
        <p:nvSpPr>
          <p:cNvPr id="24582" name="TextBox 33"/>
          <p:cNvSpPr txBox="1">
            <a:spLocks noChangeArrowheads="1"/>
          </p:cNvSpPr>
          <p:nvPr/>
        </p:nvSpPr>
        <p:spPr bwMode="auto">
          <a:xfrm>
            <a:off x="3336925" y="2852738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3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24583" name="TextBox 34"/>
          <p:cNvSpPr txBox="1">
            <a:spLocks noChangeArrowheads="1"/>
          </p:cNvSpPr>
          <p:nvPr/>
        </p:nvSpPr>
        <p:spPr bwMode="auto">
          <a:xfrm>
            <a:off x="3336925" y="3789363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4</a:t>
            </a:r>
            <a:endParaRPr lang="zh-CN" altLang="en-US" sz="4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4584" name="TextBox 26"/>
          <p:cNvSpPr txBox="1">
            <a:spLocks noChangeArrowheads="1"/>
          </p:cNvSpPr>
          <p:nvPr/>
        </p:nvSpPr>
        <p:spPr bwMode="auto">
          <a:xfrm>
            <a:off x="3336925" y="5516563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1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24585" name="TextBox 9"/>
          <p:cNvSpPr txBox="1">
            <a:spLocks noChangeArrowheads="1"/>
          </p:cNvSpPr>
          <p:nvPr/>
        </p:nvSpPr>
        <p:spPr bwMode="auto">
          <a:xfrm>
            <a:off x="4167188" y="2852738"/>
            <a:ext cx="3587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2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24586" name="TextBox 10"/>
          <p:cNvSpPr txBox="1">
            <a:spLocks noChangeArrowheads="1"/>
          </p:cNvSpPr>
          <p:nvPr/>
        </p:nvSpPr>
        <p:spPr bwMode="auto">
          <a:xfrm>
            <a:off x="4921250" y="3789363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endParaRPr lang="zh-CN" altLang="en-US" sz="4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4587" name="TextBox 27"/>
          <p:cNvSpPr txBox="1">
            <a:spLocks noChangeArrowheads="1"/>
          </p:cNvSpPr>
          <p:nvPr/>
        </p:nvSpPr>
        <p:spPr bwMode="auto">
          <a:xfrm>
            <a:off x="4992688" y="4652963"/>
            <a:ext cx="36036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3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24588" name="TextBox 16"/>
          <p:cNvSpPr txBox="1">
            <a:spLocks noChangeArrowheads="1"/>
          </p:cNvSpPr>
          <p:nvPr/>
        </p:nvSpPr>
        <p:spPr bwMode="auto">
          <a:xfrm>
            <a:off x="5788025" y="3800475"/>
            <a:ext cx="3587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2</a:t>
            </a:r>
            <a:endParaRPr lang="zh-CN" altLang="en-US" sz="40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2"/>
            <a:ext cx="9147175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矩形 2"/>
          <p:cNvSpPr>
            <a:spLocks noChangeArrowheads="1"/>
          </p:cNvSpPr>
          <p:nvPr/>
        </p:nvSpPr>
        <p:spPr bwMode="auto">
          <a:xfrm>
            <a:off x="755650" y="1268413"/>
            <a:ext cx="7272338" cy="1385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</a:rPr>
              <a:t>    在下面的方格中，每行、每列都有</a:t>
            </a:r>
            <a:r>
              <a:rPr lang="en-US" altLang="zh-CN" sz="2800" b="1" dirty="0"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</a:rPr>
              <a:t>～</a:t>
            </a:r>
            <a:r>
              <a:rPr lang="en-US" altLang="zh-CN" sz="2800" b="1" dirty="0">
                <a:latin typeface="宋体" panose="02010600030101010101" pitchFamily="2" charset="-122"/>
              </a:rPr>
              <a:t>4</a:t>
            </a:r>
            <a:r>
              <a:rPr lang="zh-CN" altLang="en-US" sz="2800" b="1" dirty="0">
                <a:latin typeface="宋体" panose="02010600030101010101" pitchFamily="2" charset="-122"/>
              </a:rPr>
              <a:t>这四个数，并且每个数在每行、每列都只出现一次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。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A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应该是几？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016553" y="260648"/>
            <a:ext cx="1667527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游戏</a:t>
            </a:r>
          </a:p>
        </p:txBody>
      </p:sp>
      <p:sp>
        <p:nvSpPr>
          <p:cNvPr id="34820" name="TextBox 24"/>
          <p:cNvSpPr txBox="1">
            <a:spLocks noChangeArrowheads="1"/>
          </p:cNvSpPr>
          <p:nvPr/>
        </p:nvSpPr>
        <p:spPr bwMode="auto">
          <a:xfrm>
            <a:off x="5065713" y="3846513"/>
            <a:ext cx="35877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2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3167063" y="2817804"/>
            <a:ext cx="809626" cy="863599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 bwMode="auto">
          <a:xfrm>
            <a:off x="3941763" y="2817804"/>
            <a:ext cx="809626" cy="863599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 bwMode="auto">
          <a:xfrm>
            <a:off x="4758528" y="2810424"/>
            <a:ext cx="809626" cy="863599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567096" y="2823935"/>
            <a:ext cx="809626" cy="86360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0" name="矩形 59"/>
          <p:cNvSpPr/>
          <p:nvPr/>
        </p:nvSpPr>
        <p:spPr bwMode="auto">
          <a:xfrm>
            <a:off x="3167063" y="5414963"/>
            <a:ext cx="809626" cy="863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1" name="矩形 60"/>
          <p:cNvSpPr/>
          <p:nvPr/>
        </p:nvSpPr>
        <p:spPr bwMode="auto">
          <a:xfrm>
            <a:off x="3941763" y="5414963"/>
            <a:ext cx="809626" cy="863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2" name="矩形 61"/>
          <p:cNvSpPr/>
          <p:nvPr/>
        </p:nvSpPr>
        <p:spPr bwMode="auto">
          <a:xfrm>
            <a:off x="4751388" y="5414963"/>
            <a:ext cx="809626" cy="863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3" name="矩形 62"/>
          <p:cNvSpPr/>
          <p:nvPr/>
        </p:nvSpPr>
        <p:spPr bwMode="auto">
          <a:xfrm>
            <a:off x="5562599" y="5414963"/>
            <a:ext cx="809626" cy="863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5" name="矩形 64"/>
          <p:cNvSpPr/>
          <p:nvPr/>
        </p:nvSpPr>
        <p:spPr bwMode="auto">
          <a:xfrm>
            <a:off x="3167063" y="4546601"/>
            <a:ext cx="809626" cy="863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矩形 65"/>
          <p:cNvSpPr/>
          <p:nvPr/>
        </p:nvSpPr>
        <p:spPr bwMode="auto">
          <a:xfrm>
            <a:off x="3923928" y="4552128"/>
            <a:ext cx="809626" cy="863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7" name="矩形 66"/>
          <p:cNvSpPr/>
          <p:nvPr/>
        </p:nvSpPr>
        <p:spPr bwMode="auto">
          <a:xfrm>
            <a:off x="4751388" y="4546601"/>
            <a:ext cx="809626" cy="863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8" name="矩形 67"/>
          <p:cNvSpPr/>
          <p:nvPr/>
        </p:nvSpPr>
        <p:spPr bwMode="auto">
          <a:xfrm>
            <a:off x="5562599" y="4546601"/>
            <a:ext cx="809626" cy="863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0" name="矩形 69"/>
          <p:cNvSpPr/>
          <p:nvPr/>
        </p:nvSpPr>
        <p:spPr bwMode="auto">
          <a:xfrm>
            <a:off x="3167063" y="3681413"/>
            <a:ext cx="809626" cy="865187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1" name="矩形 70"/>
          <p:cNvSpPr/>
          <p:nvPr/>
        </p:nvSpPr>
        <p:spPr bwMode="auto">
          <a:xfrm>
            <a:off x="3923928" y="3674520"/>
            <a:ext cx="809626" cy="865187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2" name="矩形 71"/>
          <p:cNvSpPr/>
          <p:nvPr/>
        </p:nvSpPr>
        <p:spPr bwMode="auto">
          <a:xfrm>
            <a:off x="4751388" y="3681413"/>
            <a:ext cx="809626" cy="865187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3" name="矩形 72"/>
          <p:cNvSpPr/>
          <p:nvPr/>
        </p:nvSpPr>
        <p:spPr bwMode="auto">
          <a:xfrm>
            <a:off x="5562599" y="3681413"/>
            <a:ext cx="809626" cy="865187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822" name="TextBox 33"/>
          <p:cNvSpPr txBox="1">
            <a:spLocks noChangeArrowheads="1"/>
          </p:cNvSpPr>
          <p:nvPr/>
        </p:nvSpPr>
        <p:spPr bwMode="auto">
          <a:xfrm>
            <a:off x="3336925" y="2852738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dirty="0">
                <a:latin typeface="Calibri" panose="020F0502020204030204" pitchFamily="34" charset="0"/>
              </a:rPr>
              <a:t>3</a:t>
            </a:r>
            <a:endParaRPr lang="zh-CN" altLang="en-US" sz="4000" dirty="0">
              <a:latin typeface="Calibri" panose="020F0502020204030204" pitchFamily="34" charset="0"/>
            </a:endParaRPr>
          </a:p>
        </p:txBody>
      </p:sp>
      <p:sp>
        <p:nvSpPr>
          <p:cNvPr id="34823" name="TextBox 34"/>
          <p:cNvSpPr txBox="1">
            <a:spLocks noChangeArrowheads="1"/>
          </p:cNvSpPr>
          <p:nvPr/>
        </p:nvSpPr>
        <p:spPr bwMode="auto">
          <a:xfrm>
            <a:off x="3336925" y="3789363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Calibri" panose="020F0502020204030204" pitchFamily="34" charset="0"/>
              </a:rPr>
              <a:t>4</a:t>
            </a:r>
            <a:endParaRPr lang="zh-CN" altLang="en-US" sz="40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4824" name="TextBox 26"/>
          <p:cNvSpPr txBox="1">
            <a:spLocks noChangeArrowheads="1"/>
          </p:cNvSpPr>
          <p:nvPr/>
        </p:nvSpPr>
        <p:spPr bwMode="auto">
          <a:xfrm>
            <a:off x="3336925" y="5516563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dirty="0">
                <a:latin typeface="Calibri" panose="020F0502020204030204" pitchFamily="34" charset="0"/>
              </a:rPr>
              <a:t>1</a:t>
            </a:r>
            <a:endParaRPr lang="zh-CN" altLang="en-US" sz="4000" dirty="0">
              <a:latin typeface="Calibri" panose="020F0502020204030204" pitchFamily="34" charset="0"/>
            </a:endParaRPr>
          </a:p>
        </p:txBody>
      </p:sp>
      <p:sp>
        <p:nvSpPr>
          <p:cNvPr id="34825" name="TextBox 9"/>
          <p:cNvSpPr txBox="1">
            <a:spLocks noChangeArrowheads="1"/>
          </p:cNvSpPr>
          <p:nvPr/>
        </p:nvSpPr>
        <p:spPr bwMode="auto">
          <a:xfrm>
            <a:off x="4167188" y="2852738"/>
            <a:ext cx="3587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dirty="0">
                <a:latin typeface="Calibri" panose="020F0502020204030204" pitchFamily="34" charset="0"/>
              </a:rPr>
              <a:t>2</a:t>
            </a:r>
            <a:endParaRPr lang="zh-CN" altLang="en-US" sz="4000" dirty="0">
              <a:latin typeface="Calibri" panose="020F0502020204030204" pitchFamily="34" charset="0"/>
            </a:endParaRPr>
          </a:p>
        </p:txBody>
      </p:sp>
      <p:sp>
        <p:nvSpPr>
          <p:cNvPr id="34826" name="TextBox 10"/>
          <p:cNvSpPr txBox="1">
            <a:spLocks noChangeArrowheads="1"/>
          </p:cNvSpPr>
          <p:nvPr/>
        </p:nvSpPr>
        <p:spPr bwMode="auto">
          <a:xfrm>
            <a:off x="4921250" y="3789363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endParaRPr lang="zh-CN" altLang="en-US" sz="4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4827" name="TextBox 27"/>
          <p:cNvSpPr txBox="1">
            <a:spLocks noChangeArrowheads="1"/>
          </p:cNvSpPr>
          <p:nvPr/>
        </p:nvSpPr>
        <p:spPr bwMode="auto">
          <a:xfrm>
            <a:off x="4992688" y="4581128"/>
            <a:ext cx="36036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dirty="0">
                <a:latin typeface="Calibri" panose="020F0502020204030204" pitchFamily="34" charset="0"/>
              </a:rPr>
              <a:t>3</a:t>
            </a:r>
            <a:endParaRPr lang="zh-CN" altLang="en-US" sz="4000" dirty="0">
              <a:latin typeface="Calibri" panose="020F0502020204030204" pitchFamily="34" charset="0"/>
            </a:endParaRPr>
          </a:p>
        </p:txBody>
      </p:sp>
      <p:sp>
        <p:nvSpPr>
          <p:cNvPr id="34828" name="TextBox 16"/>
          <p:cNvSpPr txBox="1">
            <a:spLocks noChangeArrowheads="1"/>
          </p:cNvSpPr>
          <p:nvPr/>
        </p:nvSpPr>
        <p:spPr bwMode="auto">
          <a:xfrm>
            <a:off x="5788025" y="3800475"/>
            <a:ext cx="3587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dirty="0">
                <a:latin typeface="Calibri" panose="020F0502020204030204" pitchFamily="34" charset="0"/>
              </a:rPr>
              <a:t>2</a:t>
            </a:r>
            <a:endParaRPr lang="zh-CN" altLang="en-US" sz="4000" dirty="0">
              <a:latin typeface="Calibri" panose="020F0502020204030204" pitchFamily="34" charset="0"/>
            </a:endParaRPr>
          </a:p>
        </p:txBody>
      </p:sp>
      <p:sp>
        <p:nvSpPr>
          <p:cNvPr id="36" name="TextBox 9"/>
          <p:cNvSpPr txBox="1">
            <a:spLocks noChangeArrowheads="1"/>
          </p:cNvSpPr>
          <p:nvPr/>
        </p:nvSpPr>
        <p:spPr bwMode="auto">
          <a:xfrm>
            <a:off x="4932040" y="2852936"/>
            <a:ext cx="3587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4</a:t>
            </a:r>
            <a:endParaRPr lang="zh-CN" altLang="en-US" sz="4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TextBox 9"/>
          <p:cNvSpPr txBox="1">
            <a:spLocks noChangeArrowheads="1"/>
          </p:cNvSpPr>
          <p:nvPr/>
        </p:nvSpPr>
        <p:spPr bwMode="auto">
          <a:xfrm>
            <a:off x="5796136" y="2852936"/>
            <a:ext cx="36004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endParaRPr lang="zh-CN" altLang="en-US" sz="4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TextBox 9"/>
          <p:cNvSpPr txBox="1">
            <a:spLocks noChangeArrowheads="1"/>
          </p:cNvSpPr>
          <p:nvPr/>
        </p:nvSpPr>
        <p:spPr bwMode="auto">
          <a:xfrm>
            <a:off x="4139952" y="3789040"/>
            <a:ext cx="3587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  <a:endParaRPr lang="zh-CN" altLang="en-US" sz="4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TextBox 9"/>
          <p:cNvSpPr txBox="1">
            <a:spLocks noChangeArrowheads="1"/>
          </p:cNvSpPr>
          <p:nvPr/>
        </p:nvSpPr>
        <p:spPr bwMode="auto">
          <a:xfrm>
            <a:off x="3347864" y="4593183"/>
            <a:ext cx="3587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endParaRPr lang="zh-CN" altLang="en-US" sz="4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TextBox 9"/>
          <p:cNvSpPr txBox="1">
            <a:spLocks noChangeArrowheads="1"/>
          </p:cNvSpPr>
          <p:nvPr/>
        </p:nvSpPr>
        <p:spPr bwMode="auto">
          <a:xfrm>
            <a:off x="4139952" y="4593183"/>
            <a:ext cx="3587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endParaRPr lang="zh-CN" altLang="en-US" sz="4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TextBox 9"/>
          <p:cNvSpPr txBox="1">
            <a:spLocks noChangeArrowheads="1"/>
          </p:cNvSpPr>
          <p:nvPr/>
        </p:nvSpPr>
        <p:spPr bwMode="auto">
          <a:xfrm>
            <a:off x="5725393" y="4593183"/>
            <a:ext cx="3587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4</a:t>
            </a:r>
            <a:endParaRPr lang="zh-CN" altLang="en-US" sz="4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4141217" y="5529287"/>
            <a:ext cx="3587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4</a:t>
            </a:r>
            <a:endParaRPr lang="zh-CN" altLang="en-US" sz="4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5005313" y="5529287"/>
            <a:ext cx="3587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endParaRPr lang="zh-CN" altLang="en-US" sz="4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TextBox 9"/>
          <p:cNvSpPr txBox="1">
            <a:spLocks noChangeArrowheads="1"/>
          </p:cNvSpPr>
          <p:nvPr/>
        </p:nvSpPr>
        <p:spPr bwMode="auto">
          <a:xfrm>
            <a:off x="5797401" y="5529287"/>
            <a:ext cx="3587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  <a:endParaRPr lang="zh-CN" altLang="en-US" sz="4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44" name="天空之城_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28384" y="551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20904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36" grpId="0"/>
      <p:bldP spid="37" grpId="1"/>
      <p:bldP spid="38" grpId="1"/>
      <p:bldP spid="39" grpId="1"/>
      <p:bldP spid="40" grpId="1"/>
      <p:bldP spid="41" grpId="0"/>
      <p:bldP spid="42" grpId="1"/>
      <p:bldP spid="43" grpId="1"/>
      <p:bldP spid="4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0"/>
            <a:ext cx="9147175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矩形 2"/>
          <p:cNvSpPr>
            <a:spLocks noChangeArrowheads="1"/>
          </p:cNvSpPr>
          <p:nvPr/>
        </p:nvSpPr>
        <p:spPr bwMode="auto">
          <a:xfrm>
            <a:off x="755650" y="1268413"/>
            <a:ext cx="727233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</a:rPr>
              <a:t>    </a:t>
            </a:r>
          </a:p>
        </p:txBody>
      </p:sp>
      <p:pic>
        <p:nvPicPr>
          <p:cNvPr id="7" name="数独介绍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9147175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矩形 2"/>
          <p:cNvSpPr>
            <a:spLocks noChangeArrowheads="1"/>
          </p:cNvSpPr>
          <p:nvPr/>
        </p:nvSpPr>
        <p:spPr bwMode="auto">
          <a:xfrm>
            <a:off x="755650" y="1268413"/>
            <a:ext cx="7272338" cy="1373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</a:rPr>
              <a:t>    在下面的方格中，每行、每列都有</a:t>
            </a:r>
            <a:r>
              <a:rPr lang="en-US" altLang="zh-CN" sz="2800" b="1">
                <a:latin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</a:rPr>
              <a:t>～</a:t>
            </a:r>
            <a:r>
              <a:rPr lang="en-US" altLang="zh-CN" sz="2800" b="1">
                <a:latin typeface="宋体" panose="02010600030101010101" pitchFamily="2" charset="-122"/>
              </a:rPr>
              <a:t>4</a:t>
            </a:r>
            <a:r>
              <a:rPr lang="zh-CN" altLang="en-US" sz="2800" b="1">
                <a:latin typeface="宋体" panose="02010600030101010101" pitchFamily="2" charset="-122"/>
              </a:rPr>
              <a:t>这四个数，并且每个数在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每行、每列、每宫</a:t>
            </a:r>
            <a:r>
              <a:rPr lang="zh-CN" altLang="en-US" sz="2800" b="1">
                <a:latin typeface="宋体" panose="02010600030101010101" pitchFamily="2" charset="-122"/>
              </a:rPr>
              <a:t>都只出现一次。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280667" y="181273"/>
            <a:ext cx="3053577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数独游戏</a:t>
            </a:r>
          </a:p>
        </p:txBody>
      </p:sp>
      <p:sp>
        <p:nvSpPr>
          <p:cNvPr id="36868" name="TextBox 24"/>
          <p:cNvSpPr txBox="1">
            <a:spLocks noChangeArrowheads="1"/>
          </p:cNvSpPr>
          <p:nvPr/>
        </p:nvSpPr>
        <p:spPr bwMode="auto">
          <a:xfrm>
            <a:off x="5065713" y="3846513"/>
            <a:ext cx="35877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2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3132138" y="2852743"/>
            <a:ext cx="809626" cy="86360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 bwMode="auto">
          <a:xfrm>
            <a:off x="3906838" y="2852743"/>
            <a:ext cx="809626" cy="86360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 bwMode="auto">
          <a:xfrm>
            <a:off x="4716017" y="2852938"/>
            <a:ext cx="809626" cy="86360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527674" y="2852743"/>
            <a:ext cx="809626" cy="86360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0" name="矩形 59"/>
          <p:cNvSpPr/>
          <p:nvPr/>
        </p:nvSpPr>
        <p:spPr bwMode="auto">
          <a:xfrm>
            <a:off x="3132138" y="5449888"/>
            <a:ext cx="809626" cy="863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1" name="矩形 60"/>
          <p:cNvSpPr/>
          <p:nvPr/>
        </p:nvSpPr>
        <p:spPr bwMode="auto">
          <a:xfrm>
            <a:off x="3906838" y="5449888"/>
            <a:ext cx="809626" cy="863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2" name="矩形 61"/>
          <p:cNvSpPr/>
          <p:nvPr/>
        </p:nvSpPr>
        <p:spPr bwMode="auto">
          <a:xfrm>
            <a:off x="4716463" y="5449888"/>
            <a:ext cx="809626" cy="863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3" name="矩形 62"/>
          <p:cNvSpPr/>
          <p:nvPr/>
        </p:nvSpPr>
        <p:spPr bwMode="auto">
          <a:xfrm>
            <a:off x="5527674" y="5449888"/>
            <a:ext cx="809626" cy="863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5" name="矩形 64"/>
          <p:cNvSpPr/>
          <p:nvPr/>
        </p:nvSpPr>
        <p:spPr bwMode="auto">
          <a:xfrm>
            <a:off x="3132138" y="4581526"/>
            <a:ext cx="809626" cy="863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矩形 65"/>
          <p:cNvSpPr/>
          <p:nvPr/>
        </p:nvSpPr>
        <p:spPr bwMode="auto">
          <a:xfrm>
            <a:off x="3906838" y="4581526"/>
            <a:ext cx="809626" cy="863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7" name="矩形 66"/>
          <p:cNvSpPr/>
          <p:nvPr/>
        </p:nvSpPr>
        <p:spPr bwMode="auto">
          <a:xfrm>
            <a:off x="4716463" y="4581526"/>
            <a:ext cx="809626" cy="863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8" name="矩形 67"/>
          <p:cNvSpPr/>
          <p:nvPr/>
        </p:nvSpPr>
        <p:spPr bwMode="auto">
          <a:xfrm>
            <a:off x="5527674" y="4581526"/>
            <a:ext cx="809626" cy="863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0" name="矩形 69"/>
          <p:cNvSpPr/>
          <p:nvPr/>
        </p:nvSpPr>
        <p:spPr bwMode="auto">
          <a:xfrm>
            <a:off x="3132138" y="3716338"/>
            <a:ext cx="809626" cy="865187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1" name="矩形 70"/>
          <p:cNvSpPr/>
          <p:nvPr/>
        </p:nvSpPr>
        <p:spPr bwMode="auto">
          <a:xfrm>
            <a:off x="3906838" y="3716338"/>
            <a:ext cx="809626" cy="865187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2" name="矩形 71"/>
          <p:cNvSpPr/>
          <p:nvPr/>
        </p:nvSpPr>
        <p:spPr bwMode="auto">
          <a:xfrm>
            <a:off x="4716463" y="3716338"/>
            <a:ext cx="809626" cy="865187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3" name="矩形 72"/>
          <p:cNvSpPr/>
          <p:nvPr/>
        </p:nvSpPr>
        <p:spPr bwMode="auto">
          <a:xfrm>
            <a:off x="5527674" y="3716338"/>
            <a:ext cx="809626" cy="865187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870" name="TextBox 33"/>
          <p:cNvSpPr txBox="1">
            <a:spLocks noChangeArrowheads="1"/>
          </p:cNvSpPr>
          <p:nvPr/>
        </p:nvSpPr>
        <p:spPr bwMode="auto">
          <a:xfrm>
            <a:off x="4859338" y="3784600"/>
            <a:ext cx="360362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dirty="0">
                <a:latin typeface="Calibri" panose="020F0502020204030204" pitchFamily="34" charset="0"/>
              </a:rPr>
              <a:t>3</a:t>
            </a:r>
            <a:endParaRPr lang="zh-CN" altLang="en-US" sz="4000" dirty="0">
              <a:latin typeface="Calibri" panose="020F0502020204030204" pitchFamily="34" charset="0"/>
            </a:endParaRPr>
          </a:p>
        </p:txBody>
      </p:sp>
      <p:sp>
        <p:nvSpPr>
          <p:cNvPr id="36871" name="TextBox 34"/>
          <p:cNvSpPr txBox="1">
            <a:spLocks noChangeArrowheads="1"/>
          </p:cNvSpPr>
          <p:nvPr/>
        </p:nvSpPr>
        <p:spPr bwMode="auto">
          <a:xfrm>
            <a:off x="4067175" y="5535613"/>
            <a:ext cx="360363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3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36872" name="TextBox 26"/>
          <p:cNvSpPr txBox="1">
            <a:spLocks noChangeArrowheads="1"/>
          </p:cNvSpPr>
          <p:nvPr/>
        </p:nvSpPr>
        <p:spPr bwMode="auto">
          <a:xfrm>
            <a:off x="5651500" y="5516563"/>
            <a:ext cx="360363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1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36873" name="TextBox 9"/>
          <p:cNvSpPr txBox="1">
            <a:spLocks noChangeArrowheads="1"/>
          </p:cNvSpPr>
          <p:nvPr/>
        </p:nvSpPr>
        <p:spPr bwMode="auto">
          <a:xfrm>
            <a:off x="5651500" y="2957513"/>
            <a:ext cx="358775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dirty="0">
                <a:latin typeface="Calibri" panose="020F0502020204030204" pitchFamily="34" charset="0"/>
              </a:rPr>
              <a:t>4</a:t>
            </a:r>
            <a:endParaRPr lang="zh-CN" altLang="en-US" sz="4000" dirty="0">
              <a:latin typeface="Calibri" panose="020F0502020204030204" pitchFamily="34" charset="0"/>
            </a:endParaRPr>
          </a:p>
        </p:txBody>
      </p:sp>
      <p:sp>
        <p:nvSpPr>
          <p:cNvPr id="36874" name="TextBox 10"/>
          <p:cNvSpPr txBox="1">
            <a:spLocks noChangeArrowheads="1"/>
          </p:cNvSpPr>
          <p:nvPr/>
        </p:nvSpPr>
        <p:spPr bwMode="auto">
          <a:xfrm>
            <a:off x="3276600" y="3751263"/>
            <a:ext cx="360363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1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36875" name="TextBox 27"/>
          <p:cNvSpPr txBox="1">
            <a:spLocks noChangeArrowheads="1"/>
          </p:cNvSpPr>
          <p:nvPr/>
        </p:nvSpPr>
        <p:spPr bwMode="auto">
          <a:xfrm>
            <a:off x="5651500" y="4624388"/>
            <a:ext cx="358775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3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36876" name="TextBox 16"/>
          <p:cNvSpPr txBox="1">
            <a:spLocks noChangeArrowheads="1"/>
          </p:cNvSpPr>
          <p:nvPr/>
        </p:nvSpPr>
        <p:spPr bwMode="auto">
          <a:xfrm>
            <a:off x="5651500" y="3784600"/>
            <a:ext cx="358775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2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133725" y="2852738"/>
            <a:ext cx="1582738" cy="1727200"/>
          </a:xfrm>
          <a:prstGeom prst="rect">
            <a:avLst/>
          </a:prstGeom>
          <a:noFill/>
          <a:ln w="76200" algn="ctr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4716463" y="2852738"/>
            <a:ext cx="1584325" cy="1727200"/>
          </a:xfrm>
          <a:prstGeom prst="rect">
            <a:avLst/>
          </a:prstGeom>
          <a:noFill/>
          <a:ln w="76200" algn="ctr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3132138" y="4581525"/>
            <a:ext cx="1582737" cy="1728788"/>
          </a:xfrm>
          <a:prstGeom prst="rect">
            <a:avLst/>
          </a:prstGeom>
          <a:noFill/>
          <a:ln w="76200" algn="ctr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4716463" y="4581525"/>
            <a:ext cx="1584325" cy="1728788"/>
          </a:xfrm>
          <a:prstGeom prst="rect">
            <a:avLst/>
          </a:prstGeom>
          <a:noFill/>
          <a:ln w="76200" algn="ctr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6882" name="TextBox 39"/>
          <p:cNvSpPr txBox="1">
            <a:spLocks noChangeArrowheads="1"/>
          </p:cNvSpPr>
          <p:nvPr/>
        </p:nvSpPr>
        <p:spPr bwMode="auto">
          <a:xfrm>
            <a:off x="3276600" y="2924175"/>
            <a:ext cx="360363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dirty="0">
                <a:latin typeface="Calibri" panose="020F0502020204030204" pitchFamily="34" charset="0"/>
              </a:rPr>
              <a:t>3</a:t>
            </a:r>
            <a:endParaRPr lang="zh-CN" altLang="en-US" sz="4000" dirty="0">
              <a:latin typeface="Calibri" panose="020F0502020204030204" pitchFamily="34" charset="0"/>
            </a:endParaRPr>
          </a:p>
        </p:txBody>
      </p:sp>
      <p:sp>
        <p:nvSpPr>
          <p:cNvPr id="36883" name="TextBox 40"/>
          <p:cNvSpPr txBox="1">
            <a:spLocks noChangeArrowheads="1"/>
          </p:cNvSpPr>
          <p:nvPr/>
        </p:nvSpPr>
        <p:spPr bwMode="auto">
          <a:xfrm>
            <a:off x="4067175" y="2924175"/>
            <a:ext cx="360363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dirty="0">
                <a:latin typeface="Calibri" panose="020F0502020204030204" pitchFamily="34" charset="0"/>
              </a:rPr>
              <a:t>2</a:t>
            </a:r>
            <a:endParaRPr lang="zh-CN" altLang="en-US" sz="4000" dirty="0">
              <a:latin typeface="Calibri" panose="020F0502020204030204" pitchFamily="34" charset="0"/>
            </a:endParaRPr>
          </a:p>
        </p:txBody>
      </p:sp>
      <p:sp>
        <p:nvSpPr>
          <p:cNvPr id="36884" name="TextBox 41"/>
          <p:cNvSpPr txBox="1">
            <a:spLocks noChangeArrowheads="1"/>
          </p:cNvSpPr>
          <p:nvPr/>
        </p:nvSpPr>
        <p:spPr bwMode="auto">
          <a:xfrm>
            <a:off x="4859338" y="5516563"/>
            <a:ext cx="360362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2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60032" y="2924944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1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67944" y="3789040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4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60032" y="4653136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4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67944" y="4665330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1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75856" y="4653136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2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75856" y="5517232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4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175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矩形 2"/>
          <p:cNvSpPr>
            <a:spLocks noChangeArrowheads="1"/>
          </p:cNvSpPr>
          <p:nvPr/>
        </p:nvSpPr>
        <p:spPr bwMode="auto">
          <a:xfrm>
            <a:off x="773113" y="1271588"/>
            <a:ext cx="7273925" cy="1385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</a:rPr>
              <a:t>    在下面的方格中，每行、每列都有</a:t>
            </a:r>
            <a:r>
              <a:rPr lang="en-US" altLang="zh-CN" sz="2800" b="1" dirty="0"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</a:rPr>
              <a:t>～</a:t>
            </a:r>
            <a:r>
              <a:rPr lang="en-US" altLang="zh-CN" sz="2800" b="1" dirty="0">
                <a:latin typeface="宋体" panose="02010600030101010101" pitchFamily="2" charset="-122"/>
              </a:rPr>
              <a:t>4</a:t>
            </a:r>
            <a:r>
              <a:rPr lang="zh-CN" altLang="en-US" sz="2800" b="1" dirty="0">
                <a:latin typeface="宋体" panose="02010600030101010101" pitchFamily="2" charset="-122"/>
              </a:rPr>
              <a:t>这四个数，并且每个数在每行、每列、每宫都只出现一次。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280667" y="181273"/>
            <a:ext cx="3053577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数独游戏</a:t>
            </a:r>
          </a:p>
        </p:txBody>
      </p:sp>
      <p:sp>
        <p:nvSpPr>
          <p:cNvPr id="37892" name="TextBox 24"/>
          <p:cNvSpPr txBox="1">
            <a:spLocks noChangeArrowheads="1"/>
          </p:cNvSpPr>
          <p:nvPr/>
        </p:nvSpPr>
        <p:spPr bwMode="auto">
          <a:xfrm>
            <a:off x="7380288" y="3846513"/>
            <a:ext cx="36036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2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5508625" y="2852738"/>
            <a:ext cx="809624" cy="863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 bwMode="auto">
          <a:xfrm>
            <a:off x="6283325" y="2852738"/>
            <a:ext cx="809624" cy="863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 bwMode="auto">
          <a:xfrm>
            <a:off x="7092951" y="2852738"/>
            <a:ext cx="809624" cy="863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7904164" y="2852738"/>
            <a:ext cx="809624" cy="863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0" name="矩形 59"/>
          <p:cNvSpPr/>
          <p:nvPr/>
        </p:nvSpPr>
        <p:spPr bwMode="auto">
          <a:xfrm>
            <a:off x="5508625" y="5449888"/>
            <a:ext cx="809624" cy="863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1" name="矩形 60"/>
          <p:cNvSpPr/>
          <p:nvPr/>
        </p:nvSpPr>
        <p:spPr bwMode="auto">
          <a:xfrm>
            <a:off x="6283325" y="5449888"/>
            <a:ext cx="809624" cy="863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2" name="矩形 61"/>
          <p:cNvSpPr/>
          <p:nvPr/>
        </p:nvSpPr>
        <p:spPr bwMode="auto">
          <a:xfrm>
            <a:off x="7092951" y="5449888"/>
            <a:ext cx="809624" cy="863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3" name="矩形 62"/>
          <p:cNvSpPr/>
          <p:nvPr/>
        </p:nvSpPr>
        <p:spPr bwMode="auto">
          <a:xfrm>
            <a:off x="7904164" y="5449888"/>
            <a:ext cx="809624" cy="863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5" name="矩形 64"/>
          <p:cNvSpPr/>
          <p:nvPr/>
        </p:nvSpPr>
        <p:spPr bwMode="auto">
          <a:xfrm>
            <a:off x="5508625" y="4581526"/>
            <a:ext cx="809624" cy="863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矩形 65"/>
          <p:cNvSpPr/>
          <p:nvPr/>
        </p:nvSpPr>
        <p:spPr bwMode="auto">
          <a:xfrm>
            <a:off x="6283325" y="4581526"/>
            <a:ext cx="809624" cy="863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7" name="矩形 66"/>
          <p:cNvSpPr/>
          <p:nvPr/>
        </p:nvSpPr>
        <p:spPr bwMode="auto">
          <a:xfrm>
            <a:off x="7092951" y="4581526"/>
            <a:ext cx="809624" cy="863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8" name="矩形 67"/>
          <p:cNvSpPr/>
          <p:nvPr/>
        </p:nvSpPr>
        <p:spPr bwMode="auto">
          <a:xfrm>
            <a:off x="7904164" y="4581526"/>
            <a:ext cx="809624" cy="863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0" name="矩形 69"/>
          <p:cNvSpPr/>
          <p:nvPr/>
        </p:nvSpPr>
        <p:spPr bwMode="auto">
          <a:xfrm>
            <a:off x="5508625" y="3716338"/>
            <a:ext cx="809624" cy="865187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1" name="矩形 70"/>
          <p:cNvSpPr/>
          <p:nvPr/>
        </p:nvSpPr>
        <p:spPr bwMode="auto">
          <a:xfrm>
            <a:off x="6283325" y="3716338"/>
            <a:ext cx="809624" cy="865187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2" name="矩形 71"/>
          <p:cNvSpPr/>
          <p:nvPr/>
        </p:nvSpPr>
        <p:spPr bwMode="auto">
          <a:xfrm>
            <a:off x="7092951" y="3716338"/>
            <a:ext cx="809624" cy="865187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3" name="矩形 72"/>
          <p:cNvSpPr/>
          <p:nvPr/>
        </p:nvSpPr>
        <p:spPr bwMode="auto">
          <a:xfrm>
            <a:off x="7904164" y="3716338"/>
            <a:ext cx="809624" cy="865187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894" name="TextBox 26"/>
          <p:cNvSpPr txBox="1">
            <a:spLocks noChangeArrowheads="1"/>
          </p:cNvSpPr>
          <p:nvPr/>
        </p:nvSpPr>
        <p:spPr bwMode="auto">
          <a:xfrm>
            <a:off x="5724525" y="3784600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dirty="0">
                <a:latin typeface="Calibri" panose="020F0502020204030204" pitchFamily="34" charset="0"/>
              </a:rPr>
              <a:t>1</a:t>
            </a:r>
            <a:endParaRPr lang="zh-CN" altLang="en-US" sz="4000" dirty="0">
              <a:latin typeface="Calibri" panose="020F0502020204030204" pitchFamily="34" charset="0"/>
            </a:endParaRPr>
          </a:p>
        </p:txBody>
      </p:sp>
      <p:sp>
        <p:nvSpPr>
          <p:cNvPr id="37895" name="TextBox 9"/>
          <p:cNvSpPr txBox="1">
            <a:spLocks noChangeArrowheads="1"/>
          </p:cNvSpPr>
          <p:nvPr/>
        </p:nvSpPr>
        <p:spPr bwMode="auto">
          <a:xfrm>
            <a:off x="5726113" y="5508625"/>
            <a:ext cx="36036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2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37896" name="TextBox 27"/>
          <p:cNvSpPr txBox="1">
            <a:spLocks noChangeArrowheads="1"/>
          </p:cNvSpPr>
          <p:nvPr/>
        </p:nvSpPr>
        <p:spPr bwMode="auto">
          <a:xfrm>
            <a:off x="8100392" y="4653136"/>
            <a:ext cx="432421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libri" panose="020F0502020204030204" pitchFamily="34" charset="0"/>
              </a:rPr>
              <a:t>3</a:t>
            </a:r>
            <a:endParaRPr lang="zh-CN" altLang="en-US" sz="4000" dirty="0">
              <a:latin typeface="Calibri" panose="020F0502020204030204" pitchFamily="34" charset="0"/>
            </a:endParaRPr>
          </a:p>
        </p:txBody>
      </p:sp>
      <p:sp>
        <p:nvSpPr>
          <p:cNvPr id="37897" name="TextBox 16"/>
          <p:cNvSpPr txBox="1">
            <a:spLocks noChangeArrowheads="1"/>
          </p:cNvSpPr>
          <p:nvPr/>
        </p:nvSpPr>
        <p:spPr bwMode="auto">
          <a:xfrm>
            <a:off x="8028384" y="3009007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dirty="0">
                <a:latin typeface="Calibri" panose="020F0502020204030204" pitchFamily="34" charset="0"/>
              </a:rPr>
              <a:t>2</a:t>
            </a:r>
            <a:endParaRPr lang="zh-CN" altLang="en-US" sz="4000" dirty="0">
              <a:latin typeface="Calibri" panose="020F0502020204030204" pitchFamily="34" charset="0"/>
            </a:endParaRPr>
          </a:p>
        </p:txBody>
      </p:sp>
      <p:sp>
        <p:nvSpPr>
          <p:cNvPr id="37898" name="矩形 1"/>
          <p:cNvSpPr>
            <a:spLocks noChangeArrowheads="1"/>
          </p:cNvSpPr>
          <p:nvPr/>
        </p:nvSpPr>
        <p:spPr bwMode="auto">
          <a:xfrm>
            <a:off x="827088" y="2979738"/>
            <a:ext cx="720725" cy="2530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0066CC"/>
                </a:solidFill>
                <a:latin typeface="Calibri" panose="020F0502020204030204" pitchFamily="34" charset="0"/>
              </a:rPr>
              <a:t>挑战自我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508625" y="2852738"/>
            <a:ext cx="1584325" cy="1727200"/>
          </a:xfrm>
          <a:prstGeom prst="rect">
            <a:avLst/>
          </a:prstGeom>
          <a:noFill/>
          <a:ln w="76200" algn="ctr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7092950" y="2852738"/>
            <a:ext cx="1584325" cy="1727200"/>
          </a:xfrm>
          <a:prstGeom prst="rect">
            <a:avLst/>
          </a:prstGeom>
          <a:noFill/>
          <a:ln w="76200" algn="ctr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5508625" y="4581525"/>
            <a:ext cx="1582738" cy="1728788"/>
          </a:xfrm>
          <a:prstGeom prst="rect">
            <a:avLst/>
          </a:prstGeom>
          <a:noFill/>
          <a:ln w="76200" algn="ctr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7092950" y="4581525"/>
            <a:ext cx="1584325" cy="1728788"/>
          </a:xfrm>
          <a:prstGeom prst="rect">
            <a:avLst/>
          </a:prstGeom>
          <a:noFill/>
          <a:ln w="76200" algn="ctr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903" name="TextBox 39"/>
          <p:cNvSpPr txBox="1">
            <a:spLocks noChangeArrowheads="1"/>
          </p:cNvSpPr>
          <p:nvPr/>
        </p:nvSpPr>
        <p:spPr bwMode="auto">
          <a:xfrm>
            <a:off x="3660775" y="3875088"/>
            <a:ext cx="36036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2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sp>
        <p:nvSpPr>
          <p:cNvPr id="58" name="矩形 57"/>
          <p:cNvSpPr/>
          <p:nvPr/>
        </p:nvSpPr>
        <p:spPr bwMode="auto">
          <a:xfrm>
            <a:off x="1763713" y="2852738"/>
            <a:ext cx="809625" cy="863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5" name="矩形 74"/>
          <p:cNvSpPr/>
          <p:nvPr/>
        </p:nvSpPr>
        <p:spPr bwMode="auto">
          <a:xfrm>
            <a:off x="2536825" y="2852738"/>
            <a:ext cx="809625" cy="863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76" name="矩形 75"/>
          <p:cNvSpPr/>
          <p:nvPr/>
        </p:nvSpPr>
        <p:spPr bwMode="auto">
          <a:xfrm>
            <a:off x="3346449" y="2852738"/>
            <a:ext cx="809625" cy="863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7" name="矩形 76"/>
          <p:cNvSpPr/>
          <p:nvPr/>
        </p:nvSpPr>
        <p:spPr bwMode="auto">
          <a:xfrm>
            <a:off x="4157663" y="2852738"/>
            <a:ext cx="809625" cy="863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4" name="矩形 53"/>
          <p:cNvSpPr/>
          <p:nvPr/>
        </p:nvSpPr>
        <p:spPr bwMode="auto">
          <a:xfrm>
            <a:off x="1763713" y="5449888"/>
            <a:ext cx="809625" cy="863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5" name="矩形 54"/>
          <p:cNvSpPr/>
          <p:nvPr/>
        </p:nvSpPr>
        <p:spPr bwMode="auto">
          <a:xfrm>
            <a:off x="2536825" y="5449888"/>
            <a:ext cx="809625" cy="863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6" name="矩形 55"/>
          <p:cNvSpPr/>
          <p:nvPr/>
        </p:nvSpPr>
        <p:spPr bwMode="auto">
          <a:xfrm>
            <a:off x="3346449" y="5449888"/>
            <a:ext cx="809625" cy="863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7" name="矩形 56"/>
          <p:cNvSpPr/>
          <p:nvPr/>
        </p:nvSpPr>
        <p:spPr bwMode="auto">
          <a:xfrm>
            <a:off x="4157663" y="5449888"/>
            <a:ext cx="809625" cy="863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矩形 49"/>
          <p:cNvSpPr/>
          <p:nvPr/>
        </p:nvSpPr>
        <p:spPr bwMode="auto">
          <a:xfrm>
            <a:off x="1763713" y="4581526"/>
            <a:ext cx="809625" cy="863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" name="矩形 50"/>
          <p:cNvSpPr/>
          <p:nvPr/>
        </p:nvSpPr>
        <p:spPr bwMode="auto">
          <a:xfrm>
            <a:off x="2536825" y="4581526"/>
            <a:ext cx="809625" cy="863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2" name="矩形 51"/>
          <p:cNvSpPr/>
          <p:nvPr/>
        </p:nvSpPr>
        <p:spPr bwMode="auto">
          <a:xfrm>
            <a:off x="3346449" y="4581526"/>
            <a:ext cx="809625" cy="863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3" name="矩形 52"/>
          <p:cNvSpPr/>
          <p:nvPr/>
        </p:nvSpPr>
        <p:spPr bwMode="auto">
          <a:xfrm>
            <a:off x="4157663" y="4581526"/>
            <a:ext cx="809625" cy="863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" name="矩形 45"/>
          <p:cNvSpPr/>
          <p:nvPr/>
        </p:nvSpPr>
        <p:spPr bwMode="auto">
          <a:xfrm>
            <a:off x="1763713" y="3716338"/>
            <a:ext cx="809625" cy="865187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" name="矩形 46"/>
          <p:cNvSpPr/>
          <p:nvPr/>
        </p:nvSpPr>
        <p:spPr bwMode="auto">
          <a:xfrm>
            <a:off x="2536825" y="3716338"/>
            <a:ext cx="809625" cy="865187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矩形 47"/>
          <p:cNvSpPr/>
          <p:nvPr/>
        </p:nvSpPr>
        <p:spPr bwMode="auto">
          <a:xfrm>
            <a:off x="3346449" y="3716338"/>
            <a:ext cx="809625" cy="865187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矩形 48"/>
          <p:cNvSpPr/>
          <p:nvPr/>
        </p:nvSpPr>
        <p:spPr bwMode="auto">
          <a:xfrm>
            <a:off x="4157663" y="3716338"/>
            <a:ext cx="809625" cy="865187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905" name="TextBox 77"/>
          <p:cNvSpPr txBox="1">
            <a:spLocks noChangeArrowheads="1"/>
          </p:cNvSpPr>
          <p:nvPr/>
        </p:nvSpPr>
        <p:spPr bwMode="auto">
          <a:xfrm>
            <a:off x="3592513" y="3813175"/>
            <a:ext cx="3587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dirty="0">
                <a:latin typeface="Calibri" panose="020F0502020204030204" pitchFamily="34" charset="0"/>
              </a:rPr>
              <a:t>3</a:t>
            </a:r>
            <a:endParaRPr lang="zh-CN" altLang="en-US" sz="4000" dirty="0">
              <a:latin typeface="Calibri" panose="020F0502020204030204" pitchFamily="34" charset="0"/>
            </a:endParaRPr>
          </a:p>
        </p:txBody>
      </p:sp>
      <p:sp>
        <p:nvSpPr>
          <p:cNvPr id="37906" name="TextBox 78"/>
          <p:cNvSpPr txBox="1">
            <a:spLocks noChangeArrowheads="1"/>
          </p:cNvSpPr>
          <p:nvPr/>
        </p:nvSpPr>
        <p:spPr bwMode="auto">
          <a:xfrm>
            <a:off x="2762250" y="4652963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dirty="0">
                <a:latin typeface="Calibri" panose="020F0502020204030204" pitchFamily="34" charset="0"/>
              </a:rPr>
              <a:t>4</a:t>
            </a:r>
            <a:endParaRPr lang="zh-CN" altLang="en-US" sz="4000" dirty="0">
              <a:latin typeface="Calibri" panose="020F0502020204030204" pitchFamily="34" charset="0"/>
            </a:endParaRPr>
          </a:p>
        </p:txBody>
      </p:sp>
      <p:sp>
        <p:nvSpPr>
          <p:cNvPr id="37907" name="TextBox 80"/>
          <p:cNvSpPr txBox="1">
            <a:spLocks noChangeArrowheads="1"/>
          </p:cNvSpPr>
          <p:nvPr/>
        </p:nvSpPr>
        <p:spPr bwMode="auto">
          <a:xfrm>
            <a:off x="1989138" y="3003550"/>
            <a:ext cx="358775" cy="706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dirty="0">
                <a:latin typeface="Calibri" panose="020F0502020204030204" pitchFamily="34" charset="0"/>
              </a:rPr>
              <a:t>4</a:t>
            </a:r>
            <a:endParaRPr lang="zh-CN" altLang="en-US" sz="4000" dirty="0">
              <a:latin typeface="Calibri" panose="020F0502020204030204" pitchFamily="34" charset="0"/>
            </a:endParaRPr>
          </a:p>
        </p:txBody>
      </p:sp>
      <p:sp>
        <p:nvSpPr>
          <p:cNvPr id="37908" name="TextBox 81"/>
          <p:cNvSpPr txBox="1">
            <a:spLocks noChangeArrowheads="1"/>
          </p:cNvSpPr>
          <p:nvPr/>
        </p:nvSpPr>
        <p:spPr bwMode="auto">
          <a:xfrm>
            <a:off x="3571875" y="2924175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dirty="0">
                <a:latin typeface="Calibri" panose="020F0502020204030204" pitchFamily="34" charset="0"/>
              </a:rPr>
              <a:t>1</a:t>
            </a:r>
            <a:endParaRPr lang="zh-CN" altLang="en-US" sz="4000" dirty="0">
              <a:latin typeface="Calibri" panose="020F0502020204030204" pitchFamily="34" charset="0"/>
            </a:endParaRPr>
          </a:p>
        </p:txBody>
      </p:sp>
      <p:sp>
        <p:nvSpPr>
          <p:cNvPr id="37909" name="TextBox 82"/>
          <p:cNvSpPr txBox="1">
            <a:spLocks noChangeArrowheads="1"/>
          </p:cNvSpPr>
          <p:nvPr/>
        </p:nvSpPr>
        <p:spPr bwMode="auto">
          <a:xfrm>
            <a:off x="4383088" y="5521325"/>
            <a:ext cx="36036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3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37910" name="TextBox 83"/>
          <p:cNvSpPr txBox="1">
            <a:spLocks noChangeArrowheads="1"/>
          </p:cNvSpPr>
          <p:nvPr/>
        </p:nvSpPr>
        <p:spPr bwMode="auto">
          <a:xfrm>
            <a:off x="2775248" y="5517232"/>
            <a:ext cx="35659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libri" panose="020F0502020204030204" pitchFamily="34" charset="0"/>
              </a:rPr>
              <a:t>2</a:t>
            </a:r>
            <a:endParaRPr lang="zh-CN" altLang="en-US" sz="4000" dirty="0">
              <a:latin typeface="Calibri" panose="020F0502020204030204" pitchFamily="34" charset="0"/>
            </a:endParaRPr>
          </a:p>
        </p:txBody>
      </p:sp>
      <p:sp>
        <p:nvSpPr>
          <p:cNvPr id="85" name="矩形 84"/>
          <p:cNvSpPr>
            <a:spLocks noChangeArrowheads="1"/>
          </p:cNvSpPr>
          <p:nvPr/>
        </p:nvSpPr>
        <p:spPr bwMode="auto">
          <a:xfrm>
            <a:off x="1763713" y="2852738"/>
            <a:ext cx="1584325" cy="1728787"/>
          </a:xfrm>
          <a:prstGeom prst="rect">
            <a:avLst/>
          </a:prstGeom>
          <a:noFill/>
          <a:ln w="76200" algn="ctr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6" name="矩形 85"/>
          <p:cNvSpPr>
            <a:spLocks noChangeArrowheads="1"/>
          </p:cNvSpPr>
          <p:nvPr/>
        </p:nvSpPr>
        <p:spPr bwMode="auto">
          <a:xfrm>
            <a:off x="3349625" y="2852738"/>
            <a:ext cx="1582738" cy="1728787"/>
          </a:xfrm>
          <a:prstGeom prst="rect">
            <a:avLst/>
          </a:prstGeom>
          <a:noFill/>
          <a:ln w="76200" algn="ctr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7" name="矩形 86"/>
          <p:cNvSpPr>
            <a:spLocks noChangeArrowheads="1"/>
          </p:cNvSpPr>
          <p:nvPr/>
        </p:nvSpPr>
        <p:spPr bwMode="auto">
          <a:xfrm>
            <a:off x="1763713" y="4581525"/>
            <a:ext cx="1584325" cy="1727200"/>
          </a:xfrm>
          <a:prstGeom prst="rect">
            <a:avLst/>
          </a:prstGeom>
          <a:noFill/>
          <a:ln w="76200" algn="ctr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8" name="矩形 87"/>
          <p:cNvSpPr>
            <a:spLocks noChangeArrowheads="1"/>
          </p:cNvSpPr>
          <p:nvPr/>
        </p:nvSpPr>
        <p:spPr bwMode="auto">
          <a:xfrm>
            <a:off x="3348038" y="4581525"/>
            <a:ext cx="1582737" cy="1727200"/>
          </a:xfrm>
          <a:prstGeom prst="rect">
            <a:avLst/>
          </a:prstGeom>
          <a:noFill/>
          <a:ln w="76200" algn="ctr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699792" y="2924944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3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979712" y="3789040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2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699792" y="3789040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1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283968" y="292494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2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283968" y="3789040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4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979712" y="4653136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3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563888" y="4653136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2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283968" y="4653136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1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979712" y="5517232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1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563888" y="551723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4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24128" y="2996952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3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444208" y="2996952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4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308304" y="3009146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1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444208" y="378904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2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308304" y="3789040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3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028384" y="3789040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4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652120" y="4653136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4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444208" y="4653136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1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308304" y="4653136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2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444208" y="5517232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3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308304" y="5517232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4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028384" y="5517232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1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69" grpId="0"/>
      <p:bldP spid="74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9147175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矩形 2"/>
          <p:cNvSpPr>
            <a:spLocks noChangeArrowheads="1"/>
          </p:cNvSpPr>
          <p:nvPr/>
        </p:nvSpPr>
        <p:spPr bwMode="auto">
          <a:xfrm>
            <a:off x="755650" y="1268413"/>
            <a:ext cx="727233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</a:rPr>
              <a:t>    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280667" y="181273"/>
            <a:ext cx="2779165" cy="851297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数独游戏</a:t>
            </a:r>
          </a:p>
        </p:txBody>
      </p:sp>
      <p:sp>
        <p:nvSpPr>
          <p:cNvPr id="48" name="矩形 2"/>
          <p:cNvSpPr>
            <a:spLocks noChangeArrowheads="1"/>
          </p:cNvSpPr>
          <p:nvPr/>
        </p:nvSpPr>
        <p:spPr bwMode="auto">
          <a:xfrm>
            <a:off x="467544" y="1196752"/>
            <a:ext cx="8135938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</a:rPr>
              <a:t>在下面的方格中，每行、每列都有</a:t>
            </a:r>
            <a:r>
              <a:rPr lang="en-US" altLang="zh-CN" sz="2400" b="1" dirty="0">
                <a:latin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宋体" panose="02010600030101010101" pitchFamily="2" charset="-122"/>
              </a:rPr>
              <a:t>～</a:t>
            </a:r>
            <a:r>
              <a:rPr lang="en-US" altLang="zh-CN" sz="2400" b="1" dirty="0">
                <a:latin typeface="宋体" panose="02010600030101010101" pitchFamily="2" charset="-122"/>
              </a:rPr>
              <a:t>6</a:t>
            </a:r>
            <a:r>
              <a:rPr lang="zh-CN" altLang="en-US" sz="2400" b="1" dirty="0">
                <a:latin typeface="宋体" panose="02010600030101010101" pitchFamily="2" charset="-122"/>
              </a:rPr>
              <a:t>这六个数，并且每个数在每行、每列、每宫都只出现一次。</a:t>
            </a:r>
          </a:p>
        </p:txBody>
      </p:sp>
      <p:sp>
        <p:nvSpPr>
          <p:cNvPr id="49" name="矩形 48"/>
          <p:cNvSpPr/>
          <p:nvPr/>
        </p:nvSpPr>
        <p:spPr bwMode="auto">
          <a:xfrm>
            <a:off x="1835696" y="2204864"/>
            <a:ext cx="720080" cy="7200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/>
              <a:t>11</a:t>
            </a:r>
            <a:endParaRPr lang="zh-CN" altLang="en-US" dirty="0"/>
          </a:p>
        </p:txBody>
      </p:sp>
      <p:sp>
        <p:nvSpPr>
          <p:cNvPr id="78" name="矩形 77"/>
          <p:cNvSpPr/>
          <p:nvPr/>
        </p:nvSpPr>
        <p:spPr bwMode="auto">
          <a:xfrm>
            <a:off x="1835696" y="2924944"/>
            <a:ext cx="720080" cy="7200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9" name="矩形 78"/>
          <p:cNvSpPr/>
          <p:nvPr/>
        </p:nvSpPr>
        <p:spPr bwMode="auto">
          <a:xfrm>
            <a:off x="1835696" y="5013176"/>
            <a:ext cx="720080" cy="7200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/>
              <a:t>v</a:t>
            </a:r>
            <a:endParaRPr lang="zh-CN" altLang="en-US" dirty="0"/>
          </a:p>
        </p:txBody>
      </p:sp>
      <p:sp>
        <p:nvSpPr>
          <p:cNvPr id="80" name="矩形 79"/>
          <p:cNvSpPr/>
          <p:nvPr/>
        </p:nvSpPr>
        <p:spPr bwMode="auto">
          <a:xfrm>
            <a:off x="1835696" y="3573016"/>
            <a:ext cx="720080" cy="7200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1" name="矩形 80"/>
          <p:cNvSpPr/>
          <p:nvPr/>
        </p:nvSpPr>
        <p:spPr bwMode="auto">
          <a:xfrm>
            <a:off x="1835696" y="4293096"/>
            <a:ext cx="720080" cy="7200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/>
              <a:t>v</a:t>
            </a:r>
            <a:endParaRPr lang="zh-CN" altLang="en-US" dirty="0"/>
          </a:p>
        </p:txBody>
      </p:sp>
      <p:sp>
        <p:nvSpPr>
          <p:cNvPr id="82" name="矩形 81"/>
          <p:cNvSpPr/>
          <p:nvPr/>
        </p:nvSpPr>
        <p:spPr bwMode="auto">
          <a:xfrm>
            <a:off x="1835696" y="5733256"/>
            <a:ext cx="720080" cy="7200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3" name="矩形 82"/>
          <p:cNvSpPr/>
          <p:nvPr/>
        </p:nvSpPr>
        <p:spPr bwMode="auto">
          <a:xfrm>
            <a:off x="2555776" y="2204864"/>
            <a:ext cx="720080" cy="7200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4" name="矩形 83"/>
          <p:cNvSpPr/>
          <p:nvPr/>
        </p:nvSpPr>
        <p:spPr bwMode="auto">
          <a:xfrm>
            <a:off x="2555776" y="2924944"/>
            <a:ext cx="720080" cy="7200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5" name="矩形 84"/>
          <p:cNvSpPr/>
          <p:nvPr/>
        </p:nvSpPr>
        <p:spPr bwMode="auto">
          <a:xfrm>
            <a:off x="2555776" y="3573016"/>
            <a:ext cx="720080" cy="7200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6" name="矩形 85"/>
          <p:cNvSpPr/>
          <p:nvPr/>
        </p:nvSpPr>
        <p:spPr bwMode="auto">
          <a:xfrm>
            <a:off x="2555776" y="4293096"/>
            <a:ext cx="720080" cy="7200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7" name="矩形 86"/>
          <p:cNvSpPr/>
          <p:nvPr/>
        </p:nvSpPr>
        <p:spPr bwMode="auto">
          <a:xfrm>
            <a:off x="2555776" y="5013176"/>
            <a:ext cx="720080" cy="7200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8" name="矩形 87"/>
          <p:cNvSpPr/>
          <p:nvPr/>
        </p:nvSpPr>
        <p:spPr bwMode="auto">
          <a:xfrm>
            <a:off x="2555776" y="5733256"/>
            <a:ext cx="720080" cy="7200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9" name="矩形 88"/>
          <p:cNvSpPr/>
          <p:nvPr/>
        </p:nvSpPr>
        <p:spPr bwMode="auto">
          <a:xfrm>
            <a:off x="3275856" y="2204864"/>
            <a:ext cx="720080" cy="7200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0" name="矩形 89"/>
          <p:cNvSpPr/>
          <p:nvPr/>
        </p:nvSpPr>
        <p:spPr bwMode="auto">
          <a:xfrm>
            <a:off x="3275856" y="2924944"/>
            <a:ext cx="720080" cy="7200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1" name="矩形 90"/>
          <p:cNvSpPr/>
          <p:nvPr/>
        </p:nvSpPr>
        <p:spPr bwMode="auto">
          <a:xfrm>
            <a:off x="3275856" y="3573016"/>
            <a:ext cx="720080" cy="7200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2" name="矩形 91"/>
          <p:cNvSpPr/>
          <p:nvPr/>
        </p:nvSpPr>
        <p:spPr bwMode="auto">
          <a:xfrm>
            <a:off x="3275856" y="4293096"/>
            <a:ext cx="720080" cy="7200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3" name="矩形 92"/>
          <p:cNvSpPr/>
          <p:nvPr/>
        </p:nvSpPr>
        <p:spPr bwMode="auto">
          <a:xfrm>
            <a:off x="3275856" y="5013176"/>
            <a:ext cx="720080" cy="7200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4" name="矩形 93"/>
          <p:cNvSpPr/>
          <p:nvPr/>
        </p:nvSpPr>
        <p:spPr bwMode="auto">
          <a:xfrm>
            <a:off x="3275856" y="5733256"/>
            <a:ext cx="720080" cy="7200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5" name="矩形 94"/>
          <p:cNvSpPr/>
          <p:nvPr/>
        </p:nvSpPr>
        <p:spPr bwMode="auto">
          <a:xfrm>
            <a:off x="3995936" y="2204864"/>
            <a:ext cx="720080" cy="7200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6" name="矩形 95"/>
          <p:cNvSpPr/>
          <p:nvPr/>
        </p:nvSpPr>
        <p:spPr bwMode="auto">
          <a:xfrm>
            <a:off x="4716016" y="5013176"/>
            <a:ext cx="720080" cy="7200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7" name="矩形 96"/>
          <p:cNvSpPr/>
          <p:nvPr/>
        </p:nvSpPr>
        <p:spPr bwMode="auto">
          <a:xfrm>
            <a:off x="3995936" y="2924944"/>
            <a:ext cx="720080" cy="7200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8" name="矩形 97"/>
          <p:cNvSpPr/>
          <p:nvPr/>
        </p:nvSpPr>
        <p:spPr bwMode="auto">
          <a:xfrm>
            <a:off x="3995936" y="4293096"/>
            <a:ext cx="720080" cy="7200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9" name="矩形 98"/>
          <p:cNvSpPr/>
          <p:nvPr/>
        </p:nvSpPr>
        <p:spPr bwMode="auto">
          <a:xfrm>
            <a:off x="3995936" y="5013176"/>
            <a:ext cx="720080" cy="7200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0" name="矩形 99"/>
          <p:cNvSpPr/>
          <p:nvPr/>
        </p:nvSpPr>
        <p:spPr bwMode="auto">
          <a:xfrm>
            <a:off x="3995936" y="5733256"/>
            <a:ext cx="720080" cy="7200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1" name="矩形 100"/>
          <p:cNvSpPr/>
          <p:nvPr/>
        </p:nvSpPr>
        <p:spPr bwMode="auto">
          <a:xfrm>
            <a:off x="4716016" y="2204864"/>
            <a:ext cx="720080" cy="7200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" name="矩形 101"/>
          <p:cNvSpPr/>
          <p:nvPr/>
        </p:nvSpPr>
        <p:spPr bwMode="auto">
          <a:xfrm>
            <a:off x="4716016" y="2924944"/>
            <a:ext cx="720080" cy="7200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3" name="矩形 102"/>
          <p:cNvSpPr/>
          <p:nvPr/>
        </p:nvSpPr>
        <p:spPr bwMode="auto">
          <a:xfrm>
            <a:off x="4716016" y="3573016"/>
            <a:ext cx="720080" cy="7200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" name="矩形 103"/>
          <p:cNvSpPr/>
          <p:nvPr/>
        </p:nvSpPr>
        <p:spPr bwMode="auto">
          <a:xfrm>
            <a:off x="3995936" y="3573016"/>
            <a:ext cx="720080" cy="7200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5" name="矩形 104"/>
          <p:cNvSpPr/>
          <p:nvPr/>
        </p:nvSpPr>
        <p:spPr bwMode="auto">
          <a:xfrm>
            <a:off x="4716016" y="4293096"/>
            <a:ext cx="720080" cy="7200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6" name="矩形 105"/>
          <p:cNvSpPr/>
          <p:nvPr/>
        </p:nvSpPr>
        <p:spPr bwMode="auto">
          <a:xfrm>
            <a:off x="4716016" y="5733256"/>
            <a:ext cx="720080" cy="7200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7" name="矩形 106"/>
          <p:cNvSpPr/>
          <p:nvPr/>
        </p:nvSpPr>
        <p:spPr bwMode="auto">
          <a:xfrm>
            <a:off x="5436096" y="5733256"/>
            <a:ext cx="720080" cy="7200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8" name="矩形 107"/>
          <p:cNvSpPr/>
          <p:nvPr/>
        </p:nvSpPr>
        <p:spPr bwMode="auto">
          <a:xfrm>
            <a:off x="5436096" y="5013176"/>
            <a:ext cx="720080" cy="7200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9" name="矩形 108"/>
          <p:cNvSpPr/>
          <p:nvPr/>
        </p:nvSpPr>
        <p:spPr bwMode="auto">
          <a:xfrm>
            <a:off x="5436096" y="4293096"/>
            <a:ext cx="720080" cy="7200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0" name="矩形 109"/>
          <p:cNvSpPr/>
          <p:nvPr/>
        </p:nvSpPr>
        <p:spPr bwMode="auto">
          <a:xfrm>
            <a:off x="5436096" y="3573016"/>
            <a:ext cx="720080" cy="7200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1" name="矩形 110"/>
          <p:cNvSpPr/>
          <p:nvPr/>
        </p:nvSpPr>
        <p:spPr bwMode="auto">
          <a:xfrm>
            <a:off x="5436096" y="2852936"/>
            <a:ext cx="720080" cy="7200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2" name="矩形 111"/>
          <p:cNvSpPr/>
          <p:nvPr/>
        </p:nvSpPr>
        <p:spPr bwMode="auto">
          <a:xfrm>
            <a:off x="5436096" y="2204864"/>
            <a:ext cx="720080" cy="7200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1835696" y="2204864"/>
            <a:ext cx="2160240" cy="1368152"/>
          </a:xfrm>
          <a:prstGeom prst="rect">
            <a:avLst/>
          </a:prstGeom>
          <a:noFill/>
          <a:ln w="76200" algn="ctr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979712" y="2276872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1</a:t>
            </a:r>
            <a:endParaRPr lang="zh-CN" altLang="en-US" sz="3200" dirty="0"/>
          </a:p>
        </p:txBody>
      </p:sp>
      <p:sp>
        <p:nvSpPr>
          <p:cNvPr id="117" name="TextBox 116"/>
          <p:cNvSpPr txBox="1"/>
          <p:nvPr/>
        </p:nvSpPr>
        <p:spPr>
          <a:xfrm>
            <a:off x="1979712" y="292494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5</a:t>
            </a:r>
            <a:endParaRPr lang="zh-CN" altLang="en-US" sz="3200" dirty="0"/>
          </a:p>
        </p:txBody>
      </p:sp>
      <p:sp>
        <p:nvSpPr>
          <p:cNvPr id="118" name="TextBox 117"/>
          <p:cNvSpPr txBox="1"/>
          <p:nvPr/>
        </p:nvSpPr>
        <p:spPr>
          <a:xfrm>
            <a:off x="1979712" y="436510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4</a:t>
            </a:r>
            <a:endParaRPr lang="zh-CN" altLang="en-US" sz="3200" dirty="0"/>
          </a:p>
        </p:txBody>
      </p:sp>
      <p:sp>
        <p:nvSpPr>
          <p:cNvPr id="119" name="TextBox 118"/>
          <p:cNvSpPr txBox="1"/>
          <p:nvPr/>
        </p:nvSpPr>
        <p:spPr>
          <a:xfrm>
            <a:off x="2051720" y="580526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6</a:t>
            </a:r>
            <a:endParaRPr lang="zh-CN" altLang="en-US" sz="3200" dirty="0"/>
          </a:p>
        </p:txBody>
      </p:sp>
      <p:sp>
        <p:nvSpPr>
          <p:cNvPr id="120" name="TextBox 119"/>
          <p:cNvSpPr txBox="1"/>
          <p:nvPr/>
        </p:nvSpPr>
        <p:spPr>
          <a:xfrm>
            <a:off x="2699792" y="2276872"/>
            <a:ext cx="21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2</a:t>
            </a:r>
            <a:endParaRPr lang="zh-CN" altLang="en-US" sz="3200" dirty="0"/>
          </a:p>
        </p:txBody>
      </p:sp>
      <p:sp>
        <p:nvSpPr>
          <p:cNvPr id="121" name="TextBox 120"/>
          <p:cNvSpPr txBox="1"/>
          <p:nvPr/>
        </p:nvSpPr>
        <p:spPr>
          <a:xfrm>
            <a:off x="3419872" y="292494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3</a:t>
            </a:r>
            <a:endParaRPr lang="zh-CN" altLang="en-US" sz="3200" dirty="0"/>
          </a:p>
        </p:txBody>
      </p:sp>
      <p:sp>
        <p:nvSpPr>
          <p:cNvPr id="122" name="TextBox 121"/>
          <p:cNvSpPr txBox="1"/>
          <p:nvPr/>
        </p:nvSpPr>
        <p:spPr>
          <a:xfrm>
            <a:off x="2699792" y="3645024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5</a:t>
            </a:r>
            <a:endParaRPr lang="zh-CN" altLang="en-US" sz="3200" dirty="0"/>
          </a:p>
        </p:txBody>
      </p:sp>
      <p:sp>
        <p:nvSpPr>
          <p:cNvPr id="123" name="矩形 122"/>
          <p:cNvSpPr>
            <a:spLocks noChangeArrowheads="1"/>
          </p:cNvSpPr>
          <p:nvPr/>
        </p:nvSpPr>
        <p:spPr bwMode="auto">
          <a:xfrm>
            <a:off x="3995936" y="2204864"/>
            <a:ext cx="2160240" cy="1368152"/>
          </a:xfrm>
          <a:prstGeom prst="rect">
            <a:avLst/>
          </a:prstGeom>
          <a:noFill/>
          <a:ln w="76200" algn="ctr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4" name="矩形 123"/>
          <p:cNvSpPr>
            <a:spLocks noChangeArrowheads="1"/>
          </p:cNvSpPr>
          <p:nvPr/>
        </p:nvSpPr>
        <p:spPr bwMode="auto">
          <a:xfrm>
            <a:off x="1835696" y="3573016"/>
            <a:ext cx="2160240" cy="1440160"/>
          </a:xfrm>
          <a:prstGeom prst="rect">
            <a:avLst/>
          </a:prstGeom>
          <a:noFill/>
          <a:ln w="76200" algn="ctr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5" name="矩形 124"/>
          <p:cNvSpPr>
            <a:spLocks noChangeArrowheads="1"/>
          </p:cNvSpPr>
          <p:nvPr/>
        </p:nvSpPr>
        <p:spPr bwMode="auto">
          <a:xfrm>
            <a:off x="3995936" y="5013176"/>
            <a:ext cx="2160240" cy="1440160"/>
          </a:xfrm>
          <a:prstGeom prst="rect">
            <a:avLst/>
          </a:prstGeom>
          <a:noFill/>
          <a:ln w="76200" algn="ctr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6" name="矩形 125"/>
          <p:cNvSpPr>
            <a:spLocks noChangeArrowheads="1"/>
          </p:cNvSpPr>
          <p:nvPr/>
        </p:nvSpPr>
        <p:spPr bwMode="auto">
          <a:xfrm>
            <a:off x="1835696" y="5013176"/>
            <a:ext cx="2160240" cy="1440160"/>
          </a:xfrm>
          <a:prstGeom prst="rect">
            <a:avLst/>
          </a:prstGeom>
          <a:noFill/>
          <a:ln w="76200" algn="ctr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7" name="矩形 126"/>
          <p:cNvSpPr>
            <a:spLocks noChangeArrowheads="1"/>
          </p:cNvSpPr>
          <p:nvPr/>
        </p:nvSpPr>
        <p:spPr bwMode="auto">
          <a:xfrm>
            <a:off x="3995936" y="3573016"/>
            <a:ext cx="2160240" cy="1440160"/>
          </a:xfrm>
          <a:prstGeom prst="rect">
            <a:avLst/>
          </a:prstGeom>
          <a:noFill/>
          <a:ln w="76200" algn="ctr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699792" y="436510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6</a:t>
            </a:r>
            <a:endParaRPr lang="zh-CN" altLang="en-US" sz="3200" dirty="0"/>
          </a:p>
        </p:txBody>
      </p:sp>
      <p:sp>
        <p:nvSpPr>
          <p:cNvPr id="129" name="TextBox 128"/>
          <p:cNvSpPr txBox="1"/>
          <p:nvPr/>
        </p:nvSpPr>
        <p:spPr>
          <a:xfrm>
            <a:off x="2699792" y="508518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3</a:t>
            </a:r>
            <a:endParaRPr lang="zh-CN" altLang="en-US" sz="3200" dirty="0"/>
          </a:p>
        </p:txBody>
      </p:sp>
      <p:sp>
        <p:nvSpPr>
          <p:cNvPr id="130" name="TextBox 129"/>
          <p:cNvSpPr txBox="1"/>
          <p:nvPr/>
        </p:nvSpPr>
        <p:spPr>
          <a:xfrm>
            <a:off x="3419872" y="580526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5</a:t>
            </a:r>
            <a:endParaRPr lang="zh-CN" altLang="en-US" sz="3200" dirty="0"/>
          </a:p>
        </p:txBody>
      </p:sp>
      <p:sp>
        <p:nvSpPr>
          <p:cNvPr id="131" name="TextBox 130"/>
          <p:cNvSpPr txBox="1"/>
          <p:nvPr/>
        </p:nvSpPr>
        <p:spPr>
          <a:xfrm>
            <a:off x="3419872" y="364502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1</a:t>
            </a:r>
            <a:endParaRPr lang="zh-CN" altLang="en-US" sz="3200" dirty="0"/>
          </a:p>
        </p:txBody>
      </p:sp>
      <p:sp>
        <p:nvSpPr>
          <p:cNvPr id="132" name="TextBox 131"/>
          <p:cNvSpPr txBox="1"/>
          <p:nvPr/>
        </p:nvSpPr>
        <p:spPr>
          <a:xfrm>
            <a:off x="3419872" y="436510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2</a:t>
            </a:r>
            <a:endParaRPr lang="zh-CN" altLang="en-US" sz="3200" dirty="0"/>
          </a:p>
        </p:txBody>
      </p:sp>
      <p:sp>
        <p:nvSpPr>
          <p:cNvPr id="133" name="TextBox 132"/>
          <p:cNvSpPr txBox="1"/>
          <p:nvPr/>
        </p:nvSpPr>
        <p:spPr>
          <a:xfrm>
            <a:off x="4139952" y="22768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3</a:t>
            </a:r>
            <a:endParaRPr lang="zh-CN" altLang="en-US" sz="3200" dirty="0"/>
          </a:p>
        </p:txBody>
      </p:sp>
      <p:sp>
        <p:nvSpPr>
          <p:cNvPr id="134" name="TextBox 133"/>
          <p:cNvSpPr txBox="1"/>
          <p:nvPr/>
        </p:nvSpPr>
        <p:spPr>
          <a:xfrm>
            <a:off x="4860032" y="2276872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5</a:t>
            </a:r>
            <a:endParaRPr lang="zh-CN" altLang="en-US" sz="3200" dirty="0"/>
          </a:p>
        </p:txBody>
      </p:sp>
      <p:sp>
        <p:nvSpPr>
          <p:cNvPr id="135" name="TextBox 134"/>
          <p:cNvSpPr txBox="1"/>
          <p:nvPr/>
        </p:nvSpPr>
        <p:spPr>
          <a:xfrm>
            <a:off x="5580112" y="22768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4</a:t>
            </a:r>
            <a:endParaRPr lang="zh-CN" altLang="en-US" sz="3200" dirty="0"/>
          </a:p>
        </p:txBody>
      </p:sp>
      <p:sp>
        <p:nvSpPr>
          <p:cNvPr id="136" name="TextBox 135"/>
          <p:cNvSpPr txBox="1"/>
          <p:nvPr/>
        </p:nvSpPr>
        <p:spPr>
          <a:xfrm>
            <a:off x="4139952" y="292494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1</a:t>
            </a:r>
            <a:endParaRPr lang="zh-CN" altLang="en-US" sz="3200" dirty="0"/>
          </a:p>
        </p:txBody>
      </p:sp>
      <p:sp>
        <p:nvSpPr>
          <p:cNvPr id="137" name="TextBox 136"/>
          <p:cNvSpPr txBox="1"/>
          <p:nvPr/>
        </p:nvSpPr>
        <p:spPr>
          <a:xfrm>
            <a:off x="4860032" y="292494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2</a:t>
            </a:r>
            <a:endParaRPr lang="zh-CN" altLang="en-US" sz="3200" dirty="0"/>
          </a:p>
        </p:txBody>
      </p:sp>
      <p:sp>
        <p:nvSpPr>
          <p:cNvPr id="138" name="TextBox 137"/>
          <p:cNvSpPr txBox="1"/>
          <p:nvPr/>
        </p:nvSpPr>
        <p:spPr>
          <a:xfrm>
            <a:off x="4139952" y="364502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4</a:t>
            </a:r>
            <a:endParaRPr lang="zh-CN" altLang="en-US" sz="3200" dirty="0"/>
          </a:p>
        </p:txBody>
      </p:sp>
      <p:sp>
        <p:nvSpPr>
          <p:cNvPr id="139" name="TextBox 138"/>
          <p:cNvSpPr txBox="1"/>
          <p:nvPr/>
        </p:nvSpPr>
        <p:spPr>
          <a:xfrm>
            <a:off x="5580112" y="364502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2</a:t>
            </a:r>
            <a:endParaRPr lang="zh-CN" altLang="en-US" sz="3200" dirty="0"/>
          </a:p>
        </p:txBody>
      </p:sp>
      <p:sp>
        <p:nvSpPr>
          <p:cNvPr id="140" name="TextBox 139"/>
          <p:cNvSpPr txBox="1"/>
          <p:nvPr/>
        </p:nvSpPr>
        <p:spPr>
          <a:xfrm>
            <a:off x="4860032" y="436510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3</a:t>
            </a:r>
            <a:endParaRPr lang="zh-CN" altLang="en-US" sz="3200" dirty="0"/>
          </a:p>
        </p:txBody>
      </p:sp>
      <p:sp>
        <p:nvSpPr>
          <p:cNvPr id="141" name="TextBox 140"/>
          <p:cNvSpPr txBox="1"/>
          <p:nvPr/>
        </p:nvSpPr>
        <p:spPr>
          <a:xfrm>
            <a:off x="4139952" y="508518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6</a:t>
            </a:r>
            <a:endParaRPr lang="zh-CN" altLang="en-US" sz="3200" dirty="0"/>
          </a:p>
        </p:txBody>
      </p:sp>
      <p:sp>
        <p:nvSpPr>
          <p:cNvPr id="142" name="TextBox 141"/>
          <p:cNvSpPr txBox="1"/>
          <p:nvPr/>
        </p:nvSpPr>
        <p:spPr>
          <a:xfrm>
            <a:off x="5580112" y="508518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5</a:t>
            </a:r>
            <a:endParaRPr lang="zh-CN" altLang="en-US" sz="3200" dirty="0"/>
          </a:p>
        </p:txBody>
      </p:sp>
      <p:sp>
        <p:nvSpPr>
          <p:cNvPr id="143" name="TextBox 142"/>
          <p:cNvSpPr txBox="1"/>
          <p:nvPr/>
        </p:nvSpPr>
        <p:spPr>
          <a:xfrm>
            <a:off x="4932040" y="5805264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4</a:t>
            </a:r>
            <a:endParaRPr lang="zh-CN" altLang="en-US" sz="3200" dirty="0"/>
          </a:p>
        </p:txBody>
      </p:sp>
      <p:sp>
        <p:nvSpPr>
          <p:cNvPr id="144" name="TextBox 143"/>
          <p:cNvSpPr txBox="1"/>
          <p:nvPr/>
        </p:nvSpPr>
        <p:spPr>
          <a:xfrm>
            <a:off x="5580112" y="580526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3</a:t>
            </a:r>
            <a:endParaRPr lang="zh-CN" altLang="en-US" sz="3200" dirty="0"/>
          </a:p>
        </p:txBody>
      </p:sp>
      <p:sp>
        <p:nvSpPr>
          <p:cNvPr id="145" name="TextBox 144"/>
          <p:cNvSpPr txBox="1"/>
          <p:nvPr/>
        </p:nvSpPr>
        <p:spPr>
          <a:xfrm>
            <a:off x="3419872" y="22768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6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699792" y="292494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4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979712" y="364502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3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580112" y="292494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6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1979712" y="508518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2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860032" y="364502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6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139952" y="436510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5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5580112" y="436510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1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419872" y="508518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4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4860032" y="508518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1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2699792" y="580526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1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4139952" y="580526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2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</p:childTnLst>
        </p:cTn>
      </p:par>
    </p:tnLst>
    <p:bldLst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175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矩形 2"/>
          <p:cNvSpPr>
            <a:spLocks noChangeArrowheads="1"/>
          </p:cNvSpPr>
          <p:nvPr/>
        </p:nvSpPr>
        <p:spPr bwMode="auto">
          <a:xfrm>
            <a:off x="684213" y="1844675"/>
            <a:ext cx="7272337" cy="1385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</a:rPr>
              <a:t>    在下面的方格中，每行、每列都有</a:t>
            </a:r>
            <a:r>
              <a:rPr lang="en-US" altLang="zh-CN" sz="2800" b="1">
                <a:latin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</a:rPr>
              <a:t>～</a:t>
            </a:r>
            <a:r>
              <a:rPr lang="en-US" altLang="zh-CN" sz="2800" b="1">
                <a:latin typeface="宋体" panose="02010600030101010101" pitchFamily="2" charset="-122"/>
              </a:rPr>
              <a:t>9</a:t>
            </a:r>
            <a:r>
              <a:rPr lang="zh-CN" altLang="en-US" sz="2800" b="1">
                <a:latin typeface="宋体" panose="02010600030101010101" pitchFamily="2" charset="-122"/>
              </a:rPr>
              <a:t>这九个数，并且每个数在每行、每列、每宫都只出现一次。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323530" y="260648"/>
            <a:ext cx="3053576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数独游戏</a:t>
            </a:r>
          </a:p>
        </p:txBody>
      </p:sp>
      <p:sp>
        <p:nvSpPr>
          <p:cNvPr id="39940" name="矩形 1"/>
          <p:cNvSpPr>
            <a:spLocks noChangeArrowheads="1"/>
          </p:cNvSpPr>
          <p:nvPr/>
        </p:nvSpPr>
        <p:spPr bwMode="auto">
          <a:xfrm>
            <a:off x="3779838" y="574675"/>
            <a:ext cx="252095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Calibri" panose="020F0502020204030204" pitchFamily="34" charset="0"/>
              </a:rPr>
              <a:t>挑战自我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组合 10"/>
          <p:cNvGrpSpPr/>
          <p:nvPr/>
        </p:nvGrpSpPr>
        <p:grpSpPr bwMode="auto">
          <a:xfrm>
            <a:off x="2051050" y="1412875"/>
            <a:ext cx="4867275" cy="4967288"/>
            <a:chOff x="2051719" y="1405478"/>
            <a:chExt cx="4866415" cy="4966305"/>
          </a:xfrm>
        </p:grpSpPr>
        <p:grpSp>
          <p:nvGrpSpPr>
            <p:cNvPr id="41018" name="组合 73"/>
            <p:cNvGrpSpPr/>
            <p:nvPr/>
          </p:nvGrpSpPr>
          <p:grpSpPr bwMode="auto">
            <a:xfrm>
              <a:off x="4211960" y="1412776"/>
              <a:ext cx="2160360" cy="2200671"/>
              <a:chOff x="1187624" y="2708920"/>
              <a:chExt cx="3204356" cy="3460849"/>
            </a:xfrm>
          </p:grpSpPr>
          <p:grpSp>
            <p:nvGrpSpPr>
              <p:cNvPr id="41113" name="组合 4"/>
              <p:cNvGrpSpPr/>
              <p:nvPr/>
            </p:nvGrpSpPr>
            <p:grpSpPr bwMode="auto">
              <a:xfrm>
                <a:off x="1187624" y="2708920"/>
                <a:ext cx="3204356" cy="864098"/>
                <a:chOff x="1187624" y="3284983"/>
                <a:chExt cx="1995079" cy="504057"/>
              </a:xfrm>
            </p:grpSpPr>
            <p:sp>
              <p:nvSpPr>
                <p:cNvPr id="6" name="矩形 5"/>
                <p:cNvSpPr/>
                <p:nvPr/>
              </p:nvSpPr>
              <p:spPr>
                <a:xfrm>
                  <a:off x="1187592" y="3285569"/>
                  <a:ext cx="504231" cy="503788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7" name="矩形 6"/>
                <p:cNvSpPr/>
                <p:nvPr/>
              </p:nvSpPr>
              <p:spPr>
                <a:xfrm>
                  <a:off x="1669835" y="3285569"/>
                  <a:ext cx="504231" cy="503788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>
                  <a:off x="2174066" y="3285569"/>
                  <a:ext cx="502765" cy="503788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9" name="矩形 8"/>
                <p:cNvSpPr/>
                <p:nvPr/>
              </p:nvSpPr>
              <p:spPr>
                <a:xfrm>
                  <a:off x="2678297" y="3285569"/>
                  <a:ext cx="504231" cy="503788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41114" name="组合 58"/>
              <p:cNvGrpSpPr/>
              <p:nvPr/>
            </p:nvGrpSpPr>
            <p:grpSpPr bwMode="auto">
              <a:xfrm>
                <a:off x="1187624" y="5305673"/>
                <a:ext cx="3204356" cy="864096"/>
                <a:chOff x="1187624" y="3284984"/>
                <a:chExt cx="1995079" cy="504056"/>
              </a:xfrm>
            </p:grpSpPr>
            <p:sp>
              <p:nvSpPr>
                <p:cNvPr id="60" name="矩形 59"/>
                <p:cNvSpPr/>
                <p:nvPr/>
              </p:nvSpPr>
              <p:spPr>
                <a:xfrm>
                  <a:off x="1187592" y="3285075"/>
                  <a:ext cx="504231" cy="503788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61" name="矩形 60"/>
                <p:cNvSpPr/>
                <p:nvPr/>
              </p:nvSpPr>
              <p:spPr>
                <a:xfrm>
                  <a:off x="1669835" y="3285075"/>
                  <a:ext cx="504231" cy="503788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62" name="矩形 61"/>
                <p:cNvSpPr/>
                <p:nvPr/>
              </p:nvSpPr>
              <p:spPr>
                <a:xfrm>
                  <a:off x="2174066" y="3285075"/>
                  <a:ext cx="502765" cy="503788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63" name="矩形 62"/>
                <p:cNvSpPr/>
                <p:nvPr/>
              </p:nvSpPr>
              <p:spPr>
                <a:xfrm>
                  <a:off x="2678297" y="3285075"/>
                  <a:ext cx="504231" cy="503788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41115" name="组合 63"/>
              <p:cNvGrpSpPr/>
              <p:nvPr/>
            </p:nvGrpSpPr>
            <p:grpSpPr bwMode="auto">
              <a:xfrm>
                <a:off x="1187624" y="4437112"/>
                <a:ext cx="3204356" cy="864096"/>
                <a:chOff x="1187624" y="3284984"/>
                <a:chExt cx="1995079" cy="504056"/>
              </a:xfrm>
            </p:grpSpPr>
            <p:sp>
              <p:nvSpPr>
                <p:cNvPr id="65" name="矩形 64"/>
                <p:cNvSpPr/>
                <p:nvPr/>
              </p:nvSpPr>
              <p:spPr>
                <a:xfrm>
                  <a:off x="1187592" y="3285034"/>
                  <a:ext cx="504231" cy="503788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66" name="矩形 65"/>
                <p:cNvSpPr/>
                <p:nvPr/>
              </p:nvSpPr>
              <p:spPr>
                <a:xfrm>
                  <a:off x="1669835" y="3285034"/>
                  <a:ext cx="504231" cy="503788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67" name="矩形 66"/>
                <p:cNvSpPr/>
                <p:nvPr/>
              </p:nvSpPr>
              <p:spPr>
                <a:xfrm>
                  <a:off x="2174066" y="3285034"/>
                  <a:ext cx="502765" cy="503788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68" name="矩形 67"/>
                <p:cNvSpPr/>
                <p:nvPr/>
              </p:nvSpPr>
              <p:spPr>
                <a:xfrm>
                  <a:off x="2678297" y="3285034"/>
                  <a:ext cx="504231" cy="503788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41116" name="组合 68"/>
              <p:cNvGrpSpPr/>
              <p:nvPr/>
            </p:nvGrpSpPr>
            <p:grpSpPr bwMode="auto">
              <a:xfrm>
                <a:off x="1187624" y="3573016"/>
                <a:ext cx="3204356" cy="864096"/>
                <a:chOff x="1187624" y="3284984"/>
                <a:chExt cx="1995079" cy="504056"/>
              </a:xfrm>
            </p:grpSpPr>
            <p:sp>
              <p:nvSpPr>
                <p:cNvPr id="70" name="矩形 69"/>
                <p:cNvSpPr/>
                <p:nvPr/>
              </p:nvSpPr>
              <p:spPr>
                <a:xfrm>
                  <a:off x="1187592" y="3285302"/>
                  <a:ext cx="504231" cy="503788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71" name="矩形 70"/>
                <p:cNvSpPr/>
                <p:nvPr/>
              </p:nvSpPr>
              <p:spPr>
                <a:xfrm>
                  <a:off x="1669835" y="3285302"/>
                  <a:ext cx="504231" cy="503788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72" name="矩形 71"/>
                <p:cNvSpPr/>
                <p:nvPr/>
              </p:nvSpPr>
              <p:spPr>
                <a:xfrm>
                  <a:off x="2174066" y="3285302"/>
                  <a:ext cx="502765" cy="503788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73" name="矩形 72"/>
                <p:cNvSpPr/>
                <p:nvPr/>
              </p:nvSpPr>
              <p:spPr>
                <a:xfrm>
                  <a:off x="2678297" y="3285302"/>
                  <a:ext cx="504231" cy="503788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</p:grpSp>
        <p:sp>
          <p:nvSpPr>
            <p:cNvPr id="41019" name="TextBox 26"/>
            <p:cNvSpPr txBox="1">
              <a:spLocks noChangeArrowheads="1"/>
            </p:cNvSpPr>
            <p:nvPr/>
          </p:nvSpPr>
          <p:spPr bwMode="auto">
            <a:xfrm>
              <a:off x="5724545" y="3784670"/>
              <a:ext cx="314269" cy="7015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4000">
                  <a:latin typeface="Calibri" panose="020F0502020204030204" pitchFamily="34" charset="0"/>
                </a:rPr>
                <a:t>1</a:t>
              </a:r>
              <a:endParaRPr lang="zh-CN" altLang="en-US" sz="4000">
                <a:latin typeface="Calibri" panose="020F0502020204030204" pitchFamily="34" charset="0"/>
              </a:endParaRPr>
            </a:p>
          </p:txBody>
        </p:sp>
        <p:sp>
          <p:nvSpPr>
            <p:cNvPr id="41020" name="TextBox 9"/>
            <p:cNvSpPr txBox="1">
              <a:spLocks noChangeArrowheads="1"/>
            </p:cNvSpPr>
            <p:nvPr/>
          </p:nvSpPr>
          <p:spPr bwMode="auto">
            <a:xfrm>
              <a:off x="5726132" y="5508354"/>
              <a:ext cx="314270" cy="7015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4000">
                  <a:latin typeface="Calibri" panose="020F0502020204030204" pitchFamily="34" charset="0"/>
                </a:rPr>
                <a:t>2</a:t>
              </a:r>
              <a:endParaRPr lang="zh-CN" altLang="en-US" sz="4000">
                <a:latin typeface="Calibri" panose="020F0502020204030204" pitchFamily="34" charset="0"/>
              </a:endParaRPr>
            </a:p>
          </p:txBody>
        </p:sp>
        <p:sp>
          <p:nvSpPr>
            <p:cNvPr id="41021" name="TextBox 39"/>
            <p:cNvSpPr txBox="1">
              <a:spLocks noChangeArrowheads="1"/>
            </p:cNvSpPr>
            <p:nvPr/>
          </p:nvSpPr>
          <p:spPr bwMode="auto">
            <a:xfrm>
              <a:off x="3661160" y="2441910"/>
              <a:ext cx="282525" cy="6412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3600">
                  <a:latin typeface="Calibri" panose="020F0502020204030204" pitchFamily="34" charset="0"/>
                </a:rPr>
                <a:t>2</a:t>
              </a:r>
              <a:endParaRPr lang="zh-CN" altLang="en-US" sz="3600">
                <a:latin typeface="Calibri" panose="020F0502020204030204" pitchFamily="34" charset="0"/>
              </a:endParaRPr>
            </a:p>
          </p:txBody>
        </p:sp>
        <p:grpSp>
          <p:nvGrpSpPr>
            <p:cNvPr id="41022" name="组合 40"/>
            <p:cNvGrpSpPr/>
            <p:nvPr/>
          </p:nvGrpSpPr>
          <p:grpSpPr bwMode="auto">
            <a:xfrm>
              <a:off x="2051720" y="1412777"/>
              <a:ext cx="2201906" cy="2200671"/>
              <a:chOff x="1187624" y="2708920"/>
              <a:chExt cx="3204356" cy="3460849"/>
            </a:xfrm>
          </p:grpSpPr>
          <p:grpSp>
            <p:nvGrpSpPr>
              <p:cNvPr id="41093" name="组合 41"/>
              <p:cNvGrpSpPr/>
              <p:nvPr/>
            </p:nvGrpSpPr>
            <p:grpSpPr bwMode="auto">
              <a:xfrm>
                <a:off x="1187624" y="2708920"/>
                <a:ext cx="3204356" cy="864098"/>
                <a:chOff x="1187624" y="3284983"/>
                <a:chExt cx="1995079" cy="504057"/>
              </a:xfrm>
            </p:grpSpPr>
            <p:sp>
              <p:nvSpPr>
                <p:cNvPr id="58" name="矩形 57"/>
                <p:cNvSpPr/>
                <p:nvPr/>
              </p:nvSpPr>
              <p:spPr>
                <a:xfrm>
                  <a:off x="1187623" y="3285568"/>
                  <a:ext cx="503346" cy="503788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75" name="矩形 74"/>
                <p:cNvSpPr/>
                <p:nvPr/>
              </p:nvSpPr>
              <p:spPr>
                <a:xfrm>
                  <a:off x="1669397" y="3285568"/>
                  <a:ext cx="503346" cy="503788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76" name="矩形 75"/>
                <p:cNvSpPr/>
                <p:nvPr/>
              </p:nvSpPr>
              <p:spPr>
                <a:xfrm>
                  <a:off x="2172743" y="3285568"/>
                  <a:ext cx="504783" cy="503788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77" name="矩形 76"/>
                <p:cNvSpPr/>
                <p:nvPr/>
              </p:nvSpPr>
              <p:spPr>
                <a:xfrm>
                  <a:off x="2678965" y="3285568"/>
                  <a:ext cx="503346" cy="503788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41094" name="组合 42"/>
              <p:cNvGrpSpPr/>
              <p:nvPr/>
            </p:nvGrpSpPr>
            <p:grpSpPr bwMode="auto">
              <a:xfrm>
                <a:off x="1187624" y="5305673"/>
                <a:ext cx="3204356" cy="864096"/>
                <a:chOff x="1187624" y="3284984"/>
                <a:chExt cx="1995079" cy="504056"/>
              </a:xfrm>
            </p:grpSpPr>
            <p:sp>
              <p:nvSpPr>
                <p:cNvPr id="54" name="矩形 53"/>
                <p:cNvSpPr/>
                <p:nvPr/>
              </p:nvSpPr>
              <p:spPr>
                <a:xfrm>
                  <a:off x="1187623" y="3285074"/>
                  <a:ext cx="503346" cy="503788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55" name="矩形 54"/>
                <p:cNvSpPr/>
                <p:nvPr/>
              </p:nvSpPr>
              <p:spPr>
                <a:xfrm>
                  <a:off x="1669397" y="3285074"/>
                  <a:ext cx="503346" cy="503788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56" name="矩形 55"/>
                <p:cNvSpPr/>
                <p:nvPr/>
              </p:nvSpPr>
              <p:spPr>
                <a:xfrm>
                  <a:off x="2172743" y="3285074"/>
                  <a:ext cx="504783" cy="503788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57" name="矩形 56"/>
                <p:cNvSpPr/>
                <p:nvPr/>
              </p:nvSpPr>
              <p:spPr>
                <a:xfrm>
                  <a:off x="2678965" y="3285074"/>
                  <a:ext cx="503346" cy="503788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41095" name="组合 43"/>
              <p:cNvGrpSpPr/>
              <p:nvPr/>
            </p:nvGrpSpPr>
            <p:grpSpPr bwMode="auto">
              <a:xfrm>
                <a:off x="1187624" y="4437112"/>
                <a:ext cx="3204356" cy="864096"/>
                <a:chOff x="1187624" y="3284984"/>
                <a:chExt cx="1995079" cy="504056"/>
              </a:xfrm>
            </p:grpSpPr>
            <p:sp>
              <p:nvSpPr>
                <p:cNvPr id="50" name="矩形 49"/>
                <p:cNvSpPr/>
                <p:nvPr/>
              </p:nvSpPr>
              <p:spPr>
                <a:xfrm>
                  <a:off x="1187623" y="3285034"/>
                  <a:ext cx="503346" cy="503788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51" name="矩形 50"/>
                <p:cNvSpPr/>
                <p:nvPr/>
              </p:nvSpPr>
              <p:spPr>
                <a:xfrm>
                  <a:off x="1669397" y="3285034"/>
                  <a:ext cx="503346" cy="503788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52" name="矩形 51"/>
                <p:cNvSpPr/>
                <p:nvPr/>
              </p:nvSpPr>
              <p:spPr>
                <a:xfrm>
                  <a:off x="2172743" y="3285034"/>
                  <a:ext cx="504783" cy="503788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53" name="矩形 52"/>
                <p:cNvSpPr/>
                <p:nvPr/>
              </p:nvSpPr>
              <p:spPr>
                <a:xfrm>
                  <a:off x="2678965" y="3285034"/>
                  <a:ext cx="503346" cy="503788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41096" name="组合 44"/>
              <p:cNvGrpSpPr/>
              <p:nvPr/>
            </p:nvGrpSpPr>
            <p:grpSpPr bwMode="auto">
              <a:xfrm>
                <a:off x="1187624" y="3573016"/>
                <a:ext cx="3204356" cy="864096"/>
                <a:chOff x="1187624" y="3284984"/>
                <a:chExt cx="1995079" cy="504056"/>
              </a:xfrm>
            </p:grpSpPr>
            <p:sp>
              <p:nvSpPr>
                <p:cNvPr id="46" name="矩形 45"/>
                <p:cNvSpPr/>
                <p:nvPr/>
              </p:nvSpPr>
              <p:spPr>
                <a:xfrm>
                  <a:off x="1187623" y="3285301"/>
                  <a:ext cx="503346" cy="503788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7" name="矩形 46"/>
                <p:cNvSpPr/>
                <p:nvPr/>
              </p:nvSpPr>
              <p:spPr>
                <a:xfrm>
                  <a:off x="1669397" y="3285301"/>
                  <a:ext cx="503346" cy="503788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8" name="矩形 47"/>
                <p:cNvSpPr/>
                <p:nvPr/>
              </p:nvSpPr>
              <p:spPr>
                <a:xfrm>
                  <a:off x="2172743" y="3285301"/>
                  <a:ext cx="504783" cy="503788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9" name="矩形 48"/>
                <p:cNvSpPr/>
                <p:nvPr/>
              </p:nvSpPr>
              <p:spPr>
                <a:xfrm>
                  <a:off x="2678965" y="3285301"/>
                  <a:ext cx="503346" cy="503788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</p:grpSp>
        <p:sp>
          <p:nvSpPr>
            <p:cNvPr id="41023" name="TextBox 82"/>
            <p:cNvSpPr txBox="1">
              <a:spLocks noChangeArrowheads="1"/>
            </p:cNvSpPr>
            <p:nvPr/>
          </p:nvSpPr>
          <p:spPr bwMode="auto">
            <a:xfrm>
              <a:off x="4383344" y="4087822"/>
              <a:ext cx="282526" cy="7015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4000">
                  <a:latin typeface="Calibri" panose="020F0502020204030204" pitchFamily="34" charset="0"/>
                </a:rPr>
                <a:t>3</a:t>
              </a:r>
              <a:endParaRPr lang="zh-CN" altLang="en-US" sz="4000">
                <a:latin typeface="Calibri" panose="020F0502020204030204" pitchFamily="34" charset="0"/>
              </a:endParaRPr>
            </a:p>
          </p:txBody>
        </p:sp>
        <p:sp>
          <p:nvSpPr>
            <p:cNvPr id="41024" name="TextBox 83"/>
            <p:cNvSpPr txBox="1">
              <a:spLocks noChangeArrowheads="1"/>
            </p:cNvSpPr>
            <p:nvPr/>
          </p:nvSpPr>
          <p:spPr bwMode="auto">
            <a:xfrm>
              <a:off x="2838980" y="4113217"/>
              <a:ext cx="284112" cy="7015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4000">
                  <a:latin typeface="Calibri" panose="020F0502020204030204" pitchFamily="34" charset="0"/>
                </a:rPr>
                <a:t>2</a:t>
              </a:r>
              <a:endParaRPr lang="zh-CN" altLang="en-US" sz="4000">
                <a:latin typeface="Calibri" panose="020F0502020204030204" pitchFamily="34" charset="0"/>
              </a:endParaRPr>
            </a:p>
          </p:txBody>
        </p:sp>
        <p:grpSp>
          <p:nvGrpSpPr>
            <p:cNvPr id="41025" name="组合 79"/>
            <p:cNvGrpSpPr/>
            <p:nvPr/>
          </p:nvGrpSpPr>
          <p:grpSpPr bwMode="auto">
            <a:xfrm>
              <a:off x="2051720" y="3602091"/>
              <a:ext cx="2201906" cy="2220234"/>
              <a:chOff x="1187624" y="2708920"/>
              <a:chExt cx="3204356" cy="3487649"/>
            </a:xfrm>
          </p:grpSpPr>
          <p:grpSp>
            <p:nvGrpSpPr>
              <p:cNvPr id="41073" name="组合 88"/>
              <p:cNvGrpSpPr/>
              <p:nvPr/>
            </p:nvGrpSpPr>
            <p:grpSpPr bwMode="auto">
              <a:xfrm>
                <a:off x="1187624" y="2708920"/>
                <a:ext cx="3204356" cy="864098"/>
                <a:chOff x="1187624" y="3284983"/>
                <a:chExt cx="1995079" cy="504057"/>
              </a:xfrm>
            </p:grpSpPr>
            <p:sp>
              <p:nvSpPr>
                <p:cNvPr id="105" name="矩形 104"/>
                <p:cNvSpPr/>
                <p:nvPr/>
              </p:nvSpPr>
              <p:spPr>
                <a:xfrm>
                  <a:off x="1187623" y="3285031"/>
                  <a:ext cx="503346" cy="504671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06" name="矩形 105"/>
                <p:cNvSpPr/>
                <p:nvPr/>
              </p:nvSpPr>
              <p:spPr>
                <a:xfrm>
                  <a:off x="1669397" y="3285031"/>
                  <a:ext cx="503346" cy="504671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07" name="矩形 106"/>
                <p:cNvSpPr/>
                <p:nvPr/>
              </p:nvSpPr>
              <p:spPr>
                <a:xfrm>
                  <a:off x="2172743" y="3285031"/>
                  <a:ext cx="504783" cy="504671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08" name="矩形 107"/>
                <p:cNvSpPr/>
                <p:nvPr/>
              </p:nvSpPr>
              <p:spPr>
                <a:xfrm>
                  <a:off x="2678965" y="3285031"/>
                  <a:ext cx="503346" cy="504671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41074" name="组合 89"/>
              <p:cNvGrpSpPr/>
              <p:nvPr/>
            </p:nvGrpSpPr>
            <p:grpSpPr bwMode="auto">
              <a:xfrm>
                <a:off x="1187624" y="5305669"/>
                <a:ext cx="3204356" cy="890900"/>
                <a:chOff x="1187624" y="3284984"/>
                <a:chExt cx="1995079" cy="519692"/>
              </a:xfrm>
            </p:grpSpPr>
            <p:sp>
              <p:nvSpPr>
                <p:cNvPr id="101" name="矩形 100"/>
                <p:cNvSpPr/>
                <p:nvPr/>
              </p:nvSpPr>
              <p:spPr>
                <a:xfrm>
                  <a:off x="1187623" y="3303181"/>
                  <a:ext cx="503346" cy="485764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02" name="矩形 101"/>
                <p:cNvSpPr/>
                <p:nvPr/>
              </p:nvSpPr>
              <p:spPr>
                <a:xfrm>
                  <a:off x="1669397" y="3303181"/>
                  <a:ext cx="523480" cy="501763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03" name="矩形 102"/>
                <p:cNvSpPr/>
                <p:nvPr/>
              </p:nvSpPr>
              <p:spPr>
                <a:xfrm>
                  <a:off x="2172743" y="3303181"/>
                  <a:ext cx="504783" cy="485764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04" name="矩形 103"/>
                <p:cNvSpPr/>
                <p:nvPr/>
              </p:nvSpPr>
              <p:spPr>
                <a:xfrm>
                  <a:off x="2678965" y="3303181"/>
                  <a:ext cx="503346" cy="485764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41075" name="组合 90"/>
              <p:cNvGrpSpPr/>
              <p:nvPr/>
            </p:nvGrpSpPr>
            <p:grpSpPr bwMode="auto">
              <a:xfrm>
                <a:off x="1187624" y="4437112"/>
                <a:ext cx="3204356" cy="864096"/>
                <a:chOff x="1187624" y="3284984"/>
                <a:chExt cx="1995079" cy="504056"/>
              </a:xfrm>
            </p:grpSpPr>
            <p:sp>
              <p:nvSpPr>
                <p:cNvPr id="97" name="矩形 96"/>
                <p:cNvSpPr/>
                <p:nvPr/>
              </p:nvSpPr>
              <p:spPr>
                <a:xfrm>
                  <a:off x="1187623" y="3284807"/>
                  <a:ext cx="503346" cy="504671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98" name="矩形 97"/>
                <p:cNvSpPr/>
                <p:nvPr/>
              </p:nvSpPr>
              <p:spPr>
                <a:xfrm>
                  <a:off x="1669397" y="3284807"/>
                  <a:ext cx="503346" cy="504671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99" name="矩形 98"/>
                <p:cNvSpPr/>
                <p:nvPr/>
              </p:nvSpPr>
              <p:spPr>
                <a:xfrm>
                  <a:off x="2172743" y="3284807"/>
                  <a:ext cx="504783" cy="504671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00" name="矩形 99"/>
                <p:cNvSpPr/>
                <p:nvPr/>
              </p:nvSpPr>
              <p:spPr>
                <a:xfrm>
                  <a:off x="2678965" y="3284807"/>
                  <a:ext cx="503346" cy="504671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41076" name="组合 91"/>
              <p:cNvGrpSpPr/>
              <p:nvPr/>
            </p:nvGrpSpPr>
            <p:grpSpPr bwMode="auto">
              <a:xfrm>
                <a:off x="1187624" y="3573016"/>
                <a:ext cx="3204356" cy="864096"/>
                <a:chOff x="1187624" y="3284984"/>
                <a:chExt cx="1995079" cy="504056"/>
              </a:xfrm>
            </p:grpSpPr>
            <p:sp>
              <p:nvSpPr>
                <p:cNvPr id="93" name="矩形 92"/>
                <p:cNvSpPr/>
                <p:nvPr/>
              </p:nvSpPr>
              <p:spPr>
                <a:xfrm>
                  <a:off x="1187623" y="3285647"/>
                  <a:ext cx="503346" cy="503217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94" name="矩形 93"/>
                <p:cNvSpPr/>
                <p:nvPr/>
              </p:nvSpPr>
              <p:spPr>
                <a:xfrm>
                  <a:off x="1669397" y="3285647"/>
                  <a:ext cx="503346" cy="503217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95" name="矩形 94"/>
                <p:cNvSpPr/>
                <p:nvPr/>
              </p:nvSpPr>
              <p:spPr>
                <a:xfrm>
                  <a:off x="2172743" y="3285647"/>
                  <a:ext cx="504783" cy="503217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96" name="矩形 95"/>
                <p:cNvSpPr/>
                <p:nvPr/>
              </p:nvSpPr>
              <p:spPr>
                <a:xfrm>
                  <a:off x="2678965" y="3285647"/>
                  <a:ext cx="503346" cy="503217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</p:grpSp>
        <p:grpSp>
          <p:nvGrpSpPr>
            <p:cNvPr id="41026" name="组合 129"/>
            <p:cNvGrpSpPr/>
            <p:nvPr/>
          </p:nvGrpSpPr>
          <p:grpSpPr bwMode="auto">
            <a:xfrm>
              <a:off x="4253626" y="3625145"/>
              <a:ext cx="2115632" cy="2177459"/>
              <a:chOff x="1187624" y="2708920"/>
              <a:chExt cx="3204356" cy="3460849"/>
            </a:xfrm>
          </p:grpSpPr>
          <p:grpSp>
            <p:nvGrpSpPr>
              <p:cNvPr id="41053" name="组合 130"/>
              <p:cNvGrpSpPr/>
              <p:nvPr/>
            </p:nvGrpSpPr>
            <p:grpSpPr bwMode="auto">
              <a:xfrm>
                <a:off x="1187624" y="2708920"/>
                <a:ext cx="3204356" cy="864098"/>
                <a:chOff x="1187624" y="3284983"/>
                <a:chExt cx="1995079" cy="504057"/>
              </a:xfrm>
            </p:grpSpPr>
            <p:sp>
              <p:nvSpPr>
                <p:cNvPr id="147" name="矩形 146"/>
                <p:cNvSpPr/>
                <p:nvPr/>
              </p:nvSpPr>
              <p:spPr>
                <a:xfrm>
                  <a:off x="1187216" y="3284259"/>
                  <a:ext cx="504413" cy="504745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48" name="矩形 147"/>
                <p:cNvSpPr/>
                <p:nvPr/>
              </p:nvSpPr>
              <p:spPr>
                <a:xfrm>
                  <a:off x="1669178" y="3284259"/>
                  <a:ext cx="504413" cy="504745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49" name="矩形 148"/>
                <p:cNvSpPr/>
                <p:nvPr/>
              </p:nvSpPr>
              <p:spPr>
                <a:xfrm>
                  <a:off x="2173591" y="3284259"/>
                  <a:ext cx="504414" cy="504745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50" name="矩形 149"/>
                <p:cNvSpPr/>
                <p:nvPr/>
              </p:nvSpPr>
              <p:spPr>
                <a:xfrm>
                  <a:off x="2678005" y="3284259"/>
                  <a:ext cx="504413" cy="504745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41054" name="组合 131"/>
              <p:cNvGrpSpPr/>
              <p:nvPr/>
            </p:nvGrpSpPr>
            <p:grpSpPr bwMode="auto">
              <a:xfrm>
                <a:off x="1187624" y="5305673"/>
                <a:ext cx="3204356" cy="864096"/>
                <a:chOff x="1187624" y="3284984"/>
                <a:chExt cx="1995079" cy="504056"/>
              </a:xfrm>
            </p:grpSpPr>
            <p:sp>
              <p:nvSpPr>
                <p:cNvPr id="143" name="矩形 142"/>
                <p:cNvSpPr/>
                <p:nvPr/>
              </p:nvSpPr>
              <p:spPr>
                <a:xfrm>
                  <a:off x="1187216" y="3266062"/>
                  <a:ext cx="504413" cy="522403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44" name="矩形 143"/>
                <p:cNvSpPr/>
                <p:nvPr/>
              </p:nvSpPr>
              <p:spPr>
                <a:xfrm>
                  <a:off x="1669178" y="3266062"/>
                  <a:ext cx="504413" cy="522403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45" name="矩形 144"/>
                <p:cNvSpPr/>
                <p:nvPr/>
              </p:nvSpPr>
              <p:spPr>
                <a:xfrm>
                  <a:off x="2173591" y="3266062"/>
                  <a:ext cx="504414" cy="522403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46" name="矩形 145"/>
                <p:cNvSpPr/>
                <p:nvPr/>
              </p:nvSpPr>
              <p:spPr>
                <a:xfrm>
                  <a:off x="2678005" y="3266062"/>
                  <a:ext cx="504413" cy="522403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41055" name="组合 132"/>
              <p:cNvGrpSpPr/>
              <p:nvPr/>
            </p:nvGrpSpPr>
            <p:grpSpPr bwMode="auto">
              <a:xfrm>
                <a:off x="1187624" y="4437112"/>
                <a:ext cx="3204356" cy="864096"/>
                <a:chOff x="1187624" y="3284984"/>
                <a:chExt cx="1995079" cy="504056"/>
              </a:xfrm>
            </p:grpSpPr>
            <p:sp>
              <p:nvSpPr>
                <p:cNvPr id="139" name="矩形 138"/>
                <p:cNvSpPr/>
                <p:nvPr/>
              </p:nvSpPr>
              <p:spPr>
                <a:xfrm>
                  <a:off x="1187216" y="3266507"/>
                  <a:ext cx="504413" cy="522403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40" name="矩形 139"/>
                <p:cNvSpPr/>
                <p:nvPr/>
              </p:nvSpPr>
              <p:spPr>
                <a:xfrm>
                  <a:off x="1669178" y="3266507"/>
                  <a:ext cx="504413" cy="522403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41" name="矩形 140"/>
                <p:cNvSpPr/>
                <p:nvPr/>
              </p:nvSpPr>
              <p:spPr>
                <a:xfrm>
                  <a:off x="2173591" y="3266507"/>
                  <a:ext cx="504414" cy="522403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42" name="矩形 141"/>
                <p:cNvSpPr/>
                <p:nvPr/>
              </p:nvSpPr>
              <p:spPr>
                <a:xfrm>
                  <a:off x="2678005" y="3266507"/>
                  <a:ext cx="504413" cy="522403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41056" name="组合 133"/>
              <p:cNvGrpSpPr/>
              <p:nvPr/>
            </p:nvGrpSpPr>
            <p:grpSpPr bwMode="auto">
              <a:xfrm>
                <a:off x="1187624" y="3573016"/>
                <a:ext cx="3204356" cy="864096"/>
                <a:chOff x="1187624" y="3284984"/>
                <a:chExt cx="1995079" cy="504056"/>
              </a:xfrm>
            </p:grpSpPr>
            <p:sp>
              <p:nvSpPr>
                <p:cNvPr id="135" name="矩形 134"/>
                <p:cNvSpPr/>
                <p:nvPr/>
              </p:nvSpPr>
              <p:spPr>
                <a:xfrm>
                  <a:off x="1187216" y="3284949"/>
                  <a:ext cx="504413" cy="485614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36" name="矩形 135"/>
                <p:cNvSpPr/>
                <p:nvPr/>
              </p:nvSpPr>
              <p:spPr>
                <a:xfrm>
                  <a:off x="1669178" y="3284949"/>
                  <a:ext cx="504413" cy="485614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37" name="矩形 136"/>
                <p:cNvSpPr/>
                <p:nvPr/>
              </p:nvSpPr>
              <p:spPr>
                <a:xfrm>
                  <a:off x="2173591" y="3284949"/>
                  <a:ext cx="504414" cy="485614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38" name="矩形 137"/>
                <p:cNvSpPr/>
                <p:nvPr/>
              </p:nvSpPr>
              <p:spPr>
                <a:xfrm>
                  <a:off x="2678005" y="3284949"/>
                  <a:ext cx="504413" cy="485614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</p:grpSp>
        <p:sp>
          <p:nvSpPr>
            <p:cNvPr id="151" name="矩形 150"/>
            <p:cNvSpPr/>
            <p:nvPr/>
          </p:nvSpPr>
          <p:spPr>
            <a:xfrm>
              <a:off x="6372130" y="1405478"/>
              <a:ext cx="546004" cy="54916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2" name="矩形 151"/>
            <p:cNvSpPr/>
            <p:nvPr/>
          </p:nvSpPr>
          <p:spPr>
            <a:xfrm>
              <a:off x="6372130" y="1948296"/>
              <a:ext cx="546004" cy="54916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" name="矩形 152"/>
            <p:cNvSpPr/>
            <p:nvPr/>
          </p:nvSpPr>
          <p:spPr>
            <a:xfrm>
              <a:off x="2056481" y="5808332"/>
              <a:ext cx="526957" cy="55075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4" name="矩形 153"/>
            <p:cNvSpPr/>
            <p:nvPr/>
          </p:nvSpPr>
          <p:spPr>
            <a:xfrm>
              <a:off x="6362607" y="2511747"/>
              <a:ext cx="546004" cy="54916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6362607" y="3060913"/>
              <a:ext cx="546004" cy="54916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6" name="矩形 155"/>
            <p:cNvSpPr/>
            <p:nvPr/>
          </p:nvSpPr>
          <p:spPr>
            <a:xfrm>
              <a:off x="6372130" y="3598969"/>
              <a:ext cx="546004" cy="55075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7" name="矩形 156"/>
            <p:cNvSpPr/>
            <p:nvPr/>
          </p:nvSpPr>
          <p:spPr>
            <a:xfrm>
              <a:off x="6372130" y="4149723"/>
              <a:ext cx="546004" cy="54916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8" name="矩形 157"/>
            <p:cNvSpPr/>
            <p:nvPr/>
          </p:nvSpPr>
          <p:spPr>
            <a:xfrm>
              <a:off x="6362607" y="4705238"/>
              <a:ext cx="546004" cy="54916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9" name="矩形 158"/>
            <p:cNvSpPr/>
            <p:nvPr/>
          </p:nvSpPr>
          <p:spPr>
            <a:xfrm>
              <a:off x="6362607" y="5259165"/>
              <a:ext cx="546004" cy="54916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0" name="矩形 159"/>
            <p:cNvSpPr/>
            <p:nvPr/>
          </p:nvSpPr>
          <p:spPr>
            <a:xfrm>
              <a:off x="2583438" y="5822617"/>
              <a:ext cx="579335" cy="54916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1" name="矩形 160"/>
            <p:cNvSpPr/>
            <p:nvPr/>
          </p:nvSpPr>
          <p:spPr>
            <a:xfrm>
              <a:off x="3162773" y="5808332"/>
              <a:ext cx="544417" cy="55075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2" name="矩形 161"/>
            <p:cNvSpPr/>
            <p:nvPr/>
          </p:nvSpPr>
          <p:spPr>
            <a:xfrm>
              <a:off x="3707189" y="5808332"/>
              <a:ext cx="546004" cy="55075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3" name="矩形 162"/>
            <p:cNvSpPr/>
            <p:nvPr/>
          </p:nvSpPr>
          <p:spPr>
            <a:xfrm>
              <a:off x="4242082" y="5808332"/>
              <a:ext cx="522196" cy="54440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4" name="矩形 163"/>
            <p:cNvSpPr/>
            <p:nvPr/>
          </p:nvSpPr>
          <p:spPr>
            <a:xfrm>
              <a:off x="4764278" y="5801983"/>
              <a:ext cx="546004" cy="55075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5" name="矩形 164"/>
            <p:cNvSpPr/>
            <p:nvPr/>
          </p:nvSpPr>
          <p:spPr>
            <a:xfrm>
              <a:off x="5280123" y="5801983"/>
              <a:ext cx="546004" cy="55075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6" name="矩形 165"/>
            <p:cNvSpPr/>
            <p:nvPr/>
          </p:nvSpPr>
          <p:spPr>
            <a:xfrm>
              <a:off x="5826127" y="5801983"/>
              <a:ext cx="546004" cy="54916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7" name="矩形 166"/>
            <p:cNvSpPr/>
            <p:nvPr/>
          </p:nvSpPr>
          <p:spPr>
            <a:xfrm>
              <a:off x="6361020" y="5809919"/>
              <a:ext cx="546004" cy="54916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8" name="矩形 167"/>
            <p:cNvSpPr/>
            <p:nvPr/>
          </p:nvSpPr>
          <p:spPr>
            <a:xfrm>
              <a:off x="2056481" y="1413414"/>
              <a:ext cx="1639597" cy="1647499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9" name="矩形 168"/>
            <p:cNvSpPr/>
            <p:nvPr/>
          </p:nvSpPr>
          <p:spPr>
            <a:xfrm>
              <a:off x="3697666" y="1413414"/>
              <a:ext cx="1582457" cy="1650673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0" name="矩形 169"/>
            <p:cNvSpPr/>
            <p:nvPr/>
          </p:nvSpPr>
          <p:spPr>
            <a:xfrm>
              <a:off x="5292821" y="1413414"/>
              <a:ext cx="1614203" cy="1650673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1" name="矩形 170"/>
            <p:cNvSpPr/>
            <p:nvPr/>
          </p:nvSpPr>
          <p:spPr>
            <a:xfrm>
              <a:off x="2051719" y="3062500"/>
              <a:ext cx="1644359" cy="1639563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2" name="矩形 171"/>
            <p:cNvSpPr/>
            <p:nvPr/>
          </p:nvSpPr>
          <p:spPr>
            <a:xfrm>
              <a:off x="3696078" y="3078372"/>
              <a:ext cx="1584045" cy="1623692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3" name="矩形 172"/>
            <p:cNvSpPr/>
            <p:nvPr/>
          </p:nvSpPr>
          <p:spPr>
            <a:xfrm>
              <a:off x="5292821" y="3068849"/>
              <a:ext cx="1614203" cy="1636389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4" name="矩形 173"/>
            <p:cNvSpPr/>
            <p:nvPr/>
          </p:nvSpPr>
          <p:spPr>
            <a:xfrm>
              <a:off x="2051719" y="4713173"/>
              <a:ext cx="1645947" cy="1637976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5" name="矩形 174"/>
            <p:cNvSpPr/>
            <p:nvPr/>
          </p:nvSpPr>
          <p:spPr>
            <a:xfrm>
              <a:off x="3716713" y="4713173"/>
              <a:ext cx="1563411" cy="1637976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6" name="矩形 175"/>
            <p:cNvSpPr/>
            <p:nvPr/>
          </p:nvSpPr>
          <p:spPr>
            <a:xfrm>
              <a:off x="5299170" y="4692540"/>
              <a:ext cx="1607854" cy="1658609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0962" name="TextBox 77"/>
          <p:cNvSpPr txBox="1">
            <a:spLocks noChangeArrowheads="1"/>
          </p:cNvSpPr>
          <p:nvPr/>
        </p:nvSpPr>
        <p:spPr bwMode="auto">
          <a:xfrm>
            <a:off x="4821238" y="1365250"/>
            <a:ext cx="2825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3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0963" name="TextBox 78"/>
          <p:cNvSpPr txBox="1">
            <a:spLocks noChangeArrowheads="1"/>
          </p:cNvSpPr>
          <p:nvPr/>
        </p:nvSpPr>
        <p:spPr bwMode="auto">
          <a:xfrm>
            <a:off x="4787900" y="1914525"/>
            <a:ext cx="2825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4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0964" name="TextBox 80"/>
          <p:cNvSpPr txBox="1">
            <a:spLocks noChangeArrowheads="1"/>
          </p:cNvSpPr>
          <p:nvPr/>
        </p:nvSpPr>
        <p:spPr bwMode="auto">
          <a:xfrm>
            <a:off x="2627313" y="1341438"/>
            <a:ext cx="282575" cy="706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4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0965" name="TextBox 81"/>
          <p:cNvSpPr txBox="1">
            <a:spLocks noChangeArrowheads="1"/>
          </p:cNvSpPr>
          <p:nvPr/>
        </p:nvSpPr>
        <p:spPr bwMode="auto">
          <a:xfrm>
            <a:off x="6446838" y="1885950"/>
            <a:ext cx="2825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1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23530" y="260648"/>
            <a:ext cx="3053576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数独游戏</a:t>
            </a:r>
          </a:p>
        </p:txBody>
      </p:sp>
      <p:sp>
        <p:nvSpPr>
          <p:cNvPr id="40967" name="TextBox 24"/>
          <p:cNvSpPr txBox="1">
            <a:spLocks noChangeArrowheads="1"/>
          </p:cNvSpPr>
          <p:nvPr/>
        </p:nvSpPr>
        <p:spPr bwMode="auto">
          <a:xfrm>
            <a:off x="3224213" y="1900238"/>
            <a:ext cx="36036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2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sp>
        <p:nvSpPr>
          <p:cNvPr id="40968" name="TextBox 27"/>
          <p:cNvSpPr txBox="1">
            <a:spLocks noChangeArrowheads="1"/>
          </p:cNvSpPr>
          <p:nvPr/>
        </p:nvSpPr>
        <p:spPr bwMode="auto">
          <a:xfrm>
            <a:off x="5883275" y="2446338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3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0969" name="TextBox 16"/>
          <p:cNvSpPr txBox="1">
            <a:spLocks noChangeArrowheads="1"/>
          </p:cNvSpPr>
          <p:nvPr/>
        </p:nvSpPr>
        <p:spPr bwMode="auto">
          <a:xfrm>
            <a:off x="5372100" y="1352550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2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0970" name="矩形 1"/>
          <p:cNvSpPr>
            <a:spLocks noChangeArrowheads="1"/>
          </p:cNvSpPr>
          <p:nvPr/>
        </p:nvSpPr>
        <p:spPr bwMode="auto">
          <a:xfrm>
            <a:off x="3660775" y="252413"/>
            <a:ext cx="2927350" cy="728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Calibri" panose="020F0502020204030204" pitchFamily="34" charset="0"/>
              </a:rPr>
              <a:t>挑战自我</a:t>
            </a:r>
          </a:p>
        </p:txBody>
      </p:sp>
      <p:sp>
        <p:nvSpPr>
          <p:cNvPr id="40971" name="TextBox 12"/>
          <p:cNvSpPr txBox="1">
            <a:spLocks noChangeArrowheads="1"/>
          </p:cNvSpPr>
          <p:nvPr/>
        </p:nvSpPr>
        <p:spPr bwMode="auto">
          <a:xfrm>
            <a:off x="3240088" y="1341438"/>
            <a:ext cx="355600" cy="706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6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0972" name="TextBox 13"/>
          <p:cNvSpPr txBox="1">
            <a:spLocks noChangeArrowheads="1"/>
          </p:cNvSpPr>
          <p:nvPr/>
        </p:nvSpPr>
        <p:spPr bwMode="auto">
          <a:xfrm>
            <a:off x="4862513" y="4624388"/>
            <a:ext cx="288925" cy="706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5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0973" name="TextBox 176"/>
          <p:cNvSpPr txBox="1">
            <a:spLocks noChangeArrowheads="1"/>
          </p:cNvSpPr>
          <p:nvPr/>
        </p:nvSpPr>
        <p:spPr bwMode="auto">
          <a:xfrm>
            <a:off x="5919788" y="4068763"/>
            <a:ext cx="287337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5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0974" name="TextBox 177"/>
          <p:cNvSpPr txBox="1">
            <a:spLocks noChangeArrowheads="1"/>
          </p:cNvSpPr>
          <p:nvPr/>
        </p:nvSpPr>
        <p:spPr bwMode="auto">
          <a:xfrm>
            <a:off x="2689225" y="2449513"/>
            <a:ext cx="287338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5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0975" name="TextBox 178"/>
          <p:cNvSpPr txBox="1">
            <a:spLocks noChangeArrowheads="1"/>
          </p:cNvSpPr>
          <p:nvPr/>
        </p:nvSpPr>
        <p:spPr bwMode="auto">
          <a:xfrm>
            <a:off x="5918200" y="1871663"/>
            <a:ext cx="28892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9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0976" name="TextBox 179"/>
          <p:cNvSpPr txBox="1">
            <a:spLocks noChangeArrowheads="1"/>
          </p:cNvSpPr>
          <p:nvPr/>
        </p:nvSpPr>
        <p:spPr bwMode="auto">
          <a:xfrm>
            <a:off x="3779838" y="1900238"/>
            <a:ext cx="287337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5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0977" name="TextBox 180"/>
          <p:cNvSpPr txBox="1">
            <a:spLocks noChangeArrowheads="1"/>
          </p:cNvSpPr>
          <p:nvPr/>
        </p:nvSpPr>
        <p:spPr bwMode="auto">
          <a:xfrm>
            <a:off x="5918200" y="1365250"/>
            <a:ext cx="28892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7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0978" name="TextBox 181"/>
          <p:cNvSpPr txBox="1">
            <a:spLocks noChangeArrowheads="1"/>
          </p:cNvSpPr>
          <p:nvPr/>
        </p:nvSpPr>
        <p:spPr bwMode="auto">
          <a:xfrm>
            <a:off x="3779838" y="1352550"/>
            <a:ext cx="287337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8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0979" name="TextBox 182"/>
          <p:cNvSpPr txBox="1">
            <a:spLocks noChangeArrowheads="1"/>
          </p:cNvSpPr>
          <p:nvPr/>
        </p:nvSpPr>
        <p:spPr bwMode="auto">
          <a:xfrm>
            <a:off x="2692400" y="1884363"/>
            <a:ext cx="28892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7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0980" name="TextBox 183"/>
          <p:cNvSpPr txBox="1">
            <a:spLocks noChangeArrowheads="1"/>
          </p:cNvSpPr>
          <p:nvPr/>
        </p:nvSpPr>
        <p:spPr bwMode="auto">
          <a:xfrm>
            <a:off x="4284663" y="1898650"/>
            <a:ext cx="3556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6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0981" name="TextBox 184"/>
          <p:cNvSpPr txBox="1">
            <a:spLocks noChangeArrowheads="1"/>
          </p:cNvSpPr>
          <p:nvPr/>
        </p:nvSpPr>
        <p:spPr bwMode="auto">
          <a:xfrm>
            <a:off x="5364163" y="1898650"/>
            <a:ext cx="287337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8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0982" name="TextBox 185"/>
          <p:cNvSpPr txBox="1">
            <a:spLocks noChangeArrowheads="1"/>
          </p:cNvSpPr>
          <p:nvPr/>
        </p:nvSpPr>
        <p:spPr bwMode="auto">
          <a:xfrm>
            <a:off x="3224213" y="2441575"/>
            <a:ext cx="28892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8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0983" name="TextBox 186"/>
          <p:cNvSpPr txBox="1">
            <a:spLocks noChangeArrowheads="1"/>
          </p:cNvSpPr>
          <p:nvPr/>
        </p:nvSpPr>
        <p:spPr bwMode="auto">
          <a:xfrm>
            <a:off x="2124075" y="2441575"/>
            <a:ext cx="287338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1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0984" name="TextBox 187"/>
          <p:cNvSpPr txBox="1">
            <a:spLocks noChangeArrowheads="1"/>
          </p:cNvSpPr>
          <p:nvPr/>
        </p:nvSpPr>
        <p:spPr bwMode="auto">
          <a:xfrm>
            <a:off x="2141538" y="3529013"/>
            <a:ext cx="287337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5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0985" name="TextBox 188"/>
          <p:cNvSpPr txBox="1">
            <a:spLocks noChangeArrowheads="1"/>
          </p:cNvSpPr>
          <p:nvPr/>
        </p:nvSpPr>
        <p:spPr bwMode="auto">
          <a:xfrm>
            <a:off x="3217863" y="2984500"/>
            <a:ext cx="28892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7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0986" name="TextBox 189"/>
          <p:cNvSpPr txBox="1">
            <a:spLocks noChangeArrowheads="1"/>
          </p:cNvSpPr>
          <p:nvPr/>
        </p:nvSpPr>
        <p:spPr bwMode="auto">
          <a:xfrm>
            <a:off x="2124075" y="2981325"/>
            <a:ext cx="287338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2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0987" name="TextBox 190"/>
          <p:cNvSpPr txBox="1">
            <a:spLocks noChangeArrowheads="1"/>
          </p:cNvSpPr>
          <p:nvPr/>
        </p:nvSpPr>
        <p:spPr bwMode="auto">
          <a:xfrm>
            <a:off x="4821238" y="2455863"/>
            <a:ext cx="288925" cy="706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2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0988" name="TextBox 191"/>
          <p:cNvSpPr txBox="1">
            <a:spLocks noChangeArrowheads="1"/>
          </p:cNvSpPr>
          <p:nvPr/>
        </p:nvSpPr>
        <p:spPr bwMode="auto">
          <a:xfrm>
            <a:off x="4284663" y="2454275"/>
            <a:ext cx="287337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7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0989" name="TextBox 192"/>
          <p:cNvSpPr txBox="1">
            <a:spLocks noChangeArrowheads="1"/>
          </p:cNvSpPr>
          <p:nvPr/>
        </p:nvSpPr>
        <p:spPr bwMode="auto">
          <a:xfrm>
            <a:off x="3779838" y="2428875"/>
            <a:ext cx="287337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9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0990" name="TextBox 193"/>
          <p:cNvSpPr txBox="1">
            <a:spLocks noChangeArrowheads="1"/>
          </p:cNvSpPr>
          <p:nvPr/>
        </p:nvSpPr>
        <p:spPr bwMode="auto">
          <a:xfrm>
            <a:off x="5351463" y="2992438"/>
            <a:ext cx="36036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9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0991" name="TextBox 194"/>
          <p:cNvSpPr txBox="1">
            <a:spLocks noChangeArrowheads="1"/>
          </p:cNvSpPr>
          <p:nvPr/>
        </p:nvSpPr>
        <p:spPr bwMode="auto">
          <a:xfrm>
            <a:off x="6408738" y="2936875"/>
            <a:ext cx="3587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3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0992" name="TextBox 195"/>
          <p:cNvSpPr txBox="1">
            <a:spLocks noChangeArrowheads="1"/>
          </p:cNvSpPr>
          <p:nvPr/>
        </p:nvSpPr>
        <p:spPr bwMode="auto">
          <a:xfrm>
            <a:off x="5395913" y="4075113"/>
            <a:ext cx="36036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6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0993" name="TextBox 196"/>
          <p:cNvSpPr txBox="1">
            <a:spLocks noChangeArrowheads="1"/>
          </p:cNvSpPr>
          <p:nvPr/>
        </p:nvSpPr>
        <p:spPr bwMode="auto">
          <a:xfrm>
            <a:off x="2657475" y="4089400"/>
            <a:ext cx="3587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8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0994" name="TextBox 197"/>
          <p:cNvSpPr txBox="1">
            <a:spLocks noChangeArrowheads="1"/>
          </p:cNvSpPr>
          <p:nvPr/>
        </p:nvSpPr>
        <p:spPr bwMode="auto">
          <a:xfrm>
            <a:off x="6430963" y="5722938"/>
            <a:ext cx="36036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4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0995" name="TextBox 198"/>
          <p:cNvSpPr txBox="1">
            <a:spLocks noChangeArrowheads="1"/>
          </p:cNvSpPr>
          <p:nvPr/>
        </p:nvSpPr>
        <p:spPr bwMode="auto">
          <a:xfrm>
            <a:off x="2676525" y="4624388"/>
            <a:ext cx="360363" cy="706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3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0996" name="TextBox 199"/>
          <p:cNvSpPr txBox="1">
            <a:spLocks noChangeArrowheads="1"/>
          </p:cNvSpPr>
          <p:nvPr/>
        </p:nvSpPr>
        <p:spPr bwMode="auto">
          <a:xfrm>
            <a:off x="6415088" y="4076700"/>
            <a:ext cx="36036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7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0997" name="TextBox 200"/>
          <p:cNvSpPr txBox="1">
            <a:spLocks noChangeArrowheads="1"/>
          </p:cNvSpPr>
          <p:nvPr/>
        </p:nvSpPr>
        <p:spPr bwMode="auto">
          <a:xfrm>
            <a:off x="3255963" y="4068763"/>
            <a:ext cx="3587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3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0998" name="TextBox 201"/>
          <p:cNvSpPr txBox="1">
            <a:spLocks noChangeArrowheads="1"/>
          </p:cNvSpPr>
          <p:nvPr/>
        </p:nvSpPr>
        <p:spPr bwMode="auto">
          <a:xfrm>
            <a:off x="2141538" y="4089400"/>
            <a:ext cx="3587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4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0999" name="TextBox 202"/>
          <p:cNvSpPr txBox="1">
            <a:spLocks noChangeArrowheads="1"/>
          </p:cNvSpPr>
          <p:nvPr/>
        </p:nvSpPr>
        <p:spPr bwMode="auto">
          <a:xfrm>
            <a:off x="5916613" y="3486150"/>
            <a:ext cx="36036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2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1000" name="TextBox 203"/>
          <p:cNvSpPr txBox="1">
            <a:spLocks noChangeArrowheads="1"/>
          </p:cNvSpPr>
          <p:nvPr/>
        </p:nvSpPr>
        <p:spPr bwMode="auto">
          <a:xfrm>
            <a:off x="5386388" y="3543300"/>
            <a:ext cx="36036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1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1001" name="TextBox 204"/>
          <p:cNvSpPr txBox="1">
            <a:spLocks noChangeArrowheads="1"/>
          </p:cNvSpPr>
          <p:nvPr/>
        </p:nvSpPr>
        <p:spPr bwMode="auto">
          <a:xfrm>
            <a:off x="3235325" y="3454400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9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1002" name="TextBox 205"/>
          <p:cNvSpPr txBox="1">
            <a:spLocks noChangeArrowheads="1"/>
          </p:cNvSpPr>
          <p:nvPr/>
        </p:nvSpPr>
        <p:spPr bwMode="auto">
          <a:xfrm>
            <a:off x="2662238" y="5184775"/>
            <a:ext cx="36036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2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1003" name="TextBox 206"/>
          <p:cNvSpPr txBox="1">
            <a:spLocks noChangeArrowheads="1"/>
          </p:cNvSpPr>
          <p:nvPr/>
        </p:nvSpPr>
        <p:spPr bwMode="auto">
          <a:xfrm>
            <a:off x="6465888" y="4625975"/>
            <a:ext cx="3587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2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1004" name="TextBox 207"/>
          <p:cNvSpPr txBox="1">
            <a:spLocks noChangeArrowheads="1"/>
          </p:cNvSpPr>
          <p:nvPr/>
        </p:nvSpPr>
        <p:spPr bwMode="auto">
          <a:xfrm>
            <a:off x="5916613" y="4652963"/>
            <a:ext cx="36036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6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1005" name="TextBox 208"/>
          <p:cNvSpPr txBox="1">
            <a:spLocks noChangeArrowheads="1"/>
          </p:cNvSpPr>
          <p:nvPr/>
        </p:nvSpPr>
        <p:spPr bwMode="auto">
          <a:xfrm>
            <a:off x="5378450" y="4652963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7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1006" name="TextBox 209"/>
          <p:cNvSpPr txBox="1">
            <a:spLocks noChangeArrowheads="1"/>
          </p:cNvSpPr>
          <p:nvPr/>
        </p:nvSpPr>
        <p:spPr bwMode="auto">
          <a:xfrm>
            <a:off x="3779838" y="4625975"/>
            <a:ext cx="36036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4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1007" name="TextBox 210"/>
          <p:cNvSpPr txBox="1">
            <a:spLocks noChangeArrowheads="1"/>
          </p:cNvSpPr>
          <p:nvPr/>
        </p:nvSpPr>
        <p:spPr bwMode="auto">
          <a:xfrm>
            <a:off x="3224213" y="4630738"/>
            <a:ext cx="36036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1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1008" name="TextBox 211"/>
          <p:cNvSpPr txBox="1">
            <a:spLocks noChangeArrowheads="1"/>
          </p:cNvSpPr>
          <p:nvPr/>
        </p:nvSpPr>
        <p:spPr bwMode="auto">
          <a:xfrm>
            <a:off x="2701925" y="5743575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9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1009" name="TextBox 212"/>
          <p:cNvSpPr txBox="1">
            <a:spLocks noChangeArrowheads="1"/>
          </p:cNvSpPr>
          <p:nvPr/>
        </p:nvSpPr>
        <p:spPr bwMode="auto">
          <a:xfrm>
            <a:off x="4305300" y="5184775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3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1010" name="TextBox 213"/>
          <p:cNvSpPr txBox="1">
            <a:spLocks noChangeArrowheads="1"/>
          </p:cNvSpPr>
          <p:nvPr/>
        </p:nvSpPr>
        <p:spPr bwMode="auto">
          <a:xfrm>
            <a:off x="3203575" y="5168900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4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1011" name="TextBox 214"/>
          <p:cNvSpPr txBox="1">
            <a:spLocks noChangeArrowheads="1"/>
          </p:cNvSpPr>
          <p:nvPr/>
        </p:nvSpPr>
        <p:spPr bwMode="auto">
          <a:xfrm>
            <a:off x="2124075" y="5745163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7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1012" name="TextBox 215"/>
          <p:cNvSpPr txBox="1">
            <a:spLocks noChangeArrowheads="1"/>
          </p:cNvSpPr>
          <p:nvPr/>
        </p:nvSpPr>
        <p:spPr bwMode="auto">
          <a:xfrm>
            <a:off x="6435725" y="5184775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9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1013" name="TextBox 216"/>
          <p:cNvSpPr txBox="1">
            <a:spLocks noChangeArrowheads="1"/>
          </p:cNvSpPr>
          <p:nvPr/>
        </p:nvSpPr>
        <p:spPr bwMode="auto">
          <a:xfrm>
            <a:off x="5403850" y="5176838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5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1014" name="TextBox 217"/>
          <p:cNvSpPr txBox="1">
            <a:spLocks noChangeArrowheads="1"/>
          </p:cNvSpPr>
          <p:nvPr/>
        </p:nvSpPr>
        <p:spPr bwMode="auto">
          <a:xfrm>
            <a:off x="4787900" y="5168900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1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1015" name="TextBox 218"/>
          <p:cNvSpPr txBox="1">
            <a:spLocks noChangeArrowheads="1"/>
          </p:cNvSpPr>
          <p:nvPr/>
        </p:nvSpPr>
        <p:spPr bwMode="auto">
          <a:xfrm>
            <a:off x="5922963" y="5745163"/>
            <a:ext cx="36036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1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1016" name="TextBox 219"/>
          <p:cNvSpPr txBox="1">
            <a:spLocks noChangeArrowheads="1"/>
          </p:cNvSpPr>
          <p:nvPr/>
        </p:nvSpPr>
        <p:spPr bwMode="auto">
          <a:xfrm>
            <a:off x="4787900" y="5722938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6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41017" name="TextBox 220"/>
          <p:cNvSpPr txBox="1">
            <a:spLocks noChangeArrowheads="1"/>
          </p:cNvSpPr>
          <p:nvPr/>
        </p:nvSpPr>
        <p:spPr bwMode="auto">
          <a:xfrm>
            <a:off x="3789363" y="5722938"/>
            <a:ext cx="36036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anose="020F0502020204030204" pitchFamily="34" charset="0"/>
              </a:rPr>
              <a:t>2</a:t>
            </a:r>
            <a:endParaRPr lang="zh-CN" altLang="en-US" sz="40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175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 2"/>
          <p:cNvSpPr/>
          <p:nvPr/>
        </p:nvSpPr>
        <p:spPr>
          <a:xfrm>
            <a:off x="1016552" y="80444"/>
            <a:ext cx="1667527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游戏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1709738" y="1843088"/>
            <a:ext cx="5761037" cy="1081087"/>
          </a:xfrm>
          <a:prstGeom prst="wedgeRoundRectCallout">
            <a:avLst>
              <a:gd name="adj1" fmla="val -46267"/>
              <a:gd name="adj2" fmla="val -74472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1692275" y="1897063"/>
            <a:ext cx="5832475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Calibri" panose="020F0502020204030204" pitchFamily="34" charset="0"/>
              </a:rPr>
              <a:t>规则：每行每列都有</a:t>
            </a:r>
            <a:r>
              <a:rPr lang="en-US" altLang="zh-CN" sz="2400" b="1">
                <a:latin typeface="Calibri" panose="020F0502020204030204" pitchFamily="34" charset="0"/>
              </a:rPr>
              <a:t>1—4</a:t>
            </a:r>
            <a:r>
              <a:rPr lang="zh-CN" altLang="en-US" sz="2400" b="1">
                <a:latin typeface="Calibri" panose="020F0502020204030204" pitchFamily="34" charset="0"/>
              </a:rPr>
              <a:t>这四个数，并且每个数在每行、每列都只出现一次。</a:t>
            </a:r>
          </a:p>
        </p:txBody>
      </p:sp>
      <p:grpSp>
        <p:nvGrpSpPr>
          <p:cNvPr id="1028" name="组合 1027"/>
          <p:cNvGrpSpPr/>
          <p:nvPr/>
        </p:nvGrpSpPr>
        <p:grpSpPr bwMode="auto">
          <a:xfrm rot="5400000">
            <a:off x="297657" y="4029869"/>
            <a:ext cx="1995487" cy="504825"/>
            <a:chOff x="1187624" y="3284984"/>
            <a:chExt cx="1995079" cy="504056"/>
          </a:xfrm>
        </p:grpSpPr>
        <p:sp>
          <p:nvSpPr>
            <p:cNvPr id="2" name="矩形 1026"/>
            <p:cNvSpPr>
              <a:spLocks noChangeArrowheads="1"/>
            </p:cNvSpPr>
            <p:nvPr/>
          </p:nvSpPr>
          <p:spPr bwMode="auto">
            <a:xfrm>
              <a:off x="1187624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" name="矩形 50"/>
            <p:cNvSpPr>
              <a:spLocks noChangeArrowheads="1"/>
            </p:cNvSpPr>
            <p:nvPr/>
          </p:nvSpPr>
          <p:spPr bwMode="auto">
            <a:xfrm>
              <a:off x="1670125" y="3284984"/>
              <a:ext cx="503134" cy="504056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" name="矩形 51"/>
            <p:cNvSpPr>
              <a:spLocks noChangeArrowheads="1"/>
            </p:cNvSpPr>
            <p:nvPr/>
          </p:nvSpPr>
          <p:spPr bwMode="auto">
            <a:xfrm>
              <a:off x="2173259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" name="矩形 52"/>
            <p:cNvSpPr>
              <a:spLocks noChangeArrowheads="1"/>
            </p:cNvSpPr>
            <p:nvPr/>
          </p:nvSpPr>
          <p:spPr bwMode="auto">
            <a:xfrm>
              <a:off x="2677981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029" name="TextBox 1028"/>
          <p:cNvSpPr txBox="1">
            <a:spLocks noChangeArrowheads="1"/>
          </p:cNvSpPr>
          <p:nvPr/>
        </p:nvSpPr>
        <p:spPr bwMode="auto">
          <a:xfrm>
            <a:off x="1116013" y="3189288"/>
            <a:ext cx="36036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</a:rPr>
              <a:t>3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1090613" y="4224338"/>
            <a:ext cx="36036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endParaRPr lang="zh-CN" altLang="en-US" sz="3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57" name="组合 56"/>
          <p:cNvGrpSpPr/>
          <p:nvPr/>
        </p:nvGrpSpPr>
        <p:grpSpPr bwMode="auto">
          <a:xfrm rot="-5400000">
            <a:off x="1450182" y="4029869"/>
            <a:ext cx="1995487" cy="504825"/>
            <a:chOff x="1187624" y="3284984"/>
            <a:chExt cx="1995079" cy="504056"/>
          </a:xfrm>
        </p:grpSpPr>
        <p:sp>
          <p:nvSpPr>
            <p:cNvPr id="58" name="矩形 57"/>
            <p:cNvSpPr>
              <a:spLocks noChangeArrowheads="1"/>
            </p:cNvSpPr>
            <p:nvPr/>
          </p:nvSpPr>
          <p:spPr bwMode="auto">
            <a:xfrm>
              <a:off x="1168578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9" name="矩形 58"/>
            <p:cNvSpPr>
              <a:spLocks noChangeArrowheads="1"/>
            </p:cNvSpPr>
            <p:nvPr/>
          </p:nvSpPr>
          <p:spPr bwMode="auto">
            <a:xfrm>
              <a:off x="1670125" y="3284984"/>
              <a:ext cx="503134" cy="504056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0" name="矩形 59"/>
            <p:cNvSpPr>
              <a:spLocks noChangeArrowheads="1"/>
            </p:cNvSpPr>
            <p:nvPr/>
          </p:nvSpPr>
          <p:spPr bwMode="auto">
            <a:xfrm>
              <a:off x="2154213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1" name="矩形 60"/>
            <p:cNvSpPr>
              <a:spLocks noChangeArrowheads="1"/>
            </p:cNvSpPr>
            <p:nvPr/>
          </p:nvSpPr>
          <p:spPr bwMode="auto">
            <a:xfrm>
              <a:off x="2658935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2268538" y="4221163"/>
            <a:ext cx="360362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endParaRPr lang="zh-CN" altLang="en-US" sz="3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2268538" y="3201988"/>
            <a:ext cx="360362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3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sp>
        <p:nvSpPr>
          <p:cNvPr id="1031" name="TextBox 1030"/>
          <p:cNvSpPr txBox="1">
            <a:spLocks noChangeArrowheads="1"/>
          </p:cNvSpPr>
          <p:nvPr/>
        </p:nvSpPr>
        <p:spPr bwMode="auto">
          <a:xfrm>
            <a:off x="2987675" y="5445125"/>
            <a:ext cx="1296988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00B050"/>
                </a:solidFill>
                <a:latin typeface="Calibri" panose="020F0502020204030204" pitchFamily="34" charset="0"/>
              </a:rPr>
              <a:t>A</a:t>
            </a:r>
            <a:r>
              <a:rPr lang="zh-CN" altLang="en-US" sz="3600" b="1">
                <a:solidFill>
                  <a:srgbClr val="00B050"/>
                </a:solidFill>
                <a:latin typeface="Calibri" panose="020F0502020204030204" pitchFamily="34" charset="0"/>
              </a:rPr>
              <a:t>是</a:t>
            </a:r>
            <a:r>
              <a:rPr lang="en-US" altLang="zh-CN" sz="3600" b="1">
                <a:solidFill>
                  <a:srgbClr val="00B050"/>
                </a:solidFill>
                <a:latin typeface="Calibri" panose="020F0502020204030204" pitchFamily="34" charset="0"/>
              </a:rPr>
              <a:t>2</a:t>
            </a:r>
            <a:endParaRPr lang="zh-CN" altLang="en-US" sz="3600" b="1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268538" y="4724400"/>
            <a:ext cx="358775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1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pic>
        <p:nvPicPr>
          <p:cNvPr id="153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3" y="1087438"/>
            <a:ext cx="1444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组合 1027"/>
          <p:cNvGrpSpPr/>
          <p:nvPr/>
        </p:nvGrpSpPr>
        <p:grpSpPr bwMode="auto">
          <a:xfrm rot="5400000">
            <a:off x="2529682" y="4050506"/>
            <a:ext cx="1995488" cy="504825"/>
            <a:chOff x="1187624" y="3284984"/>
            <a:chExt cx="1995079" cy="504056"/>
          </a:xfrm>
        </p:grpSpPr>
        <p:sp>
          <p:nvSpPr>
            <p:cNvPr id="15380" name="矩形 1026"/>
            <p:cNvSpPr>
              <a:spLocks noChangeArrowheads="1"/>
            </p:cNvSpPr>
            <p:nvPr/>
          </p:nvSpPr>
          <p:spPr bwMode="auto">
            <a:xfrm>
              <a:off x="1187624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en-US" altLang="zh-CN" sz="900">
                <a:latin typeface="Calibri" panose="020F0502020204030204" pitchFamily="34" charset="0"/>
              </a:endParaRPr>
            </a:p>
          </p:txBody>
        </p:sp>
        <p:sp>
          <p:nvSpPr>
            <p:cNvPr id="15381" name="矩形 50"/>
            <p:cNvSpPr>
              <a:spLocks noChangeArrowheads="1"/>
            </p:cNvSpPr>
            <p:nvPr/>
          </p:nvSpPr>
          <p:spPr bwMode="auto">
            <a:xfrm>
              <a:off x="1670125" y="3284984"/>
              <a:ext cx="503134" cy="504056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</a:ln>
          </p:spPr>
          <p:txBody>
            <a:bodyPr rot="10800000" vert="eaVert" anchor="ctr"/>
            <a:lstStyle/>
            <a:p>
              <a:pPr algn="ctr"/>
              <a:r>
                <a:rPr lang="en-US" altLang="zh-CN">
                  <a:solidFill>
                    <a:srgbClr val="FFFFFF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52" name="矩形 51"/>
            <p:cNvSpPr>
              <a:spLocks noChangeArrowheads="1"/>
            </p:cNvSpPr>
            <p:nvPr/>
          </p:nvSpPr>
          <p:spPr bwMode="auto">
            <a:xfrm>
              <a:off x="2173260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3" name="矩形 52"/>
            <p:cNvSpPr>
              <a:spLocks noChangeArrowheads="1"/>
            </p:cNvSpPr>
            <p:nvPr/>
          </p:nvSpPr>
          <p:spPr bwMode="auto">
            <a:xfrm>
              <a:off x="2677982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5426" name="Text Box 66"/>
          <p:cNvSpPr txBox="1">
            <a:spLocks noChangeArrowheads="1"/>
          </p:cNvSpPr>
          <p:nvPr/>
        </p:nvSpPr>
        <p:spPr bwMode="auto">
          <a:xfrm>
            <a:off x="3363913" y="3213100"/>
            <a:ext cx="415925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5427" name="Text Box 67"/>
          <p:cNvSpPr txBox="1">
            <a:spLocks noChangeArrowheads="1"/>
          </p:cNvSpPr>
          <p:nvPr/>
        </p:nvSpPr>
        <p:spPr bwMode="auto">
          <a:xfrm>
            <a:off x="3363913" y="3716338"/>
            <a:ext cx="415925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5428" name="Text Box 68"/>
          <p:cNvSpPr txBox="1">
            <a:spLocks noChangeArrowheads="1"/>
          </p:cNvSpPr>
          <p:nvPr/>
        </p:nvSpPr>
        <p:spPr bwMode="auto">
          <a:xfrm>
            <a:off x="3330575" y="4221163"/>
            <a:ext cx="449263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15429" name="Text Box 69"/>
          <p:cNvSpPr txBox="1">
            <a:spLocks noChangeArrowheads="1"/>
          </p:cNvSpPr>
          <p:nvPr/>
        </p:nvSpPr>
        <p:spPr bwMode="auto">
          <a:xfrm>
            <a:off x="3363913" y="4724400"/>
            <a:ext cx="415925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9147175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 2"/>
          <p:cNvSpPr/>
          <p:nvPr/>
        </p:nvSpPr>
        <p:spPr>
          <a:xfrm>
            <a:off x="601226" y="116632"/>
            <a:ext cx="1667527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游戏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1692275" y="1773238"/>
            <a:ext cx="5688013" cy="1079500"/>
          </a:xfrm>
          <a:prstGeom prst="wedgeRoundRectCallout">
            <a:avLst>
              <a:gd name="adj1" fmla="val -44216"/>
              <a:gd name="adj2" fmla="val -74472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1692275" y="1897063"/>
            <a:ext cx="5832475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Calibri" panose="020F0502020204030204" pitchFamily="34" charset="0"/>
              </a:rPr>
              <a:t>规则：每行每列都有</a:t>
            </a:r>
            <a:r>
              <a:rPr lang="en-US" altLang="zh-CN" sz="2400" b="1">
                <a:latin typeface="Calibri" panose="020F0502020204030204" pitchFamily="34" charset="0"/>
              </a:rPr>
              <a:t>1—4</a:t>
            </a:r>
            <a:r>
              <a:rPr lang="zh-CN" altLang="en-US" sz="2400" b="1">
                <a:latin typeface="Calibri" panose="020F0502020204030204" pitchFamily="34" charset="0"/>
              </a:rPr>
              <a:t>这四个数，并且每个数在每行、每列都只出现一次。</a:t>
            </a:r>
          </a:p>
        </p:txBody>
      </p:sp>
      <p:grpSp>
        <p:nvGrpSpPr>
          <p:cNvPr id="16389" name="组合 64"/>
          <p:cNvGrpSpPr/>
          <p:nvPr/>
        </p:nvGrpSpPr>
        <p:grpSpPr bwMode="auto">
          <a:xfrm>
            <a:off x="2236788" y="3714750"/>
            <a:ext cx="1995487" cy="504825"/>
            <a:chOff x="1187624" y="3284984"/>
            <a:chExt cx="1995079" cy="504056"/>
          </a:xfrm>
        </p:grpSpPr>
        <p:sp>
          <p:nvSpPr>
            <p:cNvPr id="66" name="矩形 65"/>
            <p:cNvSpPr/>
            <p:nvPr/>
          </p:nvSpPr>
          <p:spPr>
            <a:xfrm>
              <a:off x="1187624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1670125" y="3284984"/>
              <a:ext cx="50313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2173259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2677981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6390" name="TextBox 69"/>
          <p:cNvSpPr txBox="1">
            <a:spLocks noChangeArrowheads="1"/>
          </p:cNvSpPr>
          <p:nvPr/>
        </p:nvSpPr>
        <p:spPr bwMode="auto">
          <a:xfrm>
            <a:off x="2236788" y="3644900"/>
            <a:ext cx="360362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2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sp>
        <p:nvSpPr>
          <p:cNvPr id="16391" name="TextBox 70"/>
          <p:cNvSpPr txBox="1">
            <a:spLocks noChangeArrowheads="1"/>
          </p:cNvSpPr>
          <p:nvPr/>
        </p:nvSpPr>
        <p:spPr bwMode="auto">
          <a:xfrm>
            <a:off x="3749675" y="3644900"/>
            <a:ext cx="36036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endParaRPr lang="zh-CN" altLang="en-US" sz="3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6392" name="TextBox 71"/>
          <p:cNvSpPr txBox="1">
            <a:spLocks noChangeArrowheads="1"/>
          </p:cNvSpPr>
          <p:nvPr/>
        </p:nvSpPr>
        <p:spPr bwMode="auto">
          <a:xfrm>
            <a:off x="3244850" y="3644900"/>
            <a:ext cx="36036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1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sp>
        <p:nvSpPr>
          <p:cNvPr id="16393" name="TextBox 72"/>
          <p:cNvSpPr txBox="1">
            <a:spLocks noChangeArrowheads="1"/>
          </p:cNvSpPr>
          <p:nvPr/>
        </p:nvSpPr>
        <p:spPr bwMode="auto">
          <a:xfrm>
            <a:off x="2790825" y="3644900"/>
            <a:ext cx="36036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3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sp>
        <p:nvSpPr>
          <p:cNvPr id="16394" name="TextBox 35"/>
          <p:cNvSpPr txBox="1">
            <a:spLocks noChangeArrowheads="1"/>
          </p:cNvSpPr>
          <p:nvPr/>
        </p:nvSpPr>
        <p:spPr bwMode="auto">
          <a:xfrm>
            <a:off x="5256213" y="3068638"/>
            <a:ext cx="36036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3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grpSp>
        <p:nvGrpSpPr>
          <p:cNvPr id="16395" name="组合 36"/>
          <p:cNvGrpSpPr/>
          <p:nvPr/>
        </p:nvGrpSpPr>
        <p:grpSpPr bwMode="auto">
          <a:xfrm rot="5400000">
            <a:off x="4402932" y="3910806"/>
            <a:ext cx="1993900" cy="503237"/>
            <a:chOff x="1187624" y="3284984"/>
            <a:chExt cx="1995079" cy="504056"/>
          </a:xfrm>
        </p:grpSpPr>
        <p:sp>
          <p:nvSpPr>
            <p:cNvPr id="38" name="矩形 37"/>
            <p:cNvSpPr/>
            <p:nvPr/>
          </p:nvSpPr>
          <p:spPr>
            <a:xfrm>
              <a:off x="1187624" y="3284984"/>
              <a:ext cx="50353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1668922" y="3284985"/>
              <a:ext cx="50512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2174045" y="3284985"/>
              <a:ext cx="503535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2679169" y="3284985"/>
              <a:ext cx="503535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6396" name="TextBox 41"/>
          <p:cNvSpPr txBox="1">
            <a:spLocks noChangeArrowheads="1"/>
          </p:cNvSpPr>
          <p:nvPr/>
        </p:nvSpPr>
        <p:spPr bwMode="auto">
          <a:xfrm>
            <a:off x="5238750" y="3094038"/>
            <a:ext cx="360363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3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sp>
        <p:nvSpPr>
          <p:cNvPr id="16397" name="TextBox 42"/>
          <p:cNvSpPr txBox="1">
            <a:spLocks noChangeArrowheads="1"/>
          </p:cNvSpPr>
          <p:nvPr/>
        </p:nvSpPr>
        <p:spPr bwMode="auto">
          <a:xfrm>
            <a:off x="5219700" y="4102100"/>
            <a:ext cx="360363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endParaRPr lang="zh-CN" altLang="en-US" sz="3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6398" name="TextBox 43"/>
          <p:cNvSpPr txBox="1">
            <a:spLocks noChangeArrowheads="1"/>
          </p:cNvSpPr>
          <p:nvPr/>
        </p:nvSpPr>
        <p:spPr bwMode="auto">
          <a:xfrm>
            <a:off x="5219700" y="4605338"/>
            <a:ext cx="36036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1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sp>
        <p:nvSpPr>
          <p:cNvPr id="16399" name="TextBox 44"/>
          <p:cNvSpPr txBox="1">
            <a:spLocks noChangeArrowheads="1"/>
          </p:cNvSpPr>
          <p:nvPr/>
        </p:nvSpPr>
        <p:spPr bwMode="auto">
          <a:xfrm>
            <a:off x="5219700" y="3598863"/>
            <a:ext cx="36036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4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pic>
        <p:nvPicPr>
          <p:cNvPr id="164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1138238"/>
            <a:ext cx="14446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9147175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 2"/>
          <p:cNvSpPr/>
          <p:nvPr/>
        </p:nvSpPr>
        <p:spPr>
          <a:xfrm>
            <a:off x="539552" y="44624"/>
            <a:ext cx="1667527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游戏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1673225" y="1773238"/>
            <a:ext cx="5688013" cy="1079500"/>
          </a:xfrm>
          <a:prstGeom prst="wedgeRoundRectCallout">
            <a:avLst>
              <a:gd name="adj1" fmla="val -41460"/>
              <a:gd name="adj2" fmla="val -77375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1692275" y="1897063"/>
            <a:ext cx="5688013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Calibri" panose="020F0502020204030204" pitchFamily="34" charset="0"/>
              </a:rPr>
              <a:t>规则：每行每列都有</a:t>
            </a:r>
            <a:r>
              <a:rPr lang="en-US" altLang="zh-CN" sz="2400" b="1">
                <a:latin typeface="Calibri" panose="020F0502020204030204" pitchFamily="34" charset="0"/>
              </a:rPr>
              <a:t>1—4</a:t>
            </a:r>
            <a:r>
              <a:rPr lang="zh-CN" altLang="en-US" sz="2400" b="1">
                <a:latin typeface="Calibri" panose="020F0502020204030204" pitchFamily="34" charset="0"/>
              </a:rPr>
              <a:t>这四个数，并且每个数在每行、每列都只出现一次。</a:t>
            </a:r>
          </a:p>
        </p:txBody>
      </p:sp>
      <p:grpSp>
        <p:nvGrpSpPr>
          <p:cNvPr id="65" name="组合 64"/>
          <p:cNvGrpSpPr/>
          <p:nvPr/>
        </p:nvGrpSpPr>
        <p:grpSpPr bwMode="auto">
          <a:xfrm>
            <a:off x="3241675" y="3767138"/>
            <a:ext cx="1995489" cy="503238"/>
            <a:chOff x="1187624" y="3284984"/>
            <a:chExt cx="1995080" cy="504057"/>
          </a:xfrm>
        </p:grpSpPr>
        <p:sp>
          <p:nvSpPr>
            <p:cNvPr id="66" name="矩形 65"/>
            <p:cNvSpPr/>
            <p:nvPr/>
          </p:nvSpPr>
          <p:spPr>
            <a:xfrm>
              <a:off x="1187624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1670125" y="3284984"/>
              <a:ext cx="503135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2173260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2677982" y="3284985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4270375" y="3716338"/>
            <a:ext cx="36036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</a:rPr>
              <a:t>2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 bwMode="auto">
          <a:xfrm rot="5400000">
            <a:off x="2489994" y="4029869"/>
            <a:ext cx="1995487" cy="504825"/>
            <a:chOff x="1187624" y="3284984"/>
            <a:chExt cx="1995079" cy="504056"/>
          </a:xfrm>
        </p:grpSpPr>
        <p:sp>
          <p:nvSpPr>
            <p:cNvPr id="38" name="矩形 37"/>
            <p:cNvSpPr/>
            <p:nvPr/>
          </p:nvSpPr>
          <p:spPr>
            <a:xfrm>
              <a:off x="1187624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1670125" y="3284984"/>
              <a:ext cx="50313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2173259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2677981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308350" y="4724400"/>
            <a:ext cx="36036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1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308350" y="3213100"/>
            <a:ext cx="36036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4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3292475" y="3694113"/>
            <a:ext cx="36036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endParaRPr lang="zh-CN" altLang="en-US" sz="3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74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3" y="1087438"/>
            <a:ext cx="1444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9147175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 2"/>
          <p:cNvSpPr/>
          <p:nvPr/>
        </p:nvSpPr>
        <p:spPr>
          <a:xfrm>
            <a:off x="539552" y="44624"/>
            <a:ext cx="1667527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游戏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1673225" y="1773238"/>
            <a:ext cx="5688013" cy="1079500"/>
          </a:xfrm>
          <a:prstGeom prst="wedgeRoundRectCallout">
            <a:avLst>
              <a:gd name="adj1" fmla="val -41460"/>
              <a:gd name="adj2" fmla="val -77375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1692275" y="1897063"/>
            <a:ext cx="5688013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Calibri" panose="020F0502020204030204" pitchFamily="34" charset="0"/>
              </a:rPr>
              <a:t>规则：每行每列都有</a:t>
            </a:r>
            <a:r>
              <a:rPr lang="en-US" altLang="zh-CN" sz="2400" b="1">
                <a:latin typeface="Calibri" panose="020F0502020204030204" pitchFamily="34" charset="0"/>
              </a:rPr>
              <a:t>1—4</a:t>
            </a:r>
            <a:r>
              <a:rPr lang="zh-CN" altLang="en-US" sz="2400" b="1">
                <a:latin typeface="Calibri" panose="020F0502020204030204" pitchFamily="34" charset="0"/>
              </a:rPr>
              <a:t>这四个数，并且每个数在每行、每列都只出现一次。</a:t>
            </a:r>
          </a:p>
        </p:txBody>
      </p:sp>
      <p:grpSp>
        <p:nvGrpSpPr>
          <p:cNvPr id="2" name="组合 64"/>
          <p:cNvGrpSpPr/>
          <p:nvPr/>
        </p:nvGrpSpPr>
        <p:grpSpPr bwMode="auto">
          <a:xfrm>
            <a:off x="3241675" y="3767138"/>
            <a:ext cx="1995489" cy="503238"/>
            <a:chOff x="1187624" y="3284984"/>
            <a:chExt cx="1995080" cy="504057"/>
          </a:xfrm>
          <a:solidFill>
            <a:srgbClr val="FFFF00"/>
          </a:solidFill>
        </p:grpSpPr>
        <p:sp>
          <p:nvSpPr>
            <p:cNvPr id="66" name="矩形 65"/>
            <p:cNvSpPr/>
            <p:nvPr/>
          </p:nvSpPr>
          <p:spPr>
            <a:xfrm>
              <a:off x="1187624" y="3284984"/>
              <a:ext cx="504722" cy="504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1670125" y="3284984"/>
              <a:ext cx="503135" cy="504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2173260" y="3284984"/>
              <a:ext cx="504722" cy="504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2677982" y="3284985"/>
              <a:ext cx="504722" cy="504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4270375" y="3716338"/>
            <a:ext cx="36036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</a:rPr>
              <a:t>2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grpSp>
        <p:nvGrpSpPr>
          <p:cNvPr id="4" name="组合 36"/>
          <p:cNvGrpSpPr/>
          <p:nvPr/>
        </p:nvGrpSpPr>
        <p:grpSpPr bwMode="auto">
          <a:xfrm rot="5400000">
            <a:off x="2489994" y="4029869"/>
            <a:ext cx="1995487" cy="504825"/>
            <a:chOff x="1187624" y="3284984"/>
            <a:chExt cx="1995079" cy="504056"/>
          </a:xfrm>
        </p:grpSpPr>
        <p:sp>
          <p:nvSpPr>
            <p:cNvPr id="38" name="矩形 37"/>
            <p:cNvSpPr/>
            <p:nvPr/>
          </p:nvSpPr>
          <p:spPr>
            <a:xfrm>
              <a:off x="1187624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1670125" y="3284984"/>
              <a:ext cx="503134" cy="50405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2173259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2677981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308350" y="4724400"/>
            <a:ext cx="36036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1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308350" y="3213100"/>
            <a:ext cx="36036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4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3275856" y="3718992"/>
            <a:ext cx="36036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endParaRPr lang="zh-CN" altLang="en-US" sz="3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74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3" y="1087438"/>
            <a:ext cx="1444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9147175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 2"/>
          <p:cNvSpPr/>
          <p:nvPr/>
        </p:nvSpPr>
        <p:spPr>
          <a:xfrm>
            <a:off x="539552" y="44624"/>
            <a:ext cx="1667527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游戏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1673225" y="1773238"/>
            <a:ext cx="5688013" cy="1079500"/>
          </a:xfrm>
          <a:prstGeom prst="wedgeRoundRectCallout">
            <a:avLst>
              <a:gd name="adj1" fmla="val -41460"/>
              <a:gd name="adj2" fmla="val -77375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1692275" y="1897063"/>
            <a:ext cx="5688013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Calibri" panose="020F0502020204030204" pitchFamily="34" charset="0"/>
              </a:rPr>
              <a:t>规则：每行每列都有</a:t>
            </a:r>
            <a:r>
              <a:rPr lang="en-US" altLang="zh-CN" sz="2400" b="1">
                <a:latin typeface="Calibri" panose="020F0502020204030204" pitchFamily="34" charset="0"/>
              </a:rPr>
              <a:t>1—4</a:t>
            </a:r>
            <a:r>
              <a:rPr lang="zh-CN" altLang="en-US" sz="2400" b="1">
                <a:latin typeface="Calibri" panose="020F0502020204030204" pitchFamily="34" charset="0"/>
              </a:rPr>
              <a:t>这四个数，并且每个数在每行、每列都只出现一次。</a:t>
            </a:r>
          </a:p>
        </p:txBody>
      </p:sp>
      <p:grpSp>
        <p:nvGrpSpPr>
          <p:cNvPr id="2" name="组合 64"/>
          <p:cNvGrpSpPr/>
          <p:nvPr/>
        </p:nvGrpSpPr>
        <p:grpSpPr bwMode="auto">
          <a:xfrm>
            <a:off x="3241675" y="3767138"/>
            <a:ext cx="1995489" cy="503238"/>
            <a:chOff x="1187624" y="3284984"/>
            <a:chExt cx="1995080" cy="504057"/>
          </a:xfrm>
        </p:grpSpPr>
        <p:sp>
          <p:nvSpPr>
            <p:cNvPr id="66" name="矩形 65"/>
            <p:cNvSpPr/>
            <p:nvPr/>
          </p:nvSpPr>
          <p:spPr>
            <a:xfrm>
              <a:off x="1187624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1670125" y="3284984"/>
              <a:ext cx="503135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2173260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2677982" y="3284985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4270375" y="3716338"/>
            <a:ext cx="36036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</a:rPr>
              <a:t>2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grpSp>
        <p:nvGrpSpPr>
          <p:cNvPr id="4" name="组合 36"/>
          <p:cNvGrpSpPr/>
          <p:nvPr/>
        </p:nvGrpSpPr>
        <p:grpSpPr bwMode="auto">
          <a:xfrm rot="5400000">
            <a:off x="2489994" y="4029869"/>
            <a:ext cx="1995487" cy="504825"/>
            <a:chOff x="1187624" y="3284984"/>
            <a:chExt cx="1995079" cy="504056"/>
          </a:xfrm>
          <a:solidFill>
            <a:srgbClr val="FFFF00"/>
          </a:solidFill>
        </p:grpSpPr>
        <p:sp>
          <p:nvSpPr>
            <p:cNvPr id="38" name="矩形 37"/>
            <p:cNvSpPr/>
            <p:nvPr/>
          </p:nvSpPr>
          <p:spPr>
            <a:xfrm>
              <a:off x="1187624" y="3284984"/>
              <a:ext cx="504722" cy="504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1670125" y="3284984"/>
              <a:ext cx="503134" cy="504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2173259" y="3284984"/>
              <a:ext cx="504722" cy="504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2677981" y="3284984"/>
              <a:ext cx="504722" cy="504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308350" y="4724400"/>
            <a:ext cx="36036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1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308350" y="3213100"/>
            <a:ext cx="36036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4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3292475" y="3694113"/>
            <a:ext cx="36036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endParaRPr lang="zh-CN" altLang="en-US" sz="3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74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3" y="1087438"/>
            <a:ext cx="1444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9147175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 2"/>
          <p:cNvSpPr/>
          <p:nvPr/>
        </p:nvSpPr>
        <p:spPr>
          <a:xfrm>
            <a:off x="539552" y="44624"/>
            <a:ext cx="1667527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游戏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1673225" y="1773238"/>
            <a:ext cx="5688013" cy="1079500"/>
          </a:xfrm>
          <a:prstGeom prst="wedgeRoundRectCallout">
            <a:avLst>
              <a:gd name="adj1" fmla="val -41460"/>
              <a:gd name="adj2" fmla="val -77375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1692275" y="1897063"/>
            <a:ext cx="5688013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Calibri" panose="020F0502020204030204" pitchFamily="34" charset="0"/>
              </a:rPr>
              <a:t>规则：每行每列都有</a:t>
            </a:r>
            <a:r>
              <a:rPr lang="en-US" altLang="zh-CN" sz="2400" b="1">
                <a:latin typeface="Calibri" panose="020F0502020204030204" pitchFamily="34" charset="0"/>
              </a:rPr>
              <a:t>1—4</a:t>
            </a:r>
            <a:r>
              <a:rPr lang="zh-CN" altLang="en-US" sz="2400" b="1">
                <a:latin typeface="Calibri" panose="020F0502020204030204" pitchFamily="34" charset="0"/>
              </a:rPr>
              <a:t>这四个数，并且每个数在每行、每列都只出现一次。</a:t>
            </a:r>
          </a:p>
        </p:txBody>
      </p:sp>
      <p:grpSp>
        <p:nvGrpSpPr>
          <p:cNvPr id="2" name="组合 64"/>
          <p:cNvGrpSpPr/>
          <p:nvPr/>
        </p:nvGrpSpPr>
        <p:grpSpPr bwMode="auto">
          <a:xfrm>
            <a:off x="3241675" y="3767138"/>
            <a:ext cx="1995488" cy="503237"/>
            <a:chOff x="1187624" y="3284984"/>
            <a:chExt cx="1995079" cy="504056"/>
          </a:xfrm>
        </p:grpSpPr>
        <p:sp>
          <p:nvSpPr>
            <p:cNvPr id="66" name="矩形 65"/>
            <p:cNvSpPr/>
            <p:nvPr/>
          </p:nvSpPr>
          <p:spPr>
            <a:xfrm>
              <a:off x="1187624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1670125" y="3284984"/>
              <a:ext cx="503135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2173260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2677981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4270375" y="3716338"/>
            <a:ext cx="36036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</a:rPr>
              <a:t>2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grpSp>
        <p:nvGrpSpPr>
          <p:cNvPr id="4" name="组合 36"/>
          <p:cNvGrpSpPr/>
          <p:nvPr/>
        </p:nvGrpSpPr>
        <p:grpSpPr bwMode="auto">
          <a:xfrm rot="5400000">
            <a:off x="2489994" y="4029869"/>
            <a:ext cx="1995487" cy="504825"/>
            <a:chOff x="1187624" y="3284984"/>
            <a:chExt cx="1995079" cy="504056"/>
          </a:xfrm>
        </p:grpSpPr>
        <p:sp>
          <p:nvSpPr>
            <p:cNvPr id="38" name="矩形 37"/>
            <p:cNvSpPr/>
            <p:nvPr/>
          </p:nvSpPr>
          <p:spPr>
            <a:xfrm>
              <a:off x="1187624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1670125" y="3284984"/>
              <a:ext cx="50313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2173259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2677981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308350" y="4724400"/>
            <a:ext cx="36036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1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308350" y="3213100"/>
            <a:ext cx="36036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4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3292475" y="3694113"/>
            <a:ext cx="36036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endParaRPr lang="zh-CN" altLang="en-US" sz="36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74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3" y="1087438"/>
            <a:ext cx="1444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9147175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 2"/>
          <p:cNvSpPr/>
          <p:nvPr/>
        </p:nvSpPr>
        <p:spPr>
          <a:xfrm>
            <a:off x="539552" y="44624"/>
            <a:ext cx="1667527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游戏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1673225" y="1773238"/>
            <a:ext cx="5688013" cy="1079500"/>
          </a:xfrm>
          <a:prstGeom prst="wedgeRoundRectCallout">
            <a:avLst>
              <a:gd name="adj1" fmla="val -41460"/>
              <a:gd name="adj2" fmla="val -77375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1692275" y="1897063"/>
            <a:ext cx="5688013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Calibri" panose="020F0502020204030204" pitchFamily="34" charset="0"/>
              </a:rPr>
              <a:t>规则：每行每列都有</a:t>
            </a:r>
            <a:r>
              <a:rPr lang="en-US" altLang="zh-CN" sz="2400" b="1">
                <a:latin typeface="Calibri" panose="020F0502020204030204" pitchFamily="34" charset="0"/>
              </a:rPr>
              <a:t>1—4</a:t>
            </a:r>
            <a:r>
              <a:rPr lang="zh-CN" altLang="en-US" sz="2400" b="1">
                <a:latin typeface="Calibri" panose="020F0502020204030204" pitchFamily="34" charset="0"/>
              </a:rPr>
              <a:t>这四个数，并且每个数在每行、每列都只出现一次。</a:t>
            </a:r>
          </a:p>
        </p:txBody>
      </p:sp>
      <p:grpSp>
        <p:nvGrpSpPr>
          <p:cNvPr id="2" name="组合 64"/>
          <p:cNvGrpSpPr/>
          <p:nvPr/>
        </p:nvGrpSpPr>
        <p:grpSpPr bwMode="auto">
          <a:xfrm>
            <a:off x="3241675" y="3767138"/>
            <a:ext cx="1995489" cy="503238"/>
            <a:chOff x="1187624" y="3284984"/>
            <a:chExt cx="1995080" cy="504057"/>
          </a:xfrm>
        </p:grpSpPr>
        <p:sp>
          <p:nvSpPr>
            <p:cNvPr id="66" name="矩形 65"/>
            <p:cNvSpPr/>
            <p:nvPr/>
          </p:nvSpPr>
          <p:spPr>
            <a:xfrm>
              <a:off x="1187624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1670125" y="3284984"/>
              <a:ext cx="503135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2173260" y="3284984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2677982" y="3284985"/>
              <a:ext cx="50472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4270375" y="3716338"/>
            <a:ext cx="36036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</a:rPr>
              <a:t>2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grpSp>
        <p:nvGrpSpPr>
          <p:cNvPr id="4" name="组合 36"/>
          <p:cNvGrpSpPr/>
          <p:nvPr/>
        </p:nvGrpSpPr>
        <p:grpSpPr bwMode="auto">
          <a:xfrm rot="5400000">
            <a:off x="2489994" y="4029869"/>
            <a:ext cx="1995487" cy="504825"/>
            <a:chOff x="1187624" y="3284984"/>
            <a:chExt cx="1995079" cy="504056"/>
          </a:xfrm>
          <a:solidFill>
            <a:srgbClr val="FFFF00"/>
          </a:solidFill>
        </p:grpSpPr>
        <p:sp>
          <p:nvSpPr>
            <p:cNvPr id="38" name="矩形 37"/>
            <p:cNvSpPr/>
            <p:nvPr/>
          </p:nvSpPr>
          <p:spPr>
            <a:xfrm>
              <a:off x="1187624" y="3284984"/>
              <a:ext cx="504722" cy="504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1670125" y="3284984"/>
              <a:ext cx="503134" cy="504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2173259" y="3284984"/>
              <a:ext cx="504722" cy="504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2677981" y="3284984"/>
              <a:ext cx="504722" cy="504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308350" y="4724400"/>
            <a:ext cx="36036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Calibri" panose="020F0502020204030204" pitchFamily="34" charset="0"/>
              </a:rPr>
              <a:t>1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308350" y="3213100"/>
            <a:ext cx="36036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</a:rPr>
              <a:t>4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3292475" y="3694113"/>
            <a:ext cx="36036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endParaRPr lang="zh-CN" altLang="en-US" sz="3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74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3" y="1087438"/>
            <a:ext cx="1444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1369</Words>
  <Application>Microsoft Office PowerPoint</Application>
  <PresentationFormat>全屏显示(4:3)</PresentationFormat>
  <Paragraphs>360</Paragraphs>
  <Slides>28</Slides>
  <Notes>0</Notes>
  <HiddenSlides>0</HiddenSlides>
  <MMClips>2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朱菲</dc:creator>
  <cp:lastModifiedBy>Administrator</cp:lastModifiedBy>
  <cp:revision>153</cp:revision>
  <dcterms:created xsi:type="dcterms:W3CDTF">2018-12-24T12:49:00Z</dcterms:created>
  <dcterms:modified xsi:type="dcterms:W3CDTF">2021-04-26T01:04:05Z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2052-11.1.0.9021</vt:lpwstr>
  </property>
</Properties>
</file>