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2"/>
  </p:sldMasterIdLst>
  <p:notesMasterIdLst>
    <p:notesMasterId r:id="rId27"/>
  </p:notesMasterIdLst>
  <p:sldIdLst>
    <p:sldId id="256" r:id="rId3"/>
    <p:sldId id="351" r:id="rId4"/>
    <p:sldId id="452" r:id="rId5"/>
    <p:sldId id="455" r:id="rId6"/>
    <p:sldId id="453" r:id="rId7"/>
    <p:sldId id="417" r:id="rId8"/>
    <p:sldId id="418" r:id="rId9"/>
    <p:sldId id="353" r:id="rId10"/>
    <p:sldId id="441" r:id="rId11"/>
    <p:sldId id="442" r:id="rId12"/>
    <p:sldId id="443" r:id="rId13"/>
    <p:sldId id="444" r:id="rId14"/>
    <p:sldId id="445" r:id="rId15"/>
    <p:sldId id="446" r:id="rId16"/>
    <p:sldId id="447" r:id="rId17"/>
    <p:sldId id="448" r:id="rId18"/>
    <p:sldId id="449" r:id="rId19"/>
    <p:sldId id="450" r:id="rId20"/>
    <p:sldId id="451" r:id="rId21"/>
    <p:sldId id="454" r:id="rId22"/>
    <p:sldId id="456" r:id="rId23"/>
    <p:sldId id="457" r:id="rId24"/>
    <p:sldId id="381" r:id="rId25"/>
    <p:sldId id="328" r:id="rId26"/>
  </p:sldIdLst>
  <p:sldSz cx="9144000" cy="5143500" type="screen16x9"/>
  <p:notesSz cx="6858000" cy="9144000"/>
  <p:embeddedFontLst>
    <p:embeddedFont>
      <p:font typeface="楷体" pitchFamily="49" charset="-122"/>
      <p:regular r:id="rId28"/>
    </p:embeddedFont>
    <p:embeddedFont>
      <p:font typeface="黑体" pitchFamily="49" charset="-122"/>
      <p:regular r:id="rId29"/>
    </p:embeddedFont>
    <p:embeddedFont>
      <p:font typeface="隶书" pitchFamily="49" charset="-122"/>
      <p:regular r:id="rId30"/>
    </p:embeddedFont>
    <p:embeddedFont>
      <p:font typeface="华文琥珀" pitchFamily="2" charset="-122"/>
      <p:regular r:id="rId31"/>
    </p:embeddedFont>
    <p:embeddedFont>
      <p:font typeface="等线" pitchFamily="2" charset="-122"/>
      <p:regular r:id="rId32"/>
      <p:bold r:id="rId33"/>
    </p:embeddedFont>
  </p:embeddedFontLst>
  <p:custDataLst>
    <p:tags r:id="rId34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54" userDrawn="1">
          <p15:clr>
            <a:srgbClr val="A4A3A4"/>
          </p15:clr>
        </p15:guide>
        <p15:guide id="2" pos="27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xmlns="" val="1"/>
      </p:ext>
    </p:extLst>
  </p:showPr>
  <p:clrMru>
    <a:srgbClr val="D4F5AD"/>
    <a:srgbClr val="2EDE3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987"/>
    <p:restoredTop sz="94660"/>
  </p:normalViewPr>
  <p:slideViewPr>
    <p:cSldViewPr snapToGrid="0" showGuides="1">
      <p:cViewPr>
        <p:scale>
          <a:sx n="100" d="100"/>
          <a:sy n="100" d="100"/>
        </p:scale>
        <p:origin x="-984" y="-390"/>
      </p:cViewPr>
      <p:guideLst>
        <p:guide orient="horz" pos="1654"/>
        <p:guide pos="2742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25" d="100"/>
        <a:sy n="12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黑体" panose="02010609060101010101" pitchFamily="49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黑体" panose="02010609060101010101" pitchFamily="49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B5D9E05-8E6C-48BD-B342-FC871D7F00B6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2024/9/26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9940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黑体" panose="02010609060101010101" pitchFamily="49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/>
            <a:fld id="{9A0DB2DC-4C9A-4742-B13C-FB6460FD3503}" type="slidenum">
              <a:rPr lang="zh-CN" altLang="en-US" sz="1200" dirty="0">
                <a:ea typeface="黑体" panose="02010609060101010101" pitchFamily="49" charset="-122"/>
              </a:rPr>
              <a:pPr lvl="0" algn="r"/>
              <a:t>‹#›</a:t>
            </a:fld>
            <a:endParaRPr lang="zh-CN" altLang="en-US" sz="1200" dirty="0"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4096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zh-CN" altLang="en-US" sz="1200" dirty="0">
                <a:ea typeface="黑体" panose="02010609060101010101" pitchFamily="49" charset="-122"/>
              </a:rPr>
              <a:pPr lvl="0" algn="r"/>
              <a:t>2</a:t>
            </a:fld>
            <a:endParaRPr lang="zh-CN" altLang="en-US" sz="1200" dirty="0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F7E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5588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8788" y="203200"/>
            <a:ext cx="8686800" cy="4737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图片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1150" y="338138"/>
            <a:ext cx="1212850" cy="1233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图片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86513" y="3133725"/>
            <a:ext cx="1023937" cy="1436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图片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87338" y="2736850"/>
            <a:ext cx="1273175" cy="2406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bg>
      <p:bgPr>
        <a:solidFill>
          <a:srgbClr val="F7E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5588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0" y="423863"/>
            <a:ext cx="9145588" cy="4295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-1587" y="423863"/>
            <a:ext cx="9145588" cy="77788"/>
          </a:xfrm>
          <a:prstGeom prst="rect">
            <a:avLst/>
          </a:prstGeom>
          <a:solidFill>
            <a:srgbClr val="91C7E7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0" y="4641850"/>
            <a:ext cx="9145588" cy="77788"/>
          </a:xfrm>
          <a:prstGeom prst="rect">
            <a:avLst/>
          </a:prstGeom>
          <a:solidFill>
            <a:srgbClr val="F7E8FB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Pr>
        <a:solidFill>
          <a:srgbClr val="F7E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5588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圆角矩形 5"/>
          <p:cNvSpPr/>
          <p:nvPr/>
        </p:nvSpPr>
        <p:spPr bwMode="auto">
          <a:xfrm>
            <a:off x="169101" y="180974"/>
            <a:ext cx="8806746" cy="4781019"/>
          </a:xfrm>
          <a:prstGeom prst="roundRect">
            <a:avLst>
              <a:gd name="adj" fmla="val 7629"/>
            </a:avLst>
          </a:prstGeom>
          <a:solidFill>
            <a:srgbClr val="FFFFFF"/>
          </a:solidFill>
          <a:ln w="38100">
            <a:gradFill>
              <a:gsLst>
                <a:gs pos="100000">
                  <a:srgbClr val="F7E8FB"/>
                </a:gs>
                <a:gs pos="0">
                  <a:srgbClr val="91C7E7"/>
                </a:gs>
              </a:gsLst>
              <a:lin ang="5400000" scaled="1"/>
            </a:gradFill>
            <a:prstDash val="lgDashDot"/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7"/>
          <p:cNvSpPr txBox="1">
            <a:spLocks noChangeArrowheads="1"/>
          </p:cNvSpPr>
          <p:nvPr/>
        </p:nvSpPr>
        <p:spPr bwMode="auto">
          <a:xfrm rot="20085978">
            <a:off x="3578326" y="2309625"/>
            <a:ext cx="1980029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  <a:alpha val="2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状元成才路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 flipH="1">
            <a:off x="0" y="0"/>
            <a:ext cx="0" cy="0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 flipH="1">
            <a:off x="0" y="0"/>
            <a:ext cx="0" cy="0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 flipH="1"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/>
            <a:fld id="{9A0DB2DC-4C9A-4742-B13C-FB6460FD3503}" type="slidenum">
              <a:rPr lang="zh-CN" altLang="en-US" dirty="0">
                <a:ea typeface="黑体" panose="02010609060101010101" pitchFamily="49" charset="-122"/>
              </a:rPr>
              <a:pPr lvl="0"/>
              <a:t>‹#›</a:t>
            </a:fld>
            <a:endParaRPr lang="zh-CN" altLang="en-US" dirty="0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F7E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5588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8788" y="203200"/>
            <a:ext cx="8686800" cy="4737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图片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1150" y="338138"/>
            <a:ext cx="1212850" cy="1233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图片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86513" y="3133725"/>
            <a:ext cx="1023937" cy="1436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图片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87338" y="2736850"/>
            <a:ext cx="1273175" cy="2406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10"/>
          <p:cNvSpPr txBox="1">
            <a:spLocks noChangeArrowheads="1"/>
          </p:cNvSpPr>
          <p:nvPr/>
        </p:nvSpPr>
        <p:spPr bwMode="auto">
          <a:xfrm rot="20085978">
            <a:off x="3578326" y="2309625"/>
            <a:ext cx="1980029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  <a:alpha val="2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状元成才路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bg>
      <p:bgPr>
        <a:solidFill>
          <a:srgbClr val="F7E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5588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0" y="423863"/>
            <a:ext cx="9145588" cy="4295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-1587" y="423863"/>
            <a:ext cx="9145588" cy="77788"/>
          </a:xfrm>
          <a:prstGeom prst="rect">
            <a:avLst/>
          </a:prstGeom>
          <a:solidFill>
            <a:srgbClr val="91C7E7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0" y="4641850"/>
            <a:ext cx="9145588" cy="77788"/>
          </a:xfrm>
          <a:prstGeom prst="rect">
            <a:avLst/>
          </a:prstGeom>
          <a:solidFill>
            <a:srgbClr val="F7E8FB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Pr>
        <a:solidFill>
          <a:srgbClr val="F7E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5588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圆角矩形 5"/>
          <p:cNvSpPr/>
          <p:nvPr/>
        </p:nvSpPr>
        <p:spPr bwMode="auto">
          <a:xfrm>
            <a:off x="169101" y="180974"/>
            <a:ext cx="8806746" cy="4781019"/>
          </a:xfrm>
          <a:prstGeom prst="roundRect">
            <a:avLst>
              <a:gd name="adj" fmla="val 7629"/>
            </a:avLst>
          </a:prstGeom>
          <a:solidFill>
            <a:srgbClr val="FFFFFF"/>
          </a:solidFill>
          <a:ln w="38100">
            <a:gradFill>
              <a:gsLst>
                <a:gs pos="100000">
                  <a:srgbClr val="F7E8FB"/>
                </a:gs>
                <a:gs pos="0">
                  <a:srgbClr val="91C7E7"/>
                </a:gs>
              </a:gsLst>
              <a:lin ang="5400000" scaled="1"/>
            </a:gradFill>
            <a:prstDash val="lgDashDot"/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7"/>
          <p:cNvSpPr txBox="1">
            <a:spLocks noChangeArrowheads="1"/>
          </p:cNvSpPr>
          <p:nvPr/>
        </p:nvSpPr>
        <p:spPr bwMode="auto">
          <a:xfrm rot="20085978">
            <a:off x="3578326" y="2309625"/>
            <a:ext cx="1980029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  <a:alpha val="2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状元成才路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矩形 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1268" name="图片 1"/>
          <p:cNvPicPr>
            <a:picLocks noChangeAspect="1"/>
          </p:cNvPicPr>
          <p:nvPr userDrawn="1"/>
        </p:nvPicPr>
        <p:blipFill>
          <a:blip r:embed="rId7"/>
          <a:srcRect l="3419" t="23634" r="3419" b="23878"/>
          <a:stretch>
            <a:fillRect/>
          </a:stretch>
        </p:blipFill>
        <p:spPr>
          <a:xfrm>
            <a:off x="-9525" y="-9525"/>
            <a:ext cx="9163050" cy="51593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矩形 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1268" name="图片 1"/>
          <p:cNvPicPr>
            <a:picLocks noChangeAspect="1"/>
          </p:cNvPicPr>
          <p:nvPr userDrawn="1"/>
        </p:nvPicPr>
        <p:blipFill>
          <a:blip r:embed="rId8"/>
          <a:srcRect l="3419" t="23634" r="3419" b="23878"/>
          <a:stretch>
            <a:fillRect/>
          </a:stretch>
        </p:blipFill>
        <p:spPr>
          <a:xfrm>
            <a:off x="-9525" y="-9525"/>
            <a:ext cx="9163050" cy="51593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tags" Target="../tags/tag7.xml"/><Relationship Id="rId11" Type="http://schemas.openxmlformats.org/officeDocument/2006/relationships/oleObject" Target="../embeddings/oleObject2.bin"/><Relationship Id="rId5" Type="http://schemas.openxmlformats.org/officeDocument/2006/relationships/tags" Target="../tags/tag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接连接符 13"/>
          <p:cNvCxnSpPr/>
          <p:nvPr/>
        </p:nvCxnSpPr>
        <p:spPr>
          <a:xfrm>
            <a:off x="2228850" y="2582863"/>
            <a:ext cx="45894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3" name="副标题 6"/>
          <p:cNvSpPr txBox="1"/>
          <p:nvPr/>
        </p:nvSpPr>
        <p:spPr>
          <a:xfrm>
            <a:off x="3059113" y="2727325"/>
            <a:ext cx="2640012" cy="5000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苏教版六年级上册</a:t>
            </a:r>
          </a:p>
        </p:txBody>
      </p:sp>
      <p:sp>
        <p:nvSpPr>
          <p:cNvPr id="25604" name="矩形 1"/>
          <p:cNvSpPr/>
          <p:nvPr/>
        </p:nvSpPr>
        <p:spPr>
          <a:xfrm>
            <a:off x="2795588" y="1706563"/>
            <a:ext cx="2963862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百分数的认识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374650" y="793750"/>
          <a:ext cx="8512175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295"/>
                <a:gridCol w="885825"/>
                <a:gridCol w="725805"/>
                <a:gridCol w="774065"/>
                <a:gridCol w="774065"/>
                <a:gridCol w="774065"/>
                <a:gridCol w="774065"/>
                <a:gridCol w="774065"/>
                <a:gridCol w="772795"/>
                <a:gridCol w="774065"/>
                <a:gridCol w="774065"/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zh-CN"/>
                        <a:t>姓名</a:t>
                      </a:r>
                    </a:p>
                  </a:txBody>
                  <a:tcPr anchor="ctr"/>
                </a:tc>
                <a:tc gridSpan="10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命中率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1</a:t>
                      </a:r>
                      <a:r>
                        <a:rPr lang="zh-CN" altLang="en-US" sz="1600"/>
                        <a:t>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38.3%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45%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29%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56%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47%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32%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45%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38%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42%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40%</a:t>
                      </a: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2</a:t>
                      </a:r>
                      <a:r>
                        <a:rPr lang="zh-CN" altLang="en-US" sz="1600"/>
                        <a:t>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47%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53.2%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48%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51%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53%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60.3%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51.7%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52%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53%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50%</a:t>
                      </a: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3</a:t>
                      </a:r>
                      <a:r>
                        <a:rPr lang="zh-CN" altLang="en-US" sz="1600"/>
                        <a:t>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39%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32.6%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51%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43%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39.2%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47%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45%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42.1%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38.7%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41.7%</a:t>
                      </a: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4</a:t>
                      </a:r>
                      <a:r>
                        <a:rPr lang="zh-CN" altLang="en-US" sz="1600"/>
                        <a:t>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28.1%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41%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37%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32%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40%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36.3%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35.6%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37%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36.2%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35%</a:t>
                      </a: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5</a:t>
                      </a:r>
                      <a:r>
                        <a:rPr lang="zh-CN" altLang="en-US" sz="1600"/>
                        <a:t>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28%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43%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31%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27.5%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31.5%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29.6%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32.3%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31.2%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29.4%</a:t>
                      </a: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6</a:t>
                      </a:r>
                      <a:r>
                        <a:rPr lang="zh-CN" altLang="en-US" sz="1600"/>
                        <a:t>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34.3%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37.2%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45.1%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36%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35.6%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39.8%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42%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38.1%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39.5%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38.7%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3" name="矩形 92"/>
          <p:cNvSpPr/>
          <p:nvPr/>
        </p:nvSpPr>
        <p:spPr bwMode="auto">
          <a:xfrm>
            <a:off x="374650" y="1563370"/>
            <a:ext cx="8512810" cy="39624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55015" y="3719195"/>
            <a:ext cx="69570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200" b="1" dirty="0" smtClean="0">
                <a:latin typeface="+mj-lt"/>
                <a:ea typeface="+mj-ea"/>
              </a:rPr>
              <a:t>二号选手的投球命中率在</a:t>
            </a:r>
            <a:r>
              <a:rPr lang="en-US" altLang="zh-CN" sz="3200" b="1" dirty="0" smtClean="0">
                <a:latin typeface="+mj-lt"/>
                <a:ea typeface="+mj-ea"/>
              </a:rPr>
              <a:t>50%</a:t>
            </a:r>
            <a:r>
              <a:rPr lang="zh-CN" altLang="en-US" sz="3200" b="1" dirty="0" smtClean="0">
                <a:latin typeface="+mj-lt"/>
                <a:ea typeface="+mj-ea"/>
              </a:rPr>
              <a:t>左右。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bldLvl="0" animBg="1"/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2264410" y="888365"/>
            <a:ext cx="3822065" cy="18180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15340" y="3214370"/>
            <a:ext cx="772541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+mj-lt"/>
                <a:ea typeface="+mj-ea"/>
              </a:rPr>
              <a:t>尝试表示</a:t>
            </a:r>
            <a:r>
              <a:rPr lang="en-US" altLang="zh-CN" sz="2800" b="1" dirty="0" smtClean="0">
                <a:latin typeface="+mj-lt"/>
                <a:ea typeface="+mj-ea"/>
              </a:rPr>
              <a:t>65.5%</a:t>
            </a:r>
            <a:r>
              <a:rPr lang="zh-CN" altLang="en-US" sz="2800" b="1" dirty="0" smtClean="0">
                <a:latin typeface="+mj-lt"/>
                <a:ea typeface="+mj-ea"/>
              </a:rPr>
              <a:t>的含义，让大家看懂你的想法。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2264410" y="888365"/>
            <a:ext cx="3822065" cy="18180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15340" y="3214370"/>
            <a:ext cx="772541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800" b="1" dirty="0" smtClean="0">
                <a:latin typeface="+mj-lt"/>
                <a:ea typeface="+mj-ea"/>
              </a:rPr>
              <a:t>把衣服面料平均分成</a:t>
            </a:r>
            <a:r>
              <a:rPr lang="en-US" altLang="zh-CN" sz="2800" b="1" dirty="0" smtClean="0">
                <a:latin typeface="+mj-lt"/>
                <a:ea typeface="+mj-ea"/>
              </a:rPr>
              <a:t>100</a:t>
            </a:r>
            <a:r>
              <a:rPr lang="zh-CN" altLang="en-US" sz="2800" b="1" dirty="0" smtClean="0">
                <a:latin typeface="+mj-lt"/>
                <a:ea typeface="+mj-ea"/>
              </a:rPr>
              <a:t>份，羊毛占其中的</a:t>
            </a:r>
            <a:r>
              <a:rPr lang="en-US" altLang="zh-CN" sz="2800" b="1" dirty="0" smtClean="0">
                <a:latin typeface="+mj-lt"/>
                <a:ea typeface="+mj-ea"/>
              </a:rPr>
              <a:t>65.5</a:t>
            </a:r>
            <a:r>
              <a:rPr lang="zh-CN" altLang="en-US" sz="2800" b="1" dirty="0" smtClean="0">
                <a:latin typeface="+mj-lt"/>
                <a:ea typeface="+mj-ea"/>
              </a:rPr>
              <a:t>份。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474345" y="636270"/>
            <a:ext cx="3138170" cy="1698625"/>
          </a:xfrm>
          <a:prstGeom prst="rect">
            <a:avLst/>
          </a:prstGeom>
        </p:spPr>
      </p:pic>
      <p:pic>
        <p:nvPicPr>
          <p:cNvPr id="4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3899535" y="504825"/>
            <a:ext cx="3879850" cy="394081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3811270" y="504825"/>
            <a:ext cx="4057015" cy="39878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255385" y="2541270"/>
            <a:ext cx="312420" cy="154940"/>
          </a:xfrm>
          <a:prstGeom prst="rect">
            <a:avLst/>
          </a:prstGeom>
          <a:solidFill>
            <a:srgbClr val="FFC000"/>
          </a:solidFill>
          <a:ln w="19050">
            <a:solidFill>
              <a:srgbClr val="FFC000"/>
            </a:solidFill>
            <a:miter lim="800000"/>
          </a:ln>
        </p:spPr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341630" y="617220"/>
            <a:ext cx="2908935" cy="1954530"/>
          </a:xfrm>
          <a:prstGeom prst="rect">
            <a:avLst/>
          </a:prstGeom>
        </p:spPr>
      </p:pic>
      <p:pic>
        <p:nvPicPr>
          <p:cNvPr id="3" name="图片 2"/>
          <p:cNvPicPr/>
          <p:nvPr/>
        </p:nvPicPr>
        <p:blipFill>
          <a:blip r:embed="rId3"/>
          <a:srcRect t="-369" r="1300"/>
          <a:stretch>
            <a:fillRect/>
          </a:stretch>
        </p:blipFill>
        <p:spPr>
          <a:xfrm>
            <a:off x="4035425" y="617220"/>
            <a:ext cx="3328670" cy="3411855"/>
          </a:xfrm>
          <a:prstGeom prst="rect">
            <a:avLst/>
          </a:prstGeom>
        </p:spPr>
      </p:pic>
      <p:pic>
        <p:nvPicPr>
          <p:cNvPr id="4" name="图片 3"/>
          <p:cNvPicPr/>
          <p:nvPr/>
        </p:nvPicPr>
        <p:blipFill>
          <a:blip r:embed="rId4"/>
          <a:stretch>
            <a:fillRect/>
          </a:stretch>
        </p:blipFill>
        <p:spPr>
          <a:xfrm>
            <a:off x="4035425" y="617220"/>
            <a:ext cx="3329940" cy="34112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946468" y="839153"/>
            <a:ext cx="4391025" cy="26003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 bwMode="auto">
          <a:xfrm>
            <a:off x="1428206" y="2055242"/>
            <a:ext cx="4667794" cy="757646"/>
          </a:xfrm>
          <a:prstGeom prst="round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</a:ln>
        </p:spPr>
        <p:txBody>
          <a:bodyPr rtlCol="0"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4" name="圆角矩形 3"/>
          <p:cNvSpPr/>
          <p:nvPr/>
        </p:nvSpPr>
        <p:spPr bwMode="auto">
          <a:xfrm>
            <a:off x="1432559" y="2050887"/>
            <a:ext cx="4667794" cy="757646"/>
          </a:xfrm>
          <a:prstGeom prst="roundRect">
            <a:avLst/>
          </a:prstGeom>
          <a:solidFill>
            <a:srgbClr val="D4F5AD"/>
          </a:solidFill>
          <a:ln w="19050">
            <a:solidFill>
              <a:schemeClr val="accent3">
                <a:lumMod val="20000"/>
                <a:lumOff val="80000"/>
              </a:schemeClr>
            </a:solidFill>
            <a:miter lim="800000"/>
          </a:ln>
        </p:spPr>
        <p:txBody>
          <a:bodyPr rtlCol="0"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314" y="1166949"/>
            <a:ext cx="85344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 smtClean="0">
                <a:latin typeface="+mj-lt"/>
                <a:ea typeface="+mj-ea"/>
              </a:rPr>
              <a:t>0%</a:t>
            </a:r>
            <a:endParaRPr lang="zh-CN" altLang="en-US" sz="3200" b="1" dirty="0" smtClean="0">
              <a:latin typeface="+mj-lt"/>
              <a:ea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0091" y="1249680"/>
            <a:ext cx="1267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 smtClean="0">
                <a:latin typeface="+mj-lt"/>
                <a:ea typeface="+mj-ea"/>
              </a:rPr>
              <a:t>100%</a:t>
            </a:r>
            <a:endParaRPr lang="zh-CN" altLang="en-US" sz="3200" b="1" dirty="0" smtClean="0">
              <a:latin typeface="+mj-lt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>
            <a:lum bright="31000"/>
          </a:blip>
          <a:stretch>
            <a:fillRect/>
          </a:stretch>
        </p:blipFill>
        <p:spPr>
          <a:xfrm>
            <a:off x="764540" y="708660"/>
            <a:ext cx="5633085" cy="2440940"/>
          </a:xfrm>
          <a:prstGeom prst="rect">
            <a:avLst/>
          </a:prstGeom>
        </p:spPr>
      </p:pic>
      <p:pic>
        <p:nvPicPr>
          <p:cNvPr id="3" name="图片 2"/>
          <p:cNvPicPr/>
          <p:nvPr/>
        </p:nvPicPr>
        <p:blipFill>
          <a:blip r:embed="rId3">
            <a:lum bright="37000"/>
          </a:blip>
          <a:stretch>
            <a:fillRect/>
          </a:stretch>
        </p:blipFill>
        <p:spPr>
          <a:xfrm>
            <a:off x="784043" y="534398"/>
            <a:ext cx="5984875" cy="26949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>
            <a:lum bright="52000"/>
          </a:blip>
          <a:stretch>
            <a:fillRect/>
          </a:stretch>
        </p:blipFill>
        <p:spPr>
          <a:xfrm>
            <a:off x="1142365" y="554355"/>
            <a:ext cx="5006975" cy="1644650"/>
          </a:xfrm>
          <a:prstGeom prst="rect">
            <a:avLst/>
          </a:prstGeom>
        </p:spPr>
      </p:pic>
      <p:pic>
        <p:nvPicPr>
          <p:cNvPr id="3" name="图片 2"/>
          <p:cNvPicPr/>
          <p:nvPr/>
        </p:nvPicPr>
        <p:blipFill>
          <a:blip r:embed="rId3">
            <a:lum bright="42000"/>
          </a:blip>
          <a:stretch>
            <a:fillRect/>
          </a:stretch>
        </p:blipFill>
        <p:spPr>
          <a:xfrm>
            <a:off x="1058545" y="2284730"/>
            <a:ext cx="5677535" cy="21094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>
            <a:lum bright="25000"/>
          </a:blip>
          <a:stretch>
            <a:fillRect/>
          </a:stretch>
        </p:blipFill>
        <p:spPr>
          <a:xfrm>
            <a:off x="87630" y="549275"/>
            <a:ext cx="6832600" cy="320294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 flipV="1">
            <a:off x="2679065" y="1231900"/>
            <a:ext cx="1021715" cy="1143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4139565" y="1243330"/>
            <a:ext cx="1021715" cy="1143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2679065" y="2156460"/>
            <a:ext cx="1021715" cy="1143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4049395" y="2167890"/>
            <a:ext cx="61277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2679065" y="3256915"/>
            <a:ext cx="1021715" cy="1143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4145280" y="3268345"/>
            <a:ext cx="811530" cy="571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55370" y="810895"/>
            <a:ext cx="68605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200" b="1" dirty="0" smtClean="0">
                <a:latin typeface="+mj-lt"/>
                <a:ea typeface="+mj-ea"/>
              </a:rPr>
              <a:t>关于百分数你都知道了哪些知识？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19175" y="2348865"/>
            <a:ext cx="713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+mj-lt"/>
                <a:ea typeface="+mj-ea"/>
              </a:rPr>
              <a:t>百分数也叫百分率或百分比。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1334135" y="600710"/>
            <a:ext cx="2858770" cy="15049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31595" y="2745740"/>
            <a:ext cx="124968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+mj-lt"/>
                <a:ea typeface="+mj-ea"/>
              </a:rPr>
              <a:t>上个月：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2581275" y="3079750"/>
            <a:ext cx="27755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581275" y="3079750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5344795" y="3007360"/>
            <a:ext cx="0" cy="717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581275" y="3019425"/>
            <a:ext cx="0" cy="717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左大括号 7"/>
          <p:cNvSpPr/>
          <p:nvPr/>
        </p:nvSpPr>
        <p:spPr>
          <a:xfrm rot="5400000">
            <a:off x="3812540" y="1441450"/>
            <a:ext cx="302260" cy="2763520"/>
          </a:xfrm>
          <a:prstGeom prst="leftBrace">
            <a:avLst>
              <a:gd name="adj1" fmla="val 67436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602990" y="2157095"/>
            <a:ext cx="105727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 dirty="0" smtClean="0">
                <a:latin typeface="+mj-lt"/>
                <a:ea typeface="+mj-ea"/>
              </a:rPr>
              <a:t>100%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334135" y="3629660"/>
            <a:ext cx="124968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+mj-lt"/>
                <a:ea typeface="+mj-ea"/>
              </a:rPr>
              <a:t>本月：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2581275" y="3963670"/>
            <a:ext cx="27755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581275" y="3963670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344795" y="3891280"/>
            <a:ext cx="0" cy="717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581275" y="3903345"/>
            <a:ext cx="0" cy="717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5" name="左大括号 14"/>
          <p:cNvSpPr/>
          <p:nvPr/>
        </p:nvSpPr>
        <p:spPr>
          <a:xfrm rot="5400000">
            <a:off x="4088765" y="2049145"/>
            <a:ext cx="302260" cy="3315970"/>
          </a:xfrm>
          <a:prstGeom prst="leftBrace">
            <a:avLst>
              <a:gd name="adj1" fmla="val 5966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819525" y="3041015"/>
            <a:ext cx="105727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 dirty="0" smtClean="0">
                <a:latin typeface="+mj-lt"/>
                <a:ea typeface="+mj-ea"/>
              </a:rPr>
              <a:t>120%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5344795" y="3971290"/>
            <a:ext cx="5530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897880" y="3903345"/>
            <a:ext cx="0" cy="717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9" name="左大括号 18"/>
          <p:cNvSpPr/>
          <p:nvPr/>
        </p:nvSpPr>
        <p:spPr>
          <a:xfrm rot="16200000">
            <a:off x="5436235" y="3870325"/>
            <a:ext cx="368935" cy="554355"/>
          </a:xfrm>
          <a:prstGeom prst="leftBrace">
            <a:avLst>
              <a:gd name="adj1" fmla="val 6712"/>
              <a:gd name="adj2" fmla="val 4707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5356860" y="4182745"/>
            <a:ext cx="105727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 dirty="0" smtClean="0">
                <a:latin typeface="+mj-lt"/>
                <a:ea typeface="+mj-ea"/>
              </a:rPr>
              <a:t>20%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 bldLvl="0" animBg="1"/>
      <p:bldP spid="8" grpId="1" animBg="1"/>
      <p:bldP spid="9" grpId="0"/>
      <p:bldP spid="9" grpId="1"/>
      <p:bldP spid="10" grpId="0"/>
      <p:bldP spid="10" grpId="1"/>
      <p:bldP spid="15" grpId="0" bldLvl="0" animBg="1"/>
      <p:bldP spid="15" grpId="1" animBg="1"/>
      <p:bldP spid="16" grpId="0"/>
      <p:bldP spid="16" grpId="1"/>
      <p:bldP spid="19" grpId="0" animBg="1"/>
      <p:bldP spid="19" grpId="1" animBg="1"/>
      <p:bldP spid="20" grpId="0"/>
      <p:bldP spid="20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3003" y="1710268"/>
            <a:ext cx="2863328" cy="160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109341" y="1031544"/>
            <a:ext cx="881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2022</a:t>
            </a:r>
            <a:r>
              <a:rPr lang="zh-CN" altLang="en-US" dirty="0" smtClean="0"/>
              <a:t>年我国整体近视率呈低龄高发态势小学生为</a:t>
            </a:r>
            <a:r>
              <a:rPr lang="en-US" altLang="zh-CN" dirty="0" smtClean="0"/>
              <a:t>35</a:t>
            </a:r>
            <a:r>
              <a:rPr lang="en-US" altLang="zh-CN" dirty="0" smtClean="0"/>
              <a:t>.</a:t>
            </a:r>
            <a:r>
              <a:rPr lang="en-US" altLang="zh-CN" dirty="0" smtClean="0"/>
              <a:t>6</a:t>
            </a:r>
            <a:r>
              <a:rPr lang="en-US" altLang="zh-CN" dirty="0" smtClean="0"/>
              <a:t>%</a:t>
            </a:r>
            <a:r>
              <a:rPr lang="zh-CN" altLang="en-US" dirty="0" smtClean="0"/>
              <a:t>，初中生为百分之七十一点一加之疫情网课、户外活动减少等变化，使得近视率有所波动。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872067" y="3490152"/>
            <a:ext cx="7222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①高中生近视情况比初中生还要</a:t>
            </a:r>
            <a:r>
              <a:rPr lang="zh-CN" altLang="en-US" dirty="0" smtClean="0"/>
              <a:t>差，高中生</a:t>
            </a:r>
            <a:r>
              <a:rPr lang="zh-CN" altLang="en-US" dirty="0" smtClean="0"/>
              <a:t>的近视率</a:t>
            </a:r>
            <a:r>
              <a:rPr lang="zh-CN" altLang="en-US" dirty="0" smtClean="0"/>
              <a:t>为（          ）</a:t>
            </a:r>
            <a:endParaRPr lang="en-US" altLang="zh-CN" dirty="0" smtClean="0"/>
          </a:p>
          <a:p>
            <a:r>
              <a:rPr lang="en-US" altLang="zh-CN" dirty="0" smtClean="0"/>
              <a:t>②</a:t>
            </a:r>
            <a:r>
              <a:rPr lang="zh-CN" altLang="en-US" dirty="0" smtClean="0"/>
              <a:t>近视人群</a:t>
            </a:r>
            <a:r>
              <a:rPr lang="zh-CN" altLang="en-US" dirty="0" smtClean="0"/>
              <a:t>中，男生</a:t>
            </a:r>
            <a:r>
              <a:rPr lang="zh-CN" altLang="en-US" dirty="0" smtClean="0"/>
              <a:t>人数是女生人数</a:t>
            </a:r>
            <a:r>
              <a:rPr lang="zh-CN" altLang="en-US" dirty="0" smtClean="0"/>
              <a:t>的（      ）</a:t>
            </a:r>
            <a:r>
              <a:rPr lang="en-US" altLang="zh-CN" dirty="0" smtClean="0"/>
              <a:t>%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 bwMode="auto">
          <a:xfrm>
            <a:off x="4998704" y="1075267"/>
            <a:ext cx="670560" cy="27093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</a:ln>
        </p:spPr>
        <p:txBody>
          <a:bodyPr rtlCol="0"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3200" b="1" kern="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49188" y="635726"/>
            <a:ext cx="279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FF0000"/>
                </a:solidFill>
                <a:latin typeface="+mj-lt"/>
                <a:ea typeface="+mj-ea"/>
              </a:rPr>
              <a:t>读作：</a:t>
            </a:r>
            <a:r>
              <a:rPr lang="zh-CN" altLang="en-US" sz="1600" b="1" dirty="0" smtClean="0">
                <a:latin typeface="+mj-lt"/>
                <a:ea typeface="+mj-ea"/>
              </a:rPr>
              <a:t>百分之三十五点六</a:t>
            </a:r>
            <a:endParaRPr lang="zh-CN" altLang="en-US" sz="1600" b="1" dirty="0" smtClean="0">
              <a:latin typeface="+mj-lt"/>
              <a:ea typeface="+mj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6228" y="657496"/>
            <a:ext cx="1497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FF0000"/>
                </a:solidFill>
                <a:latin typeface="+mj-lt"/>
                <a:ea typeface="+mj-ea"/>
              </a:rPr>
              <a:t>写</a:t>
            </a:r>
            <a:r>
              <a:rPr lang="zh-CN" altLang="en-US" sz="1600" b="1" dirty="0" smtClean="0">
                <a:solidFill>
                  <a:srgbClr val="FF0000"/>
                </a:solidFill>
                <a:latin typeface="+mj-lt"/>
                <a:ea typeface="+mj-ea"/>
              </a:rPr>
              <a:t>作：</a:t>
            </a:r>
            <a:r>
              <a:rPr lang="en-US" altLang="zh-CN" sz="1600" b="1" dirty="0" smtClean="0">
                <a:latin typeface="+mj-lt"/>
                <a:ea typeface="+mj-ea"/>
              </a:rPr>
              <a:t>71.1%</a:t>
            </a:r>
            <a:endParaRPr lang="zh-CN" altLang="en-US" sz="1600" b="1" dirty="0" smtClean="0">
              <a:latin typeface="+mj-lt"/>
              <a:ea typeface="+mj-ea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6831859" y="1097038"/>
            <a:ext cx="1841878" cy="27093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</a:ln>
        </p:spPr>
        <p:txBody>
          <a:bodyPr rtlCol="0"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3200" b="1" kern="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66263" y="3030583"/>
            <a:ext cx="1149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3200" b="1" dirty="0" smtClean="0">
              <a:latin typeface="+mj-lt"/>
              <a:ea typeface="+mj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7554" y="3387634"/>
            <a:ext cx="13411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FF0000"/>
                </a:solidFill>
                <a:latin typeface="+mj-lt"/>
                <a:ea typeface="+mj-ea"/>
              </a:rPr>
              <a:t>80.5%</a:t>
            </a:r>
            <a:endParaRPr lang="zh-CN" altLang="en-US" b="1" dirty="0" smtClean="0">
              <a:solidFill>
                <a:srgbClr val="FF0000"/>
              </a:solidFill>
              <a:latin typeface="+mj-lt"/>
              <a:ea typeface="+mj-ea"/>
            </a:endParaRPr>
          </a:p>
        </p:txBody>
      </p:sp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4" y="1828800"/>
            <a:ext cx="438151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  <p:bldP spid="7" grpId="1" animBg="1"/>
      <p:bldP spid="9" grpId="0"/>
      <p:bldP spid="10" grpId="0"/>
      <p:bldP spid="11" grpId="1" animBg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0344" y="748936"/>
            <a:ext cx="3017999" cy="365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306388" y="1185863"/>
          <a:ext cx="8530283" cy="34111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41173"/>
                <a:gridCol w="3794555"/>
                <a:gridCol w="3794555"/>
              </a:tblGrid>
              <a:tr h="487310">
                <a:tc>
                  <a:txBody>
                    <a:bodyPr/>
                    <a:lstStyle/>
                    <a:p>
                      <a:pPr algn="ctr"/>
                      <a:endParaRPr lang="zh-CN" altLang="en-US" sz="2000" b="1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b="1"/>
                        <a:t>百分数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b="1"/>
                        <a:t>分数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8731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/>
                        <a:t>联系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zh-CN" altLang="en-US" sz="2000" b="1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87310">
                <a:tc rowSpan="5">
                  <a:txBody>
                    <a:bodyPr/>
                    <a:lstStyle/>
                    <a:p>
                      <a:pPr algn="ctr"/>
                      <a:r>
                        <a:rPr lang="zh-CN" altLang="en-US" sz="2000" b="1"/>
                        <a:t>区别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/>
                    </a:p>
                  </a:txBody>
                  <a:tcPr anchor="ctr"/>
                </a:tc>
              </a:tr>
              <a:tr h="48731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8731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/>
                    </a:p>
                  </a:txBody>
                  <a:tcPr anchor="ctr"/>
                </a:tc>
              </a:tr>
              <a:tr h="48731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8731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zh-CN" altLang="en-US" sz="2000" b="1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1775" name="矩形 2"/>
          <p:cNvSpPr/>
          <p:nvPr/>
        </p:nvSpPr>
        <p:spPr>
          <a:xfrm>
            <a:off x="236538" y="454025"/>
            <a:ext cx="7502525" cy="652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231F2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说一说百分数和分数的联系与区别。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90963" y="1652588"/>
            <a:ext cx="2757487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2000" b="1" dirty="0">
                <a:solidFill>
                  <a:srgbClr val="231F2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百分数是特殊的分数</a:t>
            </a:r>
            <a:endParaRPr lang="zh-CN" altLang="en-US" sz="2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95413" y="2147888"/>
            <a:ext cx="3584575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2000" b="1" dirty="0">
                <a:solidFill>
                  <a:srgbClr val="231F2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只表示两个数量间的倍比关系</a:t>
            </a:r>
            <a:endParaRPr lang="zh-CN" altLang="en-US" sz="2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87913" y="2189163"/>
            <a:ext cx="4164012" cy="452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b="1" dirty="0">
                <a:solidFill>
                  <a:srgbClr val="231F2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既能表示倍比关系，又能表示具体数量</a:t>
            </a:r>
            <a:endParaRPr lang="zh-CN" altLang="en-US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95550" y="2652713"/>
            <a:ext cx="2151063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2000" b="1" dirty="0">
                <a:solidFill>
                  <a:srgbClr val="231F2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分母是</a:t>
            </a:r>
            <a:r>
              <a:rPr lang="en-US" altLang="zh-CN" sz="2000" b="1" dirty="0">
                <a:solidFill>
                  <a:srgbClr val="231F2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100</a:t>
            </a:r>
            <a:endParaRPr lang="zh-CN" altLang="en-US" sz="2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176838" y="2667000"/>
            <a:ext cx="3586162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2000" b="1" dirty="0">
                <a:solidFill>
                  <a:srgbClr val="231F2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分母是除</a:t>
            </a:r>
            <a:r>
              <a:rPr lang="en-US" altLang="zh-CN" sz="2000" b="1" dirty="0">
                <a:solidFill>
                  <a:srgbClr val="231F2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</a:t>
            </a:r>
            <a:r>
              <a:rPr lang="zh-CN" altLang="en-US" sz="2000" b="1" dirty="0">
                <a:solidFill>
                  <a:srgbClr val="231F2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以外的任意自然数</a:t>
            </a:r>
            <a:endParaRPr lang="zh-CN" altLang="en-US" sz="2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22438" y="3157538"/>
            <a:ext cx="300355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2000" b="1" dirty="0">
                <a:solidFill>
                  <a:srgbClr val="231F2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分子可以是整数或小数</a:t>
            </a:r>
            <a:endParaRPr lang="zh-CN" altLang="en-US" sz="2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16638" y="3148013"/>
            <a:ext cx="2151062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2000" b="1" dirty="0">
                <a:solidFill>
                  <a:srgbClr val="231F2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分子是整数</a:t>
            </a:r>
            <a:endParaRPr lang="zh-CN" altLang="en-US" sz="2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495550" y="3608388"/>
            <a:ext cx="1830388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2000" b="1" dirty="0">
                <a:solidFill>
                  <a:srgbClr val="231F2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不可以化简</a:t>
            </a:r>
            <a:endParaRPr lang="zh-CN" altLang="en-US" sz="2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76975" y="3648075"/>
            <a:ext cx="1830388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2000" b="1" dirty="0">
                <a:solidFill>
                  <a:srgbClr val="231F2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可以化简</a:t>
            </a:r>
            <a:endParaRPr lang="zh-CN" altLang="en-US" sz="2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354513" y="4121150"/>
            <a:ext cx="1830387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2000" b="1" dirty="0">
                <a:solidFill>
                  <a:srgbClr val="231F2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写法不同</a:t>
            </a:r>
            <a:endParaRPr lang="zh-CN" altLang="en-US" sz="2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组合 8"/>
          <p:cNvGrpSpPr/>
          <p:nvPr/>
        </p:nvGrpSpPr>
        <p:grpSpPr>
          <a:xfrm>
            <a:off x="188913" y="646113"/>
            <a:ext cx="2114550" cy="588962"/>
            <a:chOff x="188824" y="645560"/>
            <a:chExt cx="2114550" cy="589725"/>
          </a:xfrm>
        </p:grpSpPr>
        <p:grpSp>
          <p:nvGrpSpPr>
            <p:cNvPr id="35846" name="组合 9"/>
            <p:cNvGrpSpPr/>
            <p:nvPr/>
          </p:nvGrpSpPr>
          <p:grpSpPr>
            <a:xfrm>
              <a:off x="188824" y="645560"/>
              <a:ext cx="2114550" cy="556732"/>
              <a:chOff x="4962150" y="484442"/>
              <a:chExt cx="2114550" cy="556732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5047875" y="484442"/>
                <a:ext cx="2028825" cy="519784"/>
              </a:xfrm>
              <a:prstGeom prst="rect">
                <a:avLst/>
              </a:prstGeom>
              <a:solidFill>
                <a:srgbClr val="F7E8F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4962150" y="521001"/>
                <a:ext cx="2028825" cy="5197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225573" y="651084"/>
              <a:ext cx="1955326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6AD0FE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课堂小结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1817655" y="1996874"/>
            <a:ext cx="5323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华文琥珀" pitchFamily="2" charset="-122"/>
                <a:ea typeface="华文琥珀" pitchFamily="2" charset="-122"/>
              </a:rPr>
              <a:t>你有什么收获？</a:t>
            </a:r>
            <a:endParaRPr lang="zh-CN" alt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华文琥珀" pitchFamily="2" charset="-122"/>
              <a:ea typeface="华文琥珀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1241425" y="965835"/>
            <a:ext cx="5701665" cy="17837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87805" y="2889885"/>
            <a:ext cx="63925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+mj-lt"/>
                <a:ea typeface="+mj-ea"/>
              </a:rPr>
              <a:t>已上传的文件是文件总数的</a:t>
            </a:r>
            <a:r>
              <a:rPr lang="en-US" altLang="zh-CN" sz="3200" b="1" dirty="0" smtClean="0">
                <a:latin typeface="+mj-lt"/>
                <a:ea typeface="+mj-ea"/>
              </a:rPr>
              <a:t>82%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87805" y="3898900"/>
            <a:ext cx="55511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 smtClean="0">
                <a:latin typeface="+mj-lt"/>
                <a:ea typeface="+mj-ea"/>
              </a:rPr>
              <a:t>82</a:t>
            </a:r>
            <a:r>
              <a:rPr lang="en-US" altLang="zh-CN" sz="3200" b="1" dirty="0" smtClean="0">
                <a:solidFill>
                  <a:srgbClr val="FF0000"/>
                </a:solidFill>
                <a:latin typeface="+mj-lt"/>
                <a:ea typeface="+mj-ea"/>
              </a:rPr>
              <a:t>%     </a:t>
            </a:r>
            <a:r>
              <a:rPr lang="zh-CN" altLang="en-US" sz="3200" b="1" dirty="0" smtClean="0">
                <a:solidFill>
                  <a:schemeClr val="tx1"/>
                </a:solidFill>
                <a:latin typeface="+mj-lt"/>
                <a:ea typeface="+mj-ea"/>
              </a:rPr>
              <a:t>读作：</a:t>
            </a:r>
            <a:r>
              <a:rPr lang="zh-CN" altLang="en-US" sz="3200" b="1" dirty="0" smtClean="0">
                <a:solidFill>
                  <a:srgbClr val="FF0000"/>
                </a:solidFill>
                <a:latin typeface="+mj-lt"/>
                <a:ea typeface="+mj-ea"/>
              </a:rPr>
              <a:t>百分之</a:t>
            </a:r>
            <a:r>
              <a:rPr lang="zh-CN" altLang="en-US" sz="3200" b="1" dirty="0" smtClean="0">
                <a:solidFill>
                  <a:schemeClr val="tx1"/>
                </a:solidFill>
                <a:latin typeface="+mj-lt"/>
                <a:ea typeface="+mj-ea"/>
              </a:rPr>
              <a:t>八十二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07534" y="609600"/>
            <a:ext cx="64600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      百分号</a:t>
            </a:r>
            <a:r>
              <a:rPr lang="zh-CN" altLang="en-US" dirty="0" smtClean="0"/>
              <a:t>这个符号起源于十五世纪的意大利商人。当他们为自己的货物降价时，会使用一种特定的缩写符号，即一个小小的“</a:t>
            </a:r>
            <a:r>
              <a:rPr lang="en-US" altLang="zh-CN" dirty="0" smtClean="0"/>
              <a:t>p”</a:t>
            </a:r>
            <a:r>
              <a:rPr lang="zh-CN" altLang="en-US" dirty="0" smtClean="0"/>
              <a:t>，加一短横。旁边是一个充满艺术风格的“</a:t>
            </a:r>
            <a:r>
              <a:rPr lang="en-US" altLang="zh-CN" dirty="0" smtClean="0"/>
              <a:t>c”</a:t>
            </a:r>
            <a:r>
              <a:rPr lang="zh-CN" altLang="en-US" dirty="0" smtClean="0"/>
              <a:t>，上面还画着一个小圆圈，用来代表“</a:t>
            </a:r>
            <a:r>
              <a:rPr lang="en-US" altLang="zh-CN" dirty="0" smtClean="0"/>
              <a:t>per cento”</a:t>
            </a:r>
            <a:r>
              <a:rPr lang="zh-CN" altLang="en-US" dirty="0" smtClean="0"/>
              <a:t>，意思为一百中的。这个最初的符号经过数百年的演变，逐渐变为今天为人们所熟知并且广泛使用的形式，即百分号。</a:t>
            </a:r>
            <a:endParaRPr lang="zh-CN" altLang="en-US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1971" y="2442104"/>
            <a:ext cx="33623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24710" y="1051560"/>
            <a:ext cx="45300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+mj-lt"/>
                <a:ea typeface="+mj-ea"/>
              </a:rPr>
              <a:t>百分数表示什么意思？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124710" y="2008505"/>
            <a:ext cx="45300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+mj-lt"/>
                <a:ea typeface="+mj-ea"/>
              </a:rPr>
              <a:t>为什么要学习百分数？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306955" y="2965450"/>
            <a:ext cx="45300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+mj-lt"/>
                <a:ea typeface="+mj-ea"/>
              </a:rPr>
              <a:t>百分数有什么用？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488" y="1352550"/>
            <a:ext cx="4781550" cy="2809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2947835" y="628418"/>
            <a:ext cx="31650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300" normalizeH="0" baseline="0" noProof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篮球比赛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矩形 10"/>
          <p:cNvSpPr/>
          <p:nvPr/>
        </p:nvSpPr>
        <p:spPr>
          <a:xfrm>
            <a:off x="1562100" y="1422400"/>
            <a:ext cx="5245100" cy="7318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哪位选手的投篮水平更高？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679450" y="2595563"/>
          <a:ext cx="6906968" cy="95167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26742"/>
                <a:gridCol w="1726742"/>
                <a:gridCol w="1726742"/>
                <a:gridCol w="1726742"/>
              </a:tblGrid>
              <a:tr h="47583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solidFill>
                            <a:schemeClr val="tx1"/>
                          </a:solidFill>
                        </a:rPr>
                        <a:t>姓名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</a:rPr>
                        <a:t>①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</a:rPr>
                        <a:t>②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</a:rPr>
                        <a:t>③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7583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solidFill>
                            <a:schemeClr val="tx1"/>
                          </a:solidFill>
                        </a:rPr>
                        <a:t>投中次数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 bwMode="auto">
          <a:xfrm>
            <a:off x="6459538" y="2616200"/>
            <a:ext cx="457200" cy="9318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矩形 10"/>
          <p:cNvSpPr/>
          <p:nvPr/>
        </p:nvSpPr>
        <p:spPr>
          <a:xfrm>
            <a:off x="1579563" y="1338263"/>
            <a:ext cx="5245100" cy="7318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哪位选手的投篮水平更高？</a:t>
            </a: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874713" y="2130425"/>
          <a:ext cx="6906968" cy="95167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26742"/>
                <a:gridCol w="1726742"/>
                <a:gridCol w="1726742"/>
                <a:gridCol w="1726742"/>
              </a:tblGrid>
              <a:tr h="47583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solidFill>
                            <a:schemeClr val="tx1"/>
                          </a:solidFill>
                        </a:rPr>
                        <a:t>姓名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</a:rPr>
                        <a:t>①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</a:rPr>
                        <a:t>②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</a:rPr>
                        <a:t>③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7583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solidFill>
                            <a:schemeClr val="tx1"/>
                          </a:solidFill>
                        </a:rPr>
                        <a:t>投中次数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871538" y="3079750"/>
          <a:ext cx="6906791" cy="47583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26565"/>
                <a:gridCol w="1726742"/>
                <a:gridCol w="1726742"/>
                <a:gridCol w="1726742"/>
              </a:tblGrid>
              <a:tr h="47583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solidFill>
                            <a:schemeClr val="tx1"/>
                          </a:solidFill>
                        </a:rPr>
                        <a:t>投篮总数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867410" y="3555365"/>
          <a:ext cx="6916420" cy="92646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29105"/>
                <a:gridCol w="1729105"/>
                <a:gridCol w="1729105"/>
                <a:gridCol w="1729105"/>
              </a:tblGrid>
              <a:tr h="926465"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4" name="直接连接符 3"/>
          <p:cNvCxnSpPr/>
          <p:nvPr/>
        </p:nvCxnSpPr>
        <p:spPr>
          <a:xfrm flipV="1">
            <a:off x="2773680" y="4070350"/>
            <a:ext cx="492760" cy="6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844800" y="3606165"/>
            <a:ext cx="353695" cy="4705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+mj-lt"/>
                <a:ea typeface="+mj-ea"/>
              </a:rPr>
              <a:t>4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778760" y="3934460"/>
            <a:ext cx="648970" cy="447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+mj-lt"/>
                <a:ea typeface="+mj-ea"/>
              </a:rPr>
              <a:t>10</a:t>
            </a:r>
          </a:p>
        </p:txBody>
      </p:sp>
      <p:graphicFrame>
        <p:nvGraphicFramePr>
          <p:cNvPr id="8" name="对象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14850" y="2463800"/>
          <a:ext cx="114300" cy="215900"/>
        </p:xfrm>
        <a:graphic>
          <a:graphicData uri="http://schemas.openxmlformats.org/presentationml/2006/ole">
            <p:oleObj spid="_x0000_s1025" r:id="rId4" imgW="114120" imgH="215640" progId="Equation.3">
              <p:embed/>
            </p:oleObj>
          </a:graphicData>
        </a:graphic>
      </p:graphicFrame>
      <p:cxnSp>
        <p:nvCxnSpPr>
          <p:cNvPr id="17" name="直接连接符 16"/>
          <p:cNvCxnSpPr/>
          <p:nvPr/>
        </p:nvCxnSpPr>
        <p:spPr>
          <a:xfrm>
            <a:off x="968375" y="4073525"/>
            <a:ext cx="1405890" cy="57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968375" y="3594100"/>
            <a:ext cx="2146935" cy="4705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+mj-lt"/>
                <a:ea typeface="+mj-ea"/>
              </a:rPr>
              <a:t>投中次数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968375" y="3959225"/>
            <a:ext cx="2146935" cy="4705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+mj-lt"/>
                <a:ea typeface="+mj-ea"/>
              </a:rPr>
              <a:t>投篮总数</a:t>
            </a:r>
          </a:p>
        </p:txBody>
      </p:sp>
      <p:cxnSp>
        <p:nvCxnSpPr>
          <p:cNvPr id="25" name="直接连接符 24"/>
          <p:cNvCxnSpPr/>
          <p:nvPr/>
        </p:nvCxnSpPr>
        <p:spPr>
          <a:xfrm flipV="1">
            <a:off x="4558030" y="4072890"/>
            <a:ext cx="492760" cy="6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4629150" y="3608705"/>
            <a:ext cx="353695" cy="4705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+mj-lt"/>
                <a:ea typeface="+mj-ea"/>
              </a:rPr>
              <a:t>5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563110" y="3937000"/>
            <a:ext cx="648970" cy="447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+mj-lt"/>
                <a:ea typeface="+mj-ea"/>
              </a:rPr>
              <a:t>10</a:t>
            </a:r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6276975" y="4037965"/>
            <a:ext cx="492760" cy="6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6348095" y="3573780"/>
            <a:ext cx="353695" cy="4705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+mj-lt"/>
                <a:ea typeface="+mj-ea"/>
              </a:rPr>
              <a:t>8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282055" y="3902075"/>
            <a:ext cx="648970" cy="447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+mj-lt"/>
                <a:ea typeface="+mj-ea"/>
              </a:rPr>
              <a:t>17</a:t>
            </a:r>
          </a:p>
        </p:txBody>
      </p:sp>
      <p:cxnSp>
        <p:nvCxnSpPr>
          <p:cNvPr id="32" name="直接连接符 31"/>
          <p:cNvCxnSpPr/>
          <p:nvPr/>
        </p:nvCxnSpPr>
        <p:spPr>
          <a:xfrm flipV="1">
            <a:off x="3761105" y="4072890"/>
            <a:ext cx="492760" cy="6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3832225" y="3608705"/>
            <a:ext cx="467995" cy="4705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+mj-lt"/>
                <a:ea typeface="+mj-ea"/>
              </a:rPr>
              <a:t>68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766185" y="3937000"/>
            <a:ext cx="648970" cy="447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+mj-lt"/>
                <a:ea typeface="+mj-ea"/>
              </a:rPr>
              <a:t>170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3376295" y="3696335"/>
            <a:ext cx="455930" cy="5689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+mj-lt"/>
                <a:ea typeface="+mj-ea"/>
              </a:rPr>
              <a:t>=</a:t>
            </a:r>
          </a:p>
        </p:txBody>
      </p:sp>
      <p:cxnSp>
        <p:nvCxnSpPr>
          <p:cNvPr id="36" name="直接连接符 35"/>
          <p:cNvCxnSpPr/>
          <p:nvPr/>
        </p:nvCxnSpPr>
        <p:spPr>
          <a:xfrm flipV="1">
            <a:off x="5358765" y="4072890"/>
            <a:ext cx="492760" cy="6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5429885" y="3608705"/>
            <a:ext cx="467995" cy="4705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+mj-lt"/>
                <a:ea typeface="+mj-ea"/>
              </a:rPr>
              <a:t>85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5363845" y="3937000"/>
            <a:ext cx="648970" cy="447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+mj-lt"/>
                <a:ea typeface="+mj-ea"/>
              </a:rPr>
              <a:t>170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973955" y="3696335"/>
            <a:ext cx="455930" cy="5689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+mj-lt"/>
                <a:ea typeface="+mj-ea"/>
              </a:rPr>
              <a:t>=</a:t>
            </a:r>
          </a:p>
        </p:txBody>
      </p:sp>
      <p:cxnSp>
        <p:nvCxnSpPr>
          <p:cNvPr id="40" name="直接连接符 39"/>
          <p:cNvCxnSpPr/>
          <p:nvPr/>
        </p:nvCxnSpPr>
        <p:spPr>
          <a:xfrm flipV="1">
            <a:off x="7166610" y="4038600"/>
            <a:ext cx="492760" cy="6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7237730" y="3574415"/>
            <a:ext cx="467995" cy="4705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+mj-lt"/>
                <a:ea typeface="+mj-ea"/>
              </a:rPr>
              <a:t>80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7171690" y="3902710"/>
            <a:ext cx="648970" cy="447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+mj-lt"/>
                <a:ea typeface="+mj-ea"/>
              </a:rPr>
              <a:t>170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6781800" y="3662045"/>
            <a:ext cx="455930" cy="5689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+mj-lt"/>
                <a:ea typeface="+mj-ea"/>
              </a:rPr>
              <a:t>=</a:t>
            </a:r>
          </a:p>
        </p:txBody>
      </p:sp>
      <p:sp>
        <p:nvSpPr>
          <p:cNvPr id="44" name="矩形 43"/>
          <p:cNvSpPr/>
          <p:nvPr/>
        </p:nvSpPr>
        <p:spPr bwMode="auto">
          <a:xfrm>
            <a:off x="4358640" y="2143760"/>
            <a:ext cx="1654175" cy="229425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21" grpId="0"/>
      <p:bldP spid="21" grpId="1"/>
      <p:bldP spid="22" grpId="0"/>
      <p:bldP spid="22" grpId="1"/>
      <p:bldP spid="26" grpId="0"/>
      <p:bldP spid="26" grpId="1"/>
      <p:bldP spid="27" grpId="0"/>
      <p:bldP spid="27" grpId="1"/>
      <p:bldP spid="29" grpId="0"/>
      <p:bldP spid="29" grpId="1"/>
      <p:bldP spid="30" grpId="0"/>
      <p:bldP spid="30" grpId="1"/>
      <p:bldP spid="33" grpId="0"/>
      <p:bldP spid="33" grpId="1"/>
      <p:bldP spid="34" grpId="0"/>
      <p:bldP spid="34" grpId="1"/>
      <p:bldP spid="35" grpId="0"/>
      <p:bldP spid="35" grpId="1"/>
      <p:bldP spid="37" grpId="0"/>
      <p:bldP spid="37" grpId="1"/>
      <p:bldP spid="38" grpId="0"/>
      <p:bldP spid="38" grpId="1"/>
      <p:bldP spid="39" grpId="0"/>
      <p:bldP spid="39" grpId="1"/>
      <p:bldP spid="41" grpId="0"/>
      <p:bldP spid="41" grpId="1"/>
      <p:bldP spid="42" grpId="0"/>
      <p:bldP spid="42" grpId="1"/>
      <p:bldP spid="43" grpId="0"/>
      <p:bldP spid="43" grpId="1"/>
      <p:bldP spid="4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表格 10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13995" y="605790"/>
          <a:ext cx="4761230" cy="9321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08430"/>
                <a:gridCol w="1158240"/>
                <a:gridCol w="1101725"/>
                <a:gridCol w="1092835"/>
              </a:tblGrid>
              <a:tr h="46609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solidFill>
                            <a:schemeClr val="tx1"/>
                          </a:solidFill>
                        </a:rPr>
                        <a:t>姓名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</a:rPr>
                        <a:t>①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</a:rPr>
                        <a:t>②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</a:rPr>
                        <a:t>③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6609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solidFill>
                            <a:schemeClr val="tx1"/>
                          </a:solidFill>
                        </a:rPr>
                        <a:t>投中次数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210820" y="1555115"/>
          <a:ext cx="4767580" cy="5099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38275"/>
                <a:gridCol w="1149985"/>
                <a:gridCol w="1078230"/>
                <a:gridCol w="1101090"/>
              </a:tblGrid>
              <a:tr h="50990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solidFill>
                            <a:schemeClr val="tx1"/>
                          </a:solidFill>
                        </a:rPr>
                        <a:t>投篮总数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206375" y="2030730"/>
          <a:ext cx="4769485" cy="14554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1450"/>
                <a:gridCol w="1132205"/>
                <a:gridCol w="1107440"/>
                <a:gridCol w="1088390"/>
              </a:tblGrid>
              <a:tr h="1455420"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4" name="直接连接符 3"/>
          <p:cNvCxnSpPr/>
          <p:nvPr/>
        </p:nvCxnSpPr>
        <p:spPr>
          <a:xfrm flipV="1">
            <a:off x="1804035" y="2545715"/>
            <a:ext cx="492760" cy="6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875155" y="2081530"/>
            <a:ext cx="353695" cy="4705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+mj-lt"/>
                <a:ea typeface="+mj-ea"/>
              </a:rPr>
              <a:t>4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809115" y="2409825"/>
            <a:ext cx="648970" cy="447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+mj-lt"/>
                <a:ea typeface="+mj-ea"/>
              </a:rPr>
              <a:t>10</a:t>
            </a:r>
          </a:p>
        </p:txBody>
      </p:sp>
      <p:graphicFrame>
        <p:nvGraphicFramePr>
          <p:cNvPr id="8" name="对象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3853815" y="939165"/>
          <a:ext cx="114300" cy="215900"/>
        </p:xfrm>
        <a:graphic>
          <a:graphicData uri="http://schemas.openxmlformats.org/presentationml/2006/ole">
            <p:oleObj spid="_x0000_s30721" r:id="rId11" imgW="114120" imgH="215640" progId="Equation.3">
              <p:embed/>
            </p:oleObj>
          </a:graphicData>
        </a:graphic>
      </p:graphicFrame>
      <p:cxnSp>
        <p:nvCxnSpPr>
          <p:cNvPr id="17" name="直接连接符 16"/>
          <p:cNvCxnSpPr/>
          <p:nvPr/>
        </p:nvCxnSpPr>
        <p:spPr>
          <a:xfrm flipV="1">
            <a:off x="307340" y="2534920"/>
            <a:ext cx="1156335" cy="139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307340" y="1990090"/>
            <a:ext cx="1406525" cy="4705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+mj-lt"/>
                <a:ea typeface="+mj-ea"/>
              </a:rPr>
              <a:t>投中次数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21945" y="2435860"/>
            <a:ext cx="1391920" cy="4705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+mj-lt"/>
                <a:ea typeface="+mj-ea"/>
              </a:rPr>
              <a:t>投篮总数</a:t>
            </a:r>
          </a:p>
        </p:txBody>
      </p:sp>
      <p:cxnSp>
        <p:nvCxnSpPr>
          <p:cNvPr id="25" name="直接连接符 24"/>
          <p:cNvCxnSpPr/>
          <p:nvPr/>
        </p:nvCxnSpPr>
        <p:spPr>
          <a:xfrm flipV="1">
            <a:off x="3034030" y="2536190"/>
            <a:ext cx="492760" cy="6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3105150" y="2072005"/>
            <a:ext cx="353695" cy="4705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+mj-lt"/>
                <a:ea typeface="+mj-ea"/>
              </a:rPr>
              <a:t>5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039110" y="2400300"/>
            <a:ext cx="648970" cy="447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+mj-lt"/>
                <a:ea typeface="+mj-ea"/>
              </a:rPr>
              <a:t>10</a:t>
            </a:r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4205605" y="2568575"/>
            <a:ext cx="492760" cy="6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4276725" y="2104390"/>
            <a:ext cx="353695" cy="4705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+mj-lt"/>
                <a:ea typeface="+mj-ea"/>
              </a:rPr>
              <a:t>8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210685" y="2432685"/>
            <a:ext cx="648970" cy="447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+mj-lt"/>
                <a:ea typeface="+mj-ea"/>
              </a:rPr>
              <a:t>17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4975225" y="608330"/>
          <a:ext cx="3342640" cy="9423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17295"/>
                <a:gridCol w="1102995"/>
                <a:gridCol w="1022350"/>
              </a:tblGrid>
              <a:tr h="47117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⑥</a:t>
                      </a:r>
                    </a:p>
                  </a:txBody>
                  <a:tcPr anchor="ctr"/>
                </a:tc>
              </a:tr>
              <a:tr h="47117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975225" y="1536065"/>
          <a:ext cx="3342640" cy="51498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06500"/>
                <a:gridCol w="1093470"/>
                <a:gridCol w="1042670"/>
              </a:tblGrid>
              <a:tr h="51498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>
            <p:custDataLst>
              <p:tags r:id="rId7"/>
            </p:custDataLst>
          </p:nvPr>
        </p:nvGraphicFramePr>
        <p:xfrm>
          <a:off x="4977130" y="2030730"/>
          <a:ext cx="3340735" cy="144145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16025"/>
                <a:gridCol w="1083310"/>
                <a:gridCol w="1041400"/>
              </a:tblGrid>
              <a:tr h="1441450"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5323840" y="2148205"/>
            <a:ext cx="467995" cy="4705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+mj-lt"/>
                <a:ea typeface="+mj-ea"/>
              </a:rPr>
              <a:t>7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257800" y="2476500"/>
            <a:ext cx="648970" cy="447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+mj-lt"/>
                <a:ea typeface="+mj-ea"/>
              </a:rPr>
              <a:t>20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5334635" y="2609215"/>
            <a:ext cx="327660" cy="101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6449060" y="2126615"/>
            <a:ext cx="467995" cy="4705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+mj-lt"/>
                <a:ea typeface="+mj-ea"/>
              </a:rPr>
              <a:t>10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451600" y="2454910"/>
            <a:ext cx="648970" cy="447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+mj-lt"/>
                <a:ea typeface="+mj-ea"/>
              </a:rPr>
              <a:t>34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6483350" y="2609215"/>
            <a:ext cx="375285" cy="101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7425055" y="2081530"/>
            <a:ext cx="467995" cy="4705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+mj-lt"/>
                <a:ea typeface="+mj-ea"/>
              </a:rPr>
              <a:t>12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7427595" y="2409825"/>
            <a:ext cx="648970" cy="447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+mj-lt"/>
                <a:ea typeface="+mj-ea"/>
              </a:rPr>
              <a:t>31</a:t>
            </a:r>
          </a:p>
        </p:txBody>
      </p:sp>
      <p:cxnSp>
        <p:nvCxnSpPr>
          <p:cNvPr id="46" name="直接连接符 45"/>
          <p:cNvCxnSpPr/>
          <p:nvPr/>
        </p:nvCxnSpPr>
        <p:spPr>
          <a:xfrm>
            <a:off x="7459345" y="2564130"/>
            <a:ext cx="374015" cy="101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8" name="文本框 47"/>
          <p:cNvSpPr txBox="1"/>
          <p:nvPr/>
        </p:nvSpPr>
        <p:spPr>
          <a:xfrm>
            <a:off x="1586230" y="2920365"/>
            <a:ext cx="455930" cy="5092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+mj-lt"/>
                <a:ea typeface="+mj-ea"/>
              </a:rPr>
              <a:t>=</a:t>
            </a:r>
          </a:p>
        </p:txBody>
      </p:sp>
      <p:cxnSp>
        <p:nvCxnSpPr>
          <p:cNvPr id="50" name="直接连接符 49"/>
          <p:cNvCxnSpPr/>
          <p:nvPr/>
        </p:nvCxnSpPr>
        <p:spPr>
          <a:xfrm>
            <a:off x="1828165" y="3169920"/>
            <a:ext cx="692785" cy="95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/>
        </p:nvSpPr>
        <p:spPr>
          <a:xfrm>
            <a:off x="1875155" y="3077210"/>
            <a:ext cx="828675" cy="5219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+mj-lt"/>
                <a:ea typeface="+mj-ea"/>
              </a:rPr>
              <a:t>10540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1933575" y="2799080"/>
            <a:ext cx="718185" cy="4705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+mj-lt"/>
                <a:ea typeface="+mj-ea"/>
              </a:rPr>
              <a:t>4216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2691765" y="2920365"/>
            <a:ext cx="455930" cy="5092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+mj-lt"/>
                <a:ea typeface="+mj-ea"/>
              </a:rPr>
              <a:t>=</a:t>
            </a:r>
          </a:p>
        </p:txBody>
      </p:sp>
      <p:cxnSp>
        <p:nvCxnSpPr>
          <p:cNvPr id="68" name="直接连接符 67"/>
          <p:cNvCxnSpPr/>
          <p:nvPr/>
        </p:nvCxnSpPr>
        <p:spPr>
          <a:xfrm>
            <a:off x="2933700" y="3169920"/>
            <a:ext cx="692785" cy="95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9" name="文本框 68"/>
          <p:cNvSpPr txBox="1"/>
          <p:nvPr/>
        </p:nvSpPr>
        <p:spPr>
          <a:xfrm>
            <a:off x="2980690" y="3077210"/>
            <a:ext cx="828675" cy="5219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+mj-lt"/>
                <a:ea typeface="+mj-ea"/>
              </a:rPr>
              <a:t>10540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3039110" y="2799080"/>
            <a:ext cx="718185" cy="4705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+mj-lt"/>
                <a:ea typeface="+mj-ea"/>
              </a:rPr>
              <a:t>5270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3908425" y="2915285"/>
            <a:ext cx="455930" cy="5092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+mj-lt"/>
                <a:ea typeface="+mj-ea"/>
              </a:rPr>
              <a:t>=</a:t>
            </a:r>
          </a:p>
        </p:txBody>
      </p:sp>
      <p:cxnSp>
        <p:nvCxnSpPr>
          <p:cNvPr id="72" name="直接连接符 71"/>
          <p:cNvCxnSpPr/>
          <p:nvPr/>
        </p:nvCxnSpPr>
        <p:spPr>
          <a:xfrm>
            <a:off x="4150360" y="3164840"/>
            <a:ext cx="692785" cy="95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3" name="文本框 72"/>
          <p:cNvSpPr txBox="1"/>
          <p:nvPr/>
        </p:nvSpPr>
        <p:spPr>
          <a:xfrm>
            <a:off x="4197350" y="3072130"/>
            <a:ext cx="828675" cy="5219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+mj-lt"/>
                <a:ea typeface="+mj-ea"/>
              </a:rPr>
              <a:t>10540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4255770" y="2794000"/>
            <a:ext cx="718185" cy="4705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+mj-lt"/>
                <a:ea typeface="+mj-ea"/>
              </a:rPr>
              <a:t>4960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5045710" y="2915285"/>
            <a:ext cx="455930" cy="5092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+mj-lt"/>
                <a:ea typeface="+mj-ea"/>
              </a:rPr>
              <a:t>=</a:t>
            </a:r>
          </a:p>
        </p:txBody>
      </p:sp>
      <p:cxnSp>
        <p:nvCxnSpPr>
          <p:cNvPr id="76" name="直接连接符 75"/>
          <p:cNvCxnSpPr/>
          <p:nvPr/>
        </p:nvCxnSpPr>
        <p:spPr>
          <a:xfrm>
            <a:off x="5287645" y="3164840"/>
            <a:ext cx="692785" cy="95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7" name="文本框 76"/>
          <p:cNvSpPr txBox="1"/>
          <p:nvPr/>
        </p:nvSpPr>
        <p:spPr>
          <a:xfrm>
            <a:off x="5334635" y="3072130"/>
            <a:ext cx="828675" cy="5219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+mj-lt"/>
                <a:ea typeface="+mj-ea"/>
              </a:rPr>
              <a:t>10540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5393055" y="2794000"/>
            <a:ext cx="718185" cy="4705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+mj-lt"/>
                <a:ea typeface="+mj-ea"/>
              </a:rPr>
              <a:t>3698</a:t>
            </a:r>
          </a:p>
        </p:txBody>
      </p:sp>
      <p:sp>
        <p:nvSpPr>
          <p:cNvPr id="79" name="文本框 78"/>
          <p:cNvSpPr txBox="1"/>
          <p:nvPr/>
        </p:nvSpPr>
        <p:spPr>
          <a:xfrm>
            <a:off x="6194425" y="2920365"/>
            <a:ext cx="455930" cy="5092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+mj-lt"/>
                <a:ea typeface="+mj-ea"/>
              </a:rPr>
              <a:t>=</a:t>
            </a:r>
          </a:p>
        </p:txBody>
      </p:sp>
      <p:cxnSp>
        <p:nvCxnSpPr>
          <p:cNvPr id="80" name="直接连接符 79"/>
          <p:cNvCxnSpPr/>
          <p:nvPr/>
        </p:nvCxnSpPr>
        <p:spPr>
          <a:xfrm>
            <a:off x="6436360" y="3169920"/>
            <a:ext cx="692785" cy="95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1" name="文本框 80"/>
          <p:cNvSpPr txBox="1"/>
          <p:nvPr/>
        </p:nvSpPr>
        <p:spPr>
          <a:xfrm>
            <a:off x="6483350" y="3077210"/>
            <a:ext cx="828675" cy="5219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+mj-lt"/>
                <a:ea typeface="+mj-ea"/>
              </a:rPr>
              <a:t>10540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6541770" y="2799080"/>
            <a:ext cx="718185" cy="4705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+mj-lt"/>
                <a:ea typeface="+mj-ea"/>
              </a:rPr>
              <a:t>3100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7312025" y="2926080"/>
            <a:ext cx="455930" cy="5092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+mj-lt"/>
                <a:ea typeface="+mj-ea"/>
              </a:rPr>
              <a:t>=</a:t>
            </a:r>
          </a:p>
        </p:txBody>
      </p:sp>
      <p:cxnSp>
        <p:nvCxnSpPr>
          <p:cNvPr id="84" name="直接连接符 83"/>
          <p:cNvCxnSpPr/>
          <p:nvPr/>
        </p:nvCxnSpPr>
        <p:spPr>
          <a:xfrm>
            <a:off x="7553960" y="3175635"/>
            <a:ext cx="692785" cy="95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5" name="文本框 84"/>
          <p:cNvSpPr txBox="1"/>
          <p:nvPr/>
        </p:nvSpPr>
        <p:spPr>
          <a:xfrm>
            <a:off x="7600950" y="3082925"/>
            <a:ext cx="828675" cy="5219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+mj-lt"/>
                <a:ea typeface="+mj-ea"/>
              </a:rPr>
              <a:t>10540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7659370" y="2804795"/>
            <a:ext cx="718185" cy="4705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+mj-lt"/>
                <a:ea typeface="+mj-ea"/>
              </a:rPr>
              <a:t>4080</a:t>
            </a:r>
          </a:p>
        </p:txBody>
      </p:sp>
      <p:graphicFrame>
        <p:nvGraphicFramePr>
          <p:cNvPr id="91" name="表格 90"/>
          <p:cNvGraphicFramePr>
            <a:graphicFrameLocks noGrp="1"/>
          </p:cNvGraphicFramePr>
          <p:nvPr>
            <p:custDataLst>
              <p:tags r:id="rId8"/>
            </p:custDataLst>
          </p:nvPr>
        </p:nvGraphicFramePr>
        <p:xfrm>
          <a:off x="206375" y="3486150"/>
          <a:ext cx="4767580" cy="5099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38275"/>
                <a:gridCol w="1149985"/>
                <a:gridCol w="1078230"/>
                <a:gridCol w="1101090"/>
              </a:tblGrid>
              <a:tr h="509905"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2000" b="1" dirty="0" smtClean="0">
                          <a:solidFill>
                            <a:schemeClr val="tx1"/>
                          </a:solidFill>
                        </a:rPr>
                        <a:t>命中率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</a:rPr>
                        <a:t>40%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</a:rPr>
                        <a:t>50%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</a:rPr>
                        <a:t>47.1%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2" name="表格 91"/>
          <p:cNvGraphicFramePr>
            <a:graphicFrameLocks noGrp="1"/>
          </p:cNvGraphicFramePr>
          <p:nvPr>
            <p:custDataLst>
              <p:tags r:id="rId9"/>
            </p:custDataLst>
          </p:nvPr>
        </p:nvGraphicFramePr>
        <p:xfrm>
          <a:off x="4973955" y="3481070"/>
          <a:ext cx="3342640" cy="51498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06500"/>
                <a:gridCol w="1093470"/>
                <a:gridCol w="1042670"/>
              </a:tblGrid>
              <a:tr h="51498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</a:rPr>
                        <a:t>35%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</a:rPr>
                        <a:t>29.4%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</a:rPr>
                        <a:t>38.7%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3" name="矩形 92"/>
          <p:cNvSpPr/>
          <p:nvPr/>
        </p:nvSpPr>
        <p:spPr bwMode="auto">
          <a:xfrm>
            <a:off x="2820670" y="608965"/>
            <a:ext cx="1033145" cy="338709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640080" y="4110355"/>
            <a:ext cx="30480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200" b="1" dirty="0" smtClean="0">
                <a:solidFill>
                  <a:srgbClr val="FF0000"/>
                </a:solidFill>
                <a:sym typeface="+mn-ea"/>
              </a:rPr>
              <a:t>命中率</a:t>
            </a:r>
            <a:endParaRPr lang="zh-CN" altLang="zh-CN" sz="32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3200" b="1" dirty="0" smtClean="0">
              <a:latin typeface="+mj-lt"/>
              <a:ea typeface="+mj-ea"/>
            </a:endParaRPr>
          </a:p>
        </p:txBody>
      </p:sp>
      <p:sp>
        <p:nvSpPr>
          <p:cNvPr id="95" name="右箭头 94"/>
          <p:cNvSpPr/>
          <p:nvPr/>
        </p:nvSpPr>
        <p:spPr>
          <a:xfrm>
            <a:off x="2296795" y="4330065"/>
            <a:ext cx="949325" cy="300990"/>
          </a:xfrm>
          <a:prstGeom prst="rightArrow">
            <a:avLst/>
          </a:prstGeom>
          <a:solidFill>
            <a:schemeClr val="tx2"/>
          </a:solidFill>
          <a:ln w="19050">
            <a:solidFill>
              <a:schemeClr val="tx2"/>
            </a:solidFill>
            <a:miter lim="800000"/>
          </a:ln>
        </p:spPr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3458210" y="3859530"/>
            <a:ext cx="1829435" cy="4705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+mj-lt"/>
                <a:ea typeface="+mj-ea"/>
              </a:rPr>
              <a:t>投中次数</a:t>
            </a:r>
          </a:p>
        </p:txBody>
      </p:sp>
      <p:sp>
        <p:nvSpPr>
          <p:cNvPr id="97" name="文本框 96"/>
          <p:cNvSpPr txBox="1"/>
          <p:nvPr/>
        </p:nvSpPr>
        <p:spPr>
          <a:xfrm>
            <a:off x="3474085" y="4438015"/>
            <a:ext cx="1918970" cy="4705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+mj-lt"/>
                <a:ea typeface="+mj-ea"/>
              </a:rPr>
              <a:t>投篮总数</a:t>
            </a:r>
          </a:p>
        </p:txBody>
      </p:sp>
      <p:cxnSp>
        <p:nvCxnSpPr>
          <p:cNvPr id="98" name="直接连接符 97"/>
          <p:cNvCxnSpPr/>
          <p:nvPr/>
        </p:nvCxnSpPr>
        <p:spPr>
          <a:xfrm flipV="1">
            <a:off x="3474085" y="4551045"/>
            <a:ext cx="1643380" cy="762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6" grpId="0"/>
      <p:bldP spid="26" grpId="1"/>
      <p:bldP spid="29" grpId="0"/>
      <p:bldP spid="29" grpId="1"/>
      <p:bldP spid="14" grpId="0"/>
      <p:bldP spid="14" grpId="1"/>
      <p:bldP spid="15" grpId="0"/>
      <p:bldP spid="15" grpId="1"/>
      <p:bldP spid="20" grpId="0"/>
      <p:bldP spid="20" grpId="1"/>
      <p:bldP spid="23" grpId="0"/>
      <p:bldP spid="23" grpId="1"/>
      <p:bldP spid="31" grpId="0"/>
      <p:bldP spid="31" grpId="1"/>
      <p:bldP spid="45" grpId="0"/>
      <p:bldP spid="45" grpId="1"/>
      <p:bldP spid="48" grpId="0"/>
      <p:bldP spid="48" grpId="1"/>
      <p:bldP spid="51" grpId="0"/>
      <p:bldP spid="51" grpId="1"/>
      <p:bldP spid="52" grpId="0"/>
      <p:bldP spid="52" grpId="1"/>
      <p:bldP spid="67" grpId="0"/>
      <p:bldP spid="67" grpId="1"/>
      <p:bldP spid="69" grpId="0"/>
      <p:bldP spid="69" grpId="1"/>
      <p:bldP spid="70" grpId="0"/>
      <p:bldP spid="70" grpId="1"/>
      <p:bldP spid="71" grpId="0"/>
      <p:bldP spid="71" grpId="1"/>
      <p:bldP spid="73" grpId="0"/>
      <p:bldP spid="73" grpId="1"/>
      <p:bldP spid="74" grpId="0"/>
      <p:bldP spid="74" grpId="1"/>
      <p:bldP spid="75" grpId="0"/>
      <p:bldP spid="75" grpId="1"/>
      <p:bldP spid="77" grpId="0"/>
      <p:bldP spid="77" grpId="1"/>
      <p:bldP spid="78" grpId="0"/>
      <p:bldP spid="78" grpId="1"/>
      <p:bldP spid="79" grpId="0"/>
      <p:bldP spid="79" grpId="1"/>
      <p:bldP spid="81" grpId="0"/>
      <p:bldP spid="81" grpId="1"/>
      <p:bldP spid="82" grpId="0"/>
      <p:bldP spid="82" grpId="1"/>
      <p:bldP spid="83" grpId="0"/>
      <p:bldP spid="83" grpId="1"/>
      <p:bldP spid="85" grpId="0"/>
      <p:bldP spid="85" grpId="1"/>
      <p:bldP spid="86" grpId="0"/>
      <p:bldP spid="86" grpId="1"/>
      <p:bldP spid="93" grpId="0" bldLvl="0" animBg="1"/>
      <p:bldP spid="94" grpId="0"/>
      <p:bldP spid="94" grpId="1"/>
      <p:bldP spid="95" grpId="0" bldLvl="0" animBg="1"/>
      <p:bldP spid="95" grpId="1" animBg="1"/>
      <p:bldP spid="96" grpId="0"/>
      <p:bldP spid="96" grpId="1"/>
      <p:bldP spid="97" grpId="0"/>
      <p:bldP spid="97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zYyOWE5NjQ0ZWMwYjJjYzY0N2IzNjhiMzEwMDAyOG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63*37"/>
  <p:tag name="TABLE_ENDDRAG_RECT" val="391*132*263*3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70*210"/>
  <p:tag name="TABLE_ENDDRAG_RECT" val="29*62*670*2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544*72"/>
  <p:tag name="TABLE_ENDDRAG_RECT" val="68*279*544*7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74*73"/>
  <p:tag name="TABLE_ENDDRAG_RECT" val="16*56*374*7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75*40"/>
  <p:tag name="TABLE_ENDDRAG_RECT" val="16*131*375*4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75*72"/>
  <p:tag name="TABLE_ENDDRAG_RECT" val="16*168*375*7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63*74"/>
  <p:tag name="TABLE_ENDDRAG_RECT" val="391*56*263*7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63*37"/>
  <p:tag name="TABLE_ENDDRAG_RECT" val="391*132*263*3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63*109"/>
  <p:tag name="TABLE_ENDDRAG_RECT" val="391*168*263*10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75*40"/>
  <p:tag name="TABLE_ENDDRAG_RECT" val="16*131*375*40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黑体"/>
        <a:cs typeface="Arial"/>
      </a:majorFont>
      <a:minorFont>
        <a:latin typeface="Times New Roman"/>
        <a:ea typeface="黑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19050">
          <a:solidFill>
            <a:srgbClr val="3399FF"/>
          </a:solidFill>
          <a:miter lim="800000"/>
        </a:ln>
      </a:spPr>
      <a:bodyPr anchor="ctr"/>
      <a:lstStyle>
        <a:defPPr eaLnBrk="1" fontAlgn="auto" hangingPunct="1">
          <a:lnSpc>
            <a:spcPct val="120000"/>
          </a:lnSpc>
          <a:spcBef>
            <a:spcPts val="0"/>
          </a:spcBef>
          <a:spcAft>
            <a:spcPts val="0"/>
          </a:spcAft>
          <a:defRPr sz="3200" b="1" kern="0" dirty="0">
            <a:solidFill>
              <a:srgbClr val="1C1C1C"/>
            </a:solidFill>
            <a:latin typeface="宋体" panose="02010600030101010101" pitchFamily="2" charset="-122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150000"/>
          </a:lnSpc>
          <a:defRPr sz="3200" b="1" dirty="0" smtClean="0">
            <a:latin typeface="+mj-lt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黑体"/>
        <a:cs typeface="Arial"/>
      </a:majorFont>
      <a:minorFont>
        <a:latin typeface="Times New Roman"/>
        <a:ea typeface="黑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19050">
          <a:solidFill>
            <a:srgbClr val="3399FF"/>
          </a:solidFill>
          <a:miter lim="800000"/>
        </a:ln>
      </a:spPr>
      <a:bodyPr anchor="ctr"/>
      <a:lstStyle>
        <a:defPPr eaLnBrk="1" fontAlgn="auto" hangingPunct="1">
          <a:lnSpc>
            <a:spcPct val="120000"/>
          </a:lnSpc>
          <a:spcBef>
            <a:spcPts val="0"/>
          </a:spcBef>
          <a:spcAft>
            <a:spcPts val="0"/>
          </a:spcAft>
          <a:defRPr sz="3200" b="1" kern="0" dirty="0">
            <a:solidFill>
              <a:srgbClr val="1C1C1C"/>
            </a:solidFill>
            <a:latin typeface="宋体" panose="02010600030101010101" pitchFamily="2" charset="-122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150000"/>
          </a:lnSpc>
          <a:defRPr sz="3200" b="1" dirty="0" smtClean="0">
            <a:latin typeface="+mj-lt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637</Words>
  <Application>WPS 演示</Application>
  <PresentationFormat>全屏显示(16:9)</PresentationFormat>
  <Paragraphs>215</Paragraphs>
  <Slides>24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Arial</vt:lpstr>
      <vt:lpstr>宋体</vt:lpstr>
      <vt:lpstr>Times New Roman</vt:lpstr>
      <vt:lpstr>楷体</vt:lpstr>
      <vt:lpstr>黑体</vt:lpstr>
      <vt:lpstr>隶书</vt:lpstr>
      <vt:lpstr>华文琥珀</vt:lpstr>
      <vt:lpstr>等线</vt:lpstr>
      <vt:lpstr>1_Office 主题​​</vt:lpstr>
      <vt:lpstr>2_Office 主题​​</vt:lpstr>
      <vt:lpstr>Microsoft 公式 3.0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Windows 用户</cp:lastModifiedBy>
  <cp:revision>469</cp:revision>
  <dcterms:created xsi:type="dcterms:W3CDTF">2016-01-14T07:05:12Z</dcterms:created>
  <dcterms:modified xsi:type="dcterms:W3CDTF">2024-09-26T11:16:03Z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1F80FB3D244F41BF9747E5DF4AC0B9C0_12</vt:lpwstr>
  </property>
</Properties>
</file>